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67" r:id="rId3"/>
    <p:sldId id="266" r:id="rId4"/>
    <p:sldId id="258" r:id="rId5"/>
    <p:sldId id="260" r:id="rId6"/>
    <p:sldId id="268" r:id="rId7"/>
    <p:sldId id="259" r:id="rId8"/>
    <p:sldId id="265" r:id="rId9"/>
    <p:sldId id="285" r:id="rId10"/>
    <p:sldId id="261" r:id="rId11"/>
    <p:sldId id="284" r:id="rId12"/>
    <p:sldId id="264" r:id="rId13"/>
    <p:sldId id="269" r:id="rId14"/>
    <p:sldId id="276" r:id="rId15"/>
    <p:sldId id="270" r:id="rId16"/>
    <p:sldId id="279" r:id="rId17"/>
    <p:sldId id="280" r:id="rId18"/>
    <p:sldId id="281" r:id="rId19"/>
    <p:sldId id="262" r:id="rId20"/>
    <p:sldId id="263" r:id="rId21"/>
    <p:sldId id="287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6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4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24514-023D-4AB9-9D87-B4A7D106A664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7DDD4-24FE-4423-9351-6672DB6707D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角丸四角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0" name="サブタイトル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9" name="日付プレースホル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角丸四角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 つの角を丸めた四角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角丸四角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タイトル プレースホル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7940F01-F715-44FE-8141-74EE3B0262ED}" type="datetimeFigureOut">
              <a:rPr kumimoji="1" lang="ja-JP" altLang="en-US" smtClean="0"/>
              <a:pPr/>
              <a:t>2013/6/5</a:t>
            </a:fld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516282-FCAD-4EED-A699-57B9A52C460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yumiken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584175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/>
              <a:t>持続可能な地域医療を創る</a:t>
            </a:r>
            <a:br>
              <a:rPr lang="ja-JP" altLang="en-US" dirty="0" smtClean="0"/>
            </a:br>
            <a:r>
              <a:rPr lang="en-US" altLang="ja-JP" dirty="0" smtClean="0">
                <a:solidFill>
                  <a:srgbClr val="7030A0"/>
                </a:solidFill>
              </a:rPr>
              <a:t>--</a:t>
            </a:r>
            <a:r>
              <a:rPr lang="ja-JP" altLang="en-US" sz="3600" dirty="0" smtClean="0">
                <a:solidFill>
                  <a:srgbClr val="7030A0"/>
                </a:solidFill>
              </a:rPr>
              <a:t>創造的問題解決技法を学んで使う</a:t>
            </a:r>
            <a:r>
              <a:rPr lang="en-US" altLang="ja-JP" sz="3600" dirty="0" smtClean="0">
                <a:solidFill>
                  <a:srgbClr val="7030A0"/>
                </a:solidFill>
              </a:rPr>
              <a:t>--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19224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0070C0"/>
                </a:solidFill>
              </a:rPr>
              <a:t>弓野憲一</a:t>
            </a:r>
          </a:p>
          <a:p>
            <a:endParaRPr kumimoji="1" lang="ja-JP" altLang="en-US" sz="2400" b="1" dirty="0" smtClean="0">
              <a:solidFill>
                <a:srgbClr val="0070C0"/>
              </a:solidFill>
            </a:endParaRPr>
          </a:p>
          <a:p>
            <a:r>
              <a:rPr lang="ja-JP" altLang="en-US" sz="2400" b="1" dirty="0">
                <a:solidFill>
                  <a:srgbClr val="0070C0"/>
                </a:solidFill>
              </a:rPr>
              <a:t>静岡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大学名誉教授</a:t>
            </a:r>
            <a:r>
              <a:rPr lang="en-US" altLang="ja-JP" sz="2400" b="1" dirty="0" smtClean="0">
                <a:solidFill>
                  <a:srgbClr val="0070C0"/>
                </a:solidFill>
              </a:rPr>
              <a:t>/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日本創造学会会長</a:t>
            </a:r>
          </a:p>
          <a:p>
            <a:r>
              <a:rPr lang="en-US" altLang="ja-JP" sz="2400" b="1" dirty="0">
                <a:solidFill>
                  <a:srgbClr val="0070C0"/>
                </a:solidFill>
              </a:rPr>
              <a:t>yuminoocn@etude.ocn.ne.jp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創造的問題解決（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b="1" dirty="0" smtClean="0"/>
              <a:t>久山町の持続可能な創造的問題解決</a:t>
            </a:r>
          </a:p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50</a:t>
            </a:r>
            <a:r>
              <a:rPr kumimoji="1" lang="ja-JP" altLang="en-US" dirty="0" smtClean="0"/>
              <a:t>年前</a:t>
            </a:r>
            <a:r>
              <a:rPr kumimoji="1" lang="en-US" altLang="ja-JP" dirty="0" smtClean="0"/>
              <a:t>----  </a:t>
            </a:r>
            <a:r>
              <a:rPr kumimoji="1" lang="ja-JP" altLang="en-US" b="1" dirty="0" smtClean="0">
                <a:solidFill>
                  <a:srgbClr val="7030A0"/>
                </a:solidFill>
              </a:rPr>
              <a:t>脳卒中</a:t>
            </a:r>
            <a:r>
              <a:rPr kumimoji="1" lang="ja-JP" altLang="en-US" dirty="0" smtClean="0"/>
              <a:t>が多発</a:t>
            </a:r>
            <a:r>
              <a:rPr lang="ja-JP" altLang="en-US" dirty="0" smtClean="0"/>
              <a:t>⇒これを解決（死者数激減）</a:t>
            </a:r>
            <a:r>
              <a:rPr lang="en-US" altLang="ja-JP" dirty="0" smtClean="0"/>
              <a:t> 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&lt;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何が</a:t>
            </a:r>
            <a:r>
              <a:rPr lang="en-US" altLang="ja-JP" sz="2400" dirty="0" smtClean="0">
                <a:solidFill>
                  <a:srgbClr val="0070C0"/>
                </a:solidFill>
              </a:rPr>
              <a:t>&gt;</a:t>
            </a:r>
            <a:r>
              <a:rPr lang="ja-JP" altLang="en-US" sz="2000" dirty="0" smtClean="0">
                <a:solidFill>
                  <a:srgbClr val="0070C0"/>
                </a:solidFill>
              </a:rPr>
              <a:t>そして</a:t>
            </a:r>
            <a:r>
              <a:rPr lang="en-US" altLang="ja-JP" sz="2400" dirty="0" smtClean="0">
                <a:solidFill>
                  <a:srgbClr val="0070C0"/>
                </a:solidFill>
              </a:rPr>
              <a:t>&lt;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なぜ</a:t>
            </a:r>
            <a:r>
              <a:rPr lang="en-US" altLang="ja-JP" sz="2400" dirty="0" smtClean="0">
                <a:solidFill>
                  <a:srgbClr val="0070C0"/>
                </a:solidFill>
              </a:rPr>
              <a:t>&gt;</a:t>
            </a:r>
            <a:r>
              <a:rPr lang="ja-JP" altLang="en-US" sz="2400" dirty="0" smtClean="0">
                <a:solidFill>
                  <a:srgbClr val="0070C0"/>
                </a:solidFill>
              </a:rPr>
              <a:t>これが</a:t>
            </a:r>
            <a:r>
              <a:rPr lang="ja-JP" altLang="en-US" sz="2400" b="1" u="sng" dirty="0" smtClean="0">
                <a:solidFill>
                  <a:srgbClr val="00B050"/>
                </a:solidFill>
              </a:rPr>
              <a:t>創造的問題解決</a:t>
            </a:r>
            <a:r>
              <a:rPr lang="ja-JP" altLang="en-US" sz="2400" dirty="0" smtClean="0">
                <a:solidFill>
                  <a:srgbClr val="0070C0"/>
                </a:solidFill>
              </a:rPr>
              <a:t>か</a:t>
            </a:r>
            <a:r>
              <a:rPr lang="en-US" altLang="ja-JP" sz="2400" dirty="0" smtClean="0">
                <a:solidFill>
                  <a:srgbClr val="0070C0"/>
                </a:solidFill>
              </a:rPr>
              <a:t>?&gt;</a:t>
            </a:r>
            <a:endParaRPr lang="ja-JP" altLang="en-US" sz="2400" dirty="0" smtClean="0">
              <a:solidFill>
                <a:srgbClr val="0070C0"/>
              </a:solidFill>
            </a:endParaRPr>
          </a:p>
          <a:p>
            <a:r>
              <a:rPr lang="en-US" altLang="ja-JP" sz="2400" b="1" dirty="0" smtClean="0"/>
              <a:t>1.</a:t>
            </a:r>
            <a:r>
              <a:rPr lang="ja-JP" altLang="en-US" sz="2400" b="1" dirty="0" smtClean="0"/>
              <a:t>地域で問題を解決</a:t>
            </a:r>
          </a:p>
          <a:p>
            <a:pPr>
              <a:buNone/>
            </a:pPr>
            <a:r>
              <a:rPr lang="en-US" altLang="ja-JP" sz="2000" b="1" dirty="0" smtClean="0">
                <a:solidFill>
                  <a:srgbClr val="7030A0"/>
                </a:solidFill>
              </a:rPr>
              <a:t>(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九大医学部、保健所、地域の病院、中村大学栄養学科、地域住民</a:t>
            </a:r>
            <a:r>
              <a:rPr lang="en-US" altLang="ja-JP" sz="2000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altLang="ja-JP" sz="2400" b="1" dirty="0" smtClean="0"/>
              <a:t>2.</a:t>
            </a:r>
            <a:r>
              <a:rPr lang="ja-JP" altLang="en-US" sz="2400" b="1" dirty="0" smtClean="0"/>
              <a:t>剖検によって死因等を特定</a:t>
            </a:r>
            <a:r>
              <a:rPr lang="en-US" altLang="ja-JP" sz="2400" dirty="0" smtClean="0"/>
              <a:t>----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データを積み重ねた</a:t>
            </a:r>
          </a:p>
          <a:p>
            <a:r>
              <a:rPr lang="en-US" altLang="ja-JP" sz="2400" b="1" dirty="0" smtClean="0"/>
              <a:t>3.</a:t>
            </a:r>
            <a:r>
              <a:rPr lang="ja-JP" altLang="en-US" sz="2400" b="1" dirty="0" smtClean="0"/>
              <a:t>プロジェクトを創った</a:t>
            </a:r>
            <a:r>
              <a:rPr lang="en-US" altLang="ja-JP" sz="2400" dirty="0" smtClean="0"/>
              <a:t>: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予防医学、栄養学、持続的検診制度、地域ネットワーク</a:t>
            </a:r>
          </a:p>
          <a:p>
            <a:r>
              <a:rPr lang="en-US" altLang="ja-JP" sz="2400" b="1" dirty="0" smtClean="0"/>
              <a:t>4.</a:t>
            </a:r>
            <a:r>
              <a:rPr lang="ja-JP" altLang="en-US" sz="2400" b="1" dirty="0" smtClean="0"/>
              <a:t>現在もこのプロジェクトは持続している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　</a:t>
            </a:r>
            <a:endParaRPr lang="en-US" altLang="ja-JP" sz="2000" b="1" dirty="0" smtClean="0">
              <a:solidFill>
                <a:srgbClr val="7030A0"/>
              </a:solidFill>
            </a:endParaRPr>
          </a:p>
          <a:p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183880" cy="1051560"/>
          </a:xfrm>
        </p:spPr>
        <p:txBody>
          <a:bodyPr/>
          <a:lstStyle/>
          <a:p>
            <a:r>
              <a:rPr lang="ja-JP" altLang="en-US" dirty="0" smtClean="0"/>
              <a:t>久山町の脳卒中による死亡率の変化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179513" y="548680"/>
          <a:ext cx="8758808" cy="3341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858"/>
                <a:gridCol w="1085850"/>
                <a:gridCol w="1085850"/>
                <a:gridCol w="1085850"/>
                <a:gridCol w="357747"/>
                <a:gridCol w="1146541"/>
                <a:gridCol w="1146541"/>
                <a:gridCol w="1692571"/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男性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女性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全脳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卒中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634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232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138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162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102 * **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脳梗塞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147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68 * 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84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45 * **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脳出血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77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30 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くも膜下出血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死亡率 </a:t>
                      </a:r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/ 10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万人・年　*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P＜0.05 vs. 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　**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P＜0.05 vs. 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集団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71600" y="40770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7030A0"/>
                </a:solidFill>
              </a:rPr>
              <a:t>第</a:t>
            </a:r>
            <a:r>
              <a:rPr lang="en-US" altLang="ja-JP" b="1" dirty="0" smtClean="0">
                <a:solidFill>
                  <a:srgbClr val="7030A0"/>
                </a:solidFill>
              </a:rPr>
              <a:t>1</a:t>
            </a:r>
            <a:r>
              <a:rPr lang="ja-JP" altLang="en-US" b="1" dirty="0" smtClean="0">
                <a:solidFill>
                  <a:srgbClr val="7030A0"/>
                </a:solidFill>
              </a:rPr>
              <a:t>集団は</a:t>
            </a:r>
            <a:r>
              <a:rPr lang="en-US" altLang="ja-JP" b="1" dirty="0" smtClean="0">
                <a:solidFill>
                  <a:srgbClr val="00B050"/>
                </a:solidFill>
              </a:rPr>
              <a:t>1961</a:t>
            </a:r>
            <a:r>
              <a:rPr lang="ja-JP" altLang="en-US" b="1" dirty="0" smtClean="0">
                <a:solidFill>
                  <a:srgbClr val="7030A0"/>
                </a:solidFill>
              </a:rPr>
              <a:t>年に未発症の</a:t>
            </a:r>
            <a:r>
              <a:rPr lang="en-US" altLang="ja-JP" b="1" dirty="0" smtClean="0">
                <a:solidFill>
                  <a:srgbClr val="7030A0"/>
                </a:solidFill>
              </a:rPr>
              <a:t>1618</a:t>
            </a:r>
            <a:r>
              <a:rPr lang="ja-JP" altLang="en-US" b="1" dirty="0" smtClean="0">
                <a:solidFill>
                  <a:srgbClr val="7030A0"/>
                </a:solidFill>
              </a:rPr>
              <a:t>例（追跡率 </a:t>
            </a:r>
            <a:r>
              <a:rPr lang="en-US" altLang="ja-JP" b="1" dirty="0" smtClean="0">
                <a:solidFill>
                  <a:srgbClr val="7030A0"/>
                </a:solidFill>
              </a:rPr>
              <a:t>99.9 </a:t>
            </a:r>
            <a:r>
              <a:rPr lang="ja-JP" altLang="en-US" b="1" dirty="0" smtClean="0">
                <a:solidFill>
                  <a:srgbClr val="7030A0"/>
                </a:solidFill>
              </a:rPr>
              <a:t>％，剖検率</a:t>
            </a:r>
            <a:r>
              <a:rPr lang="en-US" altLang="ja-JP" b="1" dirty="0" smtClean="0">
                <a:solidFill>
                  <a:srgbClr val="7030A0"/>
                </a:solidFill>
              </a:rPr>
              <a:t>81.6 </a:t>
            </a:r>
            <a:r>
              <a:rPr lang="ja-JP" altLang="en-US" b="1" dirty="0" smtClean="0">
                <a:solidFill>
                  <a:srgbClr val="7030A0"/>
                </a:solidFill>
              </a:rPr>
              <a:t>％），第</a:t>
            </a:r>
            <a:r>
              <a:rPr lang="en-US" altLang="ja-JP" b="1" dirty="0" smtClean="0">
                <a:solidFill>
                  <a:srgbClr val="7030A0"/>
                </a:solidFill>
              </a:rPr>
              <a:t>2</a:t>
            </a:r>
            <a:r>
              <a:rPr lang="ja-JP" altLang="en-US" b="1" dirty="0" smtClean="0">
                <a:solidFill>
                  <a:srgbClr val="7030A0"/>
                </a:solidFill>
              </a:rPr>
              <a:t>集団は</a:t>
            </a:r>
            <a:r>
              <a:rPr lang="en-US" altLang="ja-JP" b="1" dirty="0" smtClean="0">
                <a:solidFill>
                  <a:srgbClr val="00B050"/>
                </a:solidFill>
              </a:rPr>
              <a:t>1974</a:t>
            </a:r>
            <a:r>
              <a:rPr lang="ja-JP" altLang="en-US" b="1" dirty="0" smtClean="0">
                <a:solidFill>
                  <a:srgbClr val="7030A0"/>
                </a:solidFill>
              </a:rPr>
              <a:t>年に未発症の</a:t>
            </a:r>
            <a:r>
              <a:rPr lang="en-US" altLang="ja-JP" b="1" dirty="0" smtClean="0">
                <a:solidFill>
                  <a:srgbClr val="7030A0"/>
                </a:solidFill>
              </a:rPr>
              <a:t>2038</a:t>
            </a:r>
            <a:r>
              <a:rPr lang="ja-JP" altLang="en-US" b="1" dirty="0" smtClean="0">
                <a:solidFill>
                  <a:srgbClr val="7030A0"/>
                </a:solidFill>
              </a:rPr>
              <a:t>例（追跡率</a:t>
            </a:r>
            <a:r>
              <a:rPr lang="en-US" altLang="ja-JP" b="1" dirty="0" smtClean="0">
                <a:solidFill>
                  <a:srgbClr val="7030A0"/>
                </a:solidFill>
              </a:rPr>
              <a:t>99.9 </a:t>
            </a:r>
            <a:r>
              <a:rPr lang="ja-JP" altLang="en-US" b="1" dirty="0" smtClean="0">
                <a:solidFill>
                  <a:srgbClr val="7030A0"/>
                </a:solidFill>
              </a:rPr>
              <a:t>％，剖検率</a:t>
            </a:r>
            <a:r>
              <a:rPr lang="en-US" altLang="ja-JP" b="1" dirty="0" smtClean="0">
                <a:solidFill>
                  <a:srgbClr val="7030A0"/>
                </a:solidFill>
              </a:rPr>
              <a:t>86.2 </a:t>
            </a:r>
            <a:r>
              <a:rPr lang="ja-JP" altLang="en-US" b="1" dirty="0" smtClean="0">
                <a:solidFill>
                  <a:srgbClr val="7030A0"/>
                </a:solidFill>
              </a:rPr>
              <a:t>％），第</a:t>
            </a:r>
            <a:r>
              <a:rPr lang="en-US" altLang="ja-JP" b="1" dirty="0" smtClean="0">
                <a:solidFill>
                  <a:srgbClr val="7030A0"/>
                </a:solidFill>
              </a:rPr>
              <a:t>3</a:t>
            </a:r>
            <a:r>
              <a:rPr lang="ja-JP" altLang="en-US" b="1" dirty="0" smtClean="0">
                <a:solidFill>
                  <a:srgbClr val="7030A0"/>
                </a:solidFill>
              </a:rPr>
              <a:t>集団は</a:t>
            </a:r>
            <a:r>
              <a:rPr lang="en-US" altLang="ja-JP" b="1" dirty="0" smtClean="0">
                <a:solidFill>
                  <a:srgbClr val="00B050"/>
                </a:solidFill>
              </a:rPr>
              <a:t>1988</a:t>
            </a:r>
            <a:r>
              <a:rPr lang="ja-JP" altLang="en-US" b="1" dirty="0" smtClean="0">
                <a:solidFill>
                  <a:srgbClr val="7030A0"/>
                </a:solidFill>
              </a:rPr>
              <a:t>年に未発症の</a:t>
            </a:r>
            <a:r>
              <a:rPr lang="en-US" altLang="ja-JP" b="1" dirty="0" smtClean="0">
                <a:solidFill>
                  <a:srgbClr val="7030A0"/>
                </a:solidFill>
              </a:rPr>
              <a:t>2637</a:t>
            </a:r>
            <a:r>
              <a:rPr lang="ja-JP" altLang="en-US" b="1" dirty="0" smtClean="0">
                <a:solidFill>
                  <a:srgbClr val="7030A0"/>
                </a:solidFill>
              </a:rPr>
              <a:t>例（追跡率</a:t>
            </a:r>
            <a:r>
              <a:rPr lang="en-US" altLang="ja-JP" b="1" dirty="0" smtClean="0">
                <a:solidFill>
                  <a:srgbClr val="7030A0"/>
                </a:solidFill>
              </a:rPr>
              <a:t>99.9 </a:t>
            </a:r>
            <a:r>
              <a:rPr lang="ja-JP" altLang="en-US" b="1" dirty="0" smtClean="0">
                <a:solidFill>
                  <a:srgbClr val="7030A0"/>
                </a:solidFill>
              </a:rPr>
              <a:t>％，剖検率</a:t>
            </a:r>
            <a:r>
              <a:rPr lang="en-US" altLang="ja-JP" b="1" dirty="0" smtClean="0">
                <a:solidFill>
                  <a:srgbClr val="7030A0"/>
                </a:solidFill>
              </a:rPr>
              <a:t>75.5 </a:t>
            </a:r>
            <a:r>
              <a:rPr lang="ja-JP" altLang="en-US" b="1" dirty="0" smtClean="0">
                <a:solidFill>
                  <a:srgbClr val="7030A0"/>
                </a:solidFill>
              </a:rPr>
              <a:t>％）。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530120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http://www.epi-c.jp/entry/e001_0_0029.html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1026" name="Picture 2" descr="C:\Documents and Settings\yumi01\デスクトップ\Ｄ：\Ichitaro\kouen\コラボで創る地域医療\cps-z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8424936" cy="6525344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555776" y="63963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C00000"/>
                </a:solidFill>
              </a:rPr>
              <a:t>創造的問題解決の過程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独創的なアイデアの着想を拒むもの</a:t>
            </a:r>
            <a:br>
              <a:rPr kumimoji="1" lang="ja-JP" altLang="en-US" dirty="0" smtClean="0"/>
            </a:br>
            <a:r>
              <a:rPr kumimoji="1" lang="en-US" altLang="ja-JP" dirty="0" smtClean="0"/>
              <a:t>----</a:t>
            </a:r>
            <a:r>
              <a:rPr lang="en-US" altLang="ja-JP" dirty="0" smtClean="0"/>
              <a:t>Good Ideas Killer----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/>
              <a:t>習慣</a:t>
            </a:r>
          </a:p>
          <a:p>
            <a:r>
              <a:rPr kumimoji="1" lang="ja-JP" altLang="en-US" b="1" dirty="0" smtClean="0"/>
              <a:t>規則と伝統</a:t>
            </a:r>
          </a:p>
          <a:p>
            <a:r>
              <a:rPr kumimoji="1" lang="ja-JP" altLang="en-US" b="1" dirty="0" smtClean="0"/>
              <a:t>現在の心地よさ</a:t>
            </a:r>
          </a:p>
          <a:p>
            <a:r>
              <a:rPr lang="ja-JP" altLang="en-US" b="1" dirty="0" smtClean="0"/>
              <a:t>文化的ブロック</a:t>
            </a:r>
          </a:p>
          <a:p>
            <a:r>
              <a:rPr kumimoji="1" lang="ja-JP" altLang="en-US" b="1" dirty="0" smtClean="0"/>
              <a:t>斉一性への圧力</a:t>
            </a:r>
          </a:p>
          <a:p>
            <a:r>
              <a:rPr lang="ja-JP" altLang="en-US" b="1" dirty="0" smtClean="0"/>
              <a:t>失敗の恐怖（小</a:t>
            </a:r>
            <a:r>
              <a:rPr lang="en-US" altLang="ja-JP" b="1" dirty="0" smtClean="0"/>
              <a:t>5</a:t>
            </a:r>
            <a:r>
              <a:rPr lang="ja-JP" altLang="en-US" b="1" dirty="0" smtClean="0"/>
              <a:t>で急に平凡になる）</a:t>
            </a:r>
          </a:p>
          <a:p>
            <a:r>
              <a:rPr kumimoji="1" lang="ja-JP" altLang="en-US" b="1" dirty="0" smtClean="0"/>
              <a:t>異質であることへのおそれ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ブレイン・ストーミングの</a:t>
            </a:r>
            <a:r>
              <a:rPr lang="en-US" altLang="ja-JP" dirty="0" smtClean="0"/>
              <a:t>4</a:t>
            </a:r>
            <a:r>
              <a:rPr lang="ja-JP" altLang="en-US" dirty="0" smtClean="0"/>
              <a:t>原則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NY</a:t>
            </a:r>
            <a:r>
              <a:rPr lang="ja-JP" altLang="en-US" dirty="0" smtClean="0"/>
              <a:t>州立大バッファロー校（創造性開発コース）</a:t>
            </a:r>
          </a:p>
          <a:p>
            <a:r>
              <a:rPr lang="ja-JP" altLang="en-US" dirty="0" smtClean="0"/>
              <a:t>　</a:t>
            </a:r>
            <a:r>
              <a:rPr lang="ja-JP" altLang="en-US" sz="2400" dirty="0" smtClean="0"/>
              <a:t>設立者</a:t>
            </a:r>
            <a:r>
              <a:rPr lang="en-US" altLang="ja-JP" sz="2400" dirty="0" smtClean="0"/>
              <a:t>: </a:t>
            </a:r>
            <a:r>
              <a:rPr lang="ja-JP" altLang="en-US" sz="2400" b="1" dirty="0" smtClean="0"/>
              <a:t>アレックス・</a:t>
            </a:r>
            <a:r>
              <a:rPr lang="en-US" altLang="ja-JP" sz="2400" b="1" dirty="0" smtClean="0"/>
              <a:t> </a:t>
            </a:r>
            <a:r>
              <a:rPr lang="ja-JP" altLang="en-US" sz="2400" b="1" dirty="0" smtClean="0"/>
              <a:t>オズボーン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------------------------------------</a:t>
            </a:r>
            <a:endParaRPr lang="ja-JP" altLang="en-US" dirty="0" smtClean="0">
              <a:solidFill>
                <a:srgbClr val="00B050"/>
              </a:solidFill>
            </a:endParaRPr>
          </a:p>
          <a:p>
            <a:r>
              <a:rPr lang="en-US" altLang="ja-JP" b="1" dirty="0" smtClean="0">
                <a:solidFill>
                  <a:srgbClr val="00B050"/>
                </a:solidFill>
              </a:rPr>
              <a:t>&lt;</a:t>
            </a:r>
            <a:r>
              <a:rPr lang="ja-JP" altLang="en-US" b="1" dirty="0" smtClean="0">
                <a:solidFill>
                  <a:srgbClr val="00B050"/>
                </a:solidFill>
              </a:rPr>
              <a:t>創造的なアイデアを得るための原則</a:t>
            </a:r>
            <a:r>
              <a:rPr lang="en-US" altLang="ja-JP" b="1" dirty="0" smtClean="0">
                <a:solidFill>
                  <a:srgbClr val="00B050"/>
                </a:solidFill>
              </a:rPr>
              <a:t>&gt;</a:t>
            </a:r>
            <a:endParaRPr lang="ja-JP" altLang="en-US" b="1" dirty="0" smtClean="0">
              <a:solidFill>
                <a:srgbClr val="00B050"/>
              </a:solidFill>
            </a:endParaRPr>
          </a:p>
          <a:p>
            <a:endParaRPr lang="ja-JP" altLang="en-US" b="1" dirty="0" smtClean="0">
              <a:solidFill>
                <a:srgbClr val="00B050"/>
              </a:solidFill>
            </a:endParaRP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①アイデアの判断延期、</a:t>
            </a: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②多いほどいい、</a:t>
            </a: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③自由奔放ほどいい、</a:t>
            </a:r>
          </a:p>
          <a:p>
            <a:r>
              <a:rPr lang="ja-JP" altLang="en-US" sz="3200" b="1" dirty="0" smtClean="0">
                <a:solidFill>
                  <a:srgbClr val="7030A0"/>
                </a:solidFill>
              </a:rPr>
              <a:t>④他者のアイデアの改良を歓迎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</a:p>
          <a:p>
            <a:pPr>
              <a:buNone/>
            </a:pPr>
            <a:endParaRPr lang="ja-JP" altLang="en-US" sz="32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ブレイン・ライティング法</a:t>
            </a:r>
            <a:br>
              <a:rPr kumimoji="1" lang="ja-JP" altLang="en-US" dirty="0" smtClean="0"/>
            </a:br>
            <a:r>
              <a:rPr lang="en-US" altLang="ja-JP" sz="2700" dirty="0" smtClean="0">
                <a:solidFill>
                  <a:srgbClr val="00B050"/>
                </a:solidFill>
              </a:rPr>
              <a:t>--- </a:t>
            </a:r>
            <a:r>
              <a:rPr lang="ja-JP" altLang="en-US" sz="2700" dirty="0" smtClean="0">
                <a:solidFill>
                  <a:srgbClr val="00B050"/>
                </a:solidFill>
              </a:rPr>
              <a:t>全ての参加者がアイデアを考える</a:t>
            </a:r>
            <a:r>
              <a:rPr lang="en-US" altLang="ja-JP" sz="2700" dirty="0" smtClean="0">
                <a:solidFill>
                  <a:srgbClr val="00B050"/>
                </a:solidFill>
              </a:rPr>
              <a:t>----</a:t>
            </a:r>
            <a:endParaRPr kumimoji="1" lang="ja-JP" altLang="en-US" sz="2700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 smtClean="0"/>
              <a:t>1.</a:t>
            </a:r>
            <a:r>
              <a:rPr kumimoji="1" lang="ja-JP" altLang="en-US" b="1" dirty="0" smtClean="0"/>
              <a:t>挑戦への意見表明（解決する問題）を書く</a:t>
            </a:r>
          </a:p>
          <a:p>
            <a:r>
              <a:rPr lang="en-US" altLang="ja-JP" b="1" dirty="0" smtClean="0"/>
              <a:t>2.</a:t>
            </a:r>
            <a:r>
              <a:rPr lang="ja-JP" altLang="en-US" b="1" dirty="0" smtClean="0"/>
              <a:t>ブレイン・ストーミングの</a:t>
            </a:r>
            <a:r>
              <a:rPr lang="en-US" altLang="ja-JP" b="1" dirty="0" smtClean="0"/>
              <a:t>4</a:t>
            </a:r>
            <a:r>
              <a:rPr lang="ja-JP" altLang="en-US" b="1" dirty="0" smtClean="0"/>
              <a:t>原則</a:t>
            </a:r>
            <a:r>
              <a:rPr lang="en-US" altLang="ja-JP" b="1" dirty="0" smtClean="0"/>
              <a:t>—</a:t>
            </a:r>
            <a:r>
              <a:rPr lang="ja-JP" altLang="en-US" b="1" dirty="0" smtClean="0"/>
              <a:t>おさらい</a:t>
            </a:r>
          </a:p>
          <a:p>
            <a:r>
              <a:rPr kumimoji="1" lang="en-US" altLang="ja-JP" b="1" dirty="0" smtClean="0"/>
              <a:t>3.</a:t>
            </a:r>
            <a:r>
              <a:rPr kumimoji="1" lang="ja-JP" altLang="en-US" b="1" dirty="0" smtClean="0"/>
              <a:t>三つのアイデアを静かに考え、一段目にかく</a:t>
            </a:r>
          </a:p>
          <a:p>
            <a:r>
              <a:rPr lang="en-US" altLang="ja-JP" b="1" dirty="0" smtClean="0"/>
              <a:t>4.3</a:t>
            </a:r>
            <a:r>
              <a:rPr lang="ja-JP" altLang="en-US" b="1" dirty="0" smtClean="0"/>
              <a:t>分経ったら、時計回りで次の人にわたす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この時間の「意見表明」を創る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000" b="1" dirty="0" smtClean="0">
                <a:solidFill>
                  <a:srgbClr val="7030A0"/>
                </a:solidFill>
              </a:rPr>
              <a:t>&lt;</a:t>
            </a:r>
            <a:r>
              <a:rPr kumimoji="1" lang="ja-JP" altLang="en-US" sz="2000" b="1" dirty="0" smtClean="0">
                <a:solidFill>
                  <a:srgbClr val="7030A0"/>
                </a:solidFill>
              </a:rPr>
              <a:t>意見</a:t>
            </a:r>
            <a:r>
              <a:rPr lang="ja-JP" altLang="en-US" sz="2000" b="1" dirty="0" smtClean="0">
                <a:solidFill>
                  <a:srgbClr val="7030A0"/>
                </a:solidFill>
              </a:rPr>
              <a:t>表明</a:t>
            </a:r>
            <a:r>
              <a:rPr kumimoji="1" lang="ja-JP" altLang="en-US" sz="2000" b="1" dirty="0" smtClean="0">
                <a:solidFill>
                  <a:srgbClr val="7030A0"/>
                </a:solidFill>
              </a:rPr>
              <a:t>スターター</a:t>
            </a:r>
            <a:r>
              <a:rPr kumimoji="1" lang="en-US" altLang="ja-JP" sz="2000" b="1" dirty="0" smtClean="0">
                <a:solidFill>
                  <a:srgbClr val="7030A0"/>
                </a:solidFill>
              </a:rPr>
              <a:t>&gt;</a:t>
            </a:r>
            <a:r>
              <a:rPr kumimoji="1" lang="ja-JP" altLang="en-US" b="1" dirty="0" smtClean="0"/>
              <a:t>地域の認知症の患者を少なく</a:t>
            </a:r>
            <a:r>
              <a:rPr lang="ja-JP" altLang="en-US" b="1" dirty="0" smtClean="0"/>
              <a:t>したいな</a:t>
            </a:r>
          </a:p>
          <a:p>
            <a:endParaRPr lang="ja-JP" altLang="en-US" b="1" dirty="0" smtClean="0"/>
          </a:p>
          <a:p>
            <a:r>
              <a:rPr lang="en-US" altLang="ja-JP" b="1" dirty="0" smtClean="0"/>
              <a:t>&lt;</a:t>
            </a:r>
            <a:r>
              <a:rPr lang="ja-JP" altLang="en-US" b="1" dirty="0" smtClean="0"/>
              <a:t>これを解決可能な問題に書き換える</a:t>
            </a:r>
            <a:r>
              <a:rPr lang="en-US" altLang="ja-JP" b="1" dirty="0" smtClean="0"/>
              <a:t>&gt;</a:t>
            </a:r>
            <a:endParaRPr lang="ja-JP" altLang="en-US" b="1" dirty="0" smtClean="0"/>
          </a:p>
          <a:p>
            <a:endParaRPr kumimoji="1" lang="ja-JP" altLang="en-US" dirty="0" smtClean="0"/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専門家、地域、地域住民、地域ネット</a:t>
            </a:r>
          </a:p>
          <a:p>
            <a:endParaRPr lang="ja-JP" altLang="en-US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何</a:t>
            </a:r>
            <a:r>
              <a:rPr lang="en-US" altLang="ja-JP" sz="2000" dirty="0" smtClean="0">
                <a:solidFill>
                  <a:schemeClr val="bg1"/>
                </a:solidFill>
              </a:rPr>
              <a:t>%</a:t>
            </a:r>
            <a:r>
              <a:rPr lang="ja-JP" altLang="en-US" sz="2000" dirty="0" smtClean="0">
                <a:solidFill>
                  <a:schemeClr val="bg1"/>
                </a:solidFill>
              </a:rPr>
              <a:t>を目標にするか</a:t>
            </a:r>
            <a:r>
              <a:rPr lang="en-US" altLang="ja-JP" sz="2000" dirty="0" smtClean="0">
                <a:solidFill>
                  <a:schemeClr val="bg1"/>
                </a:solidFill>
              </a:rPr>
              <a:t>?</a:t>
            </a:r>
          </a:p>
          <a:p>
            <a:pPr>
              <a:buNone/>
            </a:pPr>
            <a:endParaRPr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ブレイン・ライティング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開始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/>
              <a:t>最初の</a:t>
            </a:r>
            <a:r>
              <a:rPr lang="en-US" altLang="ja-JP" b="1" dirty="0" smtClean="0"/>
              <a:t>3</a:t>
            </a:r>
            <a:r>
              <a:rPr lang="ja-JP" altLang="en-US" b="1" dirty="0" smtClean="0"/>
              <a:t>分間に出たアイデアの内、いいもの</a:t>
            </a:r>
            <a:r>
              <a:rPr lang="en-US" altLang="ja-JP" b="1" dirty="0" smtClean="0"/>
              <a:t>3</a:t>
            </a:r>
            <a:r>
              <a:rPr lang="ja-JP" altLang="en-US" b="1" dirty="0" err="1" smtClean="0"/>
              <a:t>つを</a:t>
            </a:r>
            <a:r>
              <a:rPr lang="ja-JP" altLang="en-US" b="1" dirty="0" smtClean="0"/>
              <a:t>第一行に書く。繰り返す。</a:t>
            </a:r>
          </a:p>
          <a:p>
            <a:r>
              <a:rPr lang="en-US" altLang="ja-JP" b="1" dirty="0" smtClean="0"/>
              <a:t>3×6=18</a:t>
            </a:r>
            <a:r>
              <a:rPr lang="ja-JP" altLang="en-US" b="1" dirty="0" smtClean="0"/>
              <a:t>のオリジナルなアイデアを考える</a:t>
            </a:r>
          </a:p>
          <a:p>
            <a:r>
              <a:rPr kumimoji="1" lang="ja-JP" altLang="en-US" b="1" dirty="0" smtClean="0"/>
              <a:t>合図があったら、時計回りに次ぎの人に渡す</a:t>
            </a:r>
          </a:p>
          <a:p>
            <a:r>
              <a:rPr kumimoji="1" lang="ja-JP" altLang="en-US" b="1" dirty="0" smtClean="0"/>
              <a:t>いいアイデアが出てる間は、それを書く</a:t>
            </a:r>
          </a:p>
          <a:p>
            <a:r>
              <a:rPr lang="ja-JP" altLang="en-US" b="1" dirty="0" smtClean="0"/>
              <a:t>他の人のアイデアを改良してもいい</a:t>
            </a:r>
          </a:p>
          <a:p>
            <a:r>
              <a:rPr lang="ja-JP" altLang="en-US" b="1" dirty="0" smtClean="0"/>
              <a:t>ブレインストーミングの</a:t>
            </a:r>
            <a:r>
              <a:rPr lang="en-US" altLang="ja-JP" b="1" dirty="0" smtClean="0"/>
              <a:t>4</a:t>
            </a:r>
            <a:r>
              <a:rPr lang="ja-JP" altLang="en-US" b="1" dirty="0" smtClean="0"/>
              <a:t>原則を守る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&lt;</a:t>
            </a:r>
            <a:r>
              <a:rPr kumimoji="1" lang="ja-JP" altLang="en-US" sz="2400" b="1" dirty="0" smtClean="0">
                <a:solidFill>
                  <a:srgbClr val="7030A0"/>
                </a:solidFill>
              </a:rPr>
              <a:t>終了時点で手元にある反応紙から</a:t>
            </a:r>
            <a:r>
              <a:rPr kumimoji="1" lang="en-US" altLang="ja-JP" sz="2400" b="1" dirty="0" smtClean="0">
                <a:solidFill>
                  <a:srgbClr val="7030A0"/>
                </a:solidFill>
              </a:rPr>
              <a:t>&gt;</a:t>
            </a:r>
            <a:endParaRPr kumimoji="1" lang="ja-JP" altLang="en-US" sz="2400" b="1" dirty="0" smtClean="0">
              <a:solidFill>
                <a:srgbClr val="7030A0"/>
              </a:solidFill>
            </a:endParaRPr>
          </a:p>
          <a:p>
            <a:r>
              <a:rPr lang="ja-JP" altLang="en-US" dirty="0" smtClean="0"/>
              <a:t>　</a:t>
            </a:r>
            <a:r>
              <a:rPr lang="en-US" altLang="ja-JP" dirty="0" smtClean="0"/>
              <a:t>3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優れたアイデアを選ぶ</a:t>
            </a:r>
          </a:p>
          <a:p>
            <a:endParaRPr kumimoji="1" lang="ja-JP" altLang="en-US" dirty="0" smtClean="0"/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&lt;</a:t>
            </a:r>
            <a:r>
              <a:rPr lang="ja-JP" altLang="en-US" sz="2400" b="1" dirty="0" smtClean="0">
                <a:solidFill>
                  <a:srgbClr val="7030A0"/>
                </a:solidFill>
              </a:rPr>
              <a:t>グループの世話人が司会して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&gt;</a:t>
            </a:r>
            <a:endParaRPr lang="ja-JP" altLang="en-US" dirty="0" smtClean="0">
              <a:solidFill>
                <a:srgbClr val="7030A0"/>
              </a:solidFill>
            </a:endParaRPr>
          </a:p>
          <a:p>
            <a:r>
              <a:rPr kumimoji="1" lang="ja-JP" altLang="en-US" dirty="0" smtClean="0"/>
              <a:t>  グループ</a:t>
            </a:r>
            <a:r>
              <a:rPr lang="ja-JP" altLang="en-US" dirty="0" smtClean="0"/>
              <a:t>内で</a:t>
            </a:r>
            <a:r>
              <a:rPr lang="en-US" altLang="ja-JP" dirty="0" smtClean="0"/>
              <a:t>5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優れたアイデアを選ぶ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b="1" dirty="0" smtClean="0"/>
              <a:t>黒板に掲示する。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問題設定と問題解決に配分する時間の比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ja-JP" dirty="0" smtClean="0"/>
              <a:t>アルバート･アインシュタイン博士（</a:t>
            </a:r>
            <a:r>
              <a:rPr lang="en-US" altLang="ja-JP" dirty="0" smtClean="0"/>
              <a:t>Albert Einstein</a:t>
            </a:r>
            <a:r>
              <a:rPr lang="ja-JP" altLang="ja-JP" dirty="0" smtClean="0"/>
              <a:t>）はあるとき次の質問を受けた。もしある大災害が世界を襲うとして、そして対応するのに</a:t>
            </a:r>
            <a:r>
              <a:rPr lang="en-US" altLang="ja-JP" dirty="0" smtClean="0"/>
              <a:t>1</a:t>
            </a:r>
            <a:r>
              <a:rPr lang="ja-JP" altLang="ja-JP" dirty="0" smtClean="0"/>
              <a:t>時間しか猶予がないとしたら、その時間をどのように使うか。</a:t>
            </a:r>
            <a:r>
              <a:rPr lang="en-US" altLang="ja-JP" dirty="0" smtClean="0"/>
              <a:t> </a:t>
            </a:r>
            <a:endParaRPr lang="ja-JP" altLang="ja-JP" dirty="0" smtClean="0"/>
          </a:p>
          <a:p>
            <a:r>
              <a:rPr lang="ja-JP" altLang="ja-JP" dirty="0" smtClean="0"/>
              <a:t>博士は少し考えてこう答えた。｢私は</a:t>
            </a:r>
            <a:r>
              <a:rPr lang="en-US" altLang="ja-JP" b="1" dirty="0" smtClean="0">
                <a:solidFill>
                  <a:srgbClr val="0070C0"/>
                </a:solidFill>
              </a:rPr>
              <a:t>55</a:t>
            </a:r>
            <a:r>
              <a:rPr lang="ja-JP" altLang="ja-JP" b="1" dirty="0" smtClean="0">
                <a:solidFill>
                  <a:srgbClr val="0070C0"/>
                </a:solidFill>
              </a:rPr>
              <a:t>分</a:t>
            </a:r>
            <a:r>
              <a:rPr lang="ja-JP" altLang="ja-JP" dirty="0" smtClean="0"/>
              <a:t>を、問題を明らかにすることに費やし、残りの</a:t>
            </a:r>
            <a:r>
              <a:rPr lang="en-US" altLang="ja-JP" b="1" dirty="0" smtClean="0">
                <a:solidFill>
                  <a:srgbClr val="00B050"/>
                </a:solidFill>
              </a:rPr>
              <a:t>5</a:t>
            </a:r>
            <a:r>
              <a:rPr lang="ja-JP" altLang="ja-JP" b="1" dirty="0" smtClean="0">
                <a:solidFill>
                  <a:srgbClr val="00B050"/>
                </a:solidFill>
              </a:rPr>
              <a:t>分</a:t>
            </a:r>
            <a:r>
              <a:rPr lang="ja-JP" altLang="ja-JP" dirty="0" smtClean="0"/>
              <a:t>をそれを解決することに使うだろう。なぜなら問題を明確にすることは、しばしばその解決よりもはるかに重要だからだ。一方、解決はたんに数学や実験上の技術に他ならない｣。</a:t>
            </a:r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本日の講演・ワークショップの内容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kumimoji="1" lang="en-US" altLang="ja-JP" sz="5000" b="1" dirty="0" smtClean="0">
                <a:solidFill>
                  <a:srgbClr val="7030A0"/>
                </a:solidFill>
              </a:rPr>
              <a:t>&lt;</a:t>
            </a:r>
            <a:r>
              <a:rPr kumimoji="1" lang="ja-JP" altLang="en-US" sz="5000" b="1" dirty="0" smtClean="0">
                <a:solidFill>
                  <a:srgbClr val="7030A0"/>
                </a:solidFill>
              </a:rPr>
              <a:t>今回</a:t>
            </a:r>
            <a:r>
              <a:rPr kumimoji="1" lang="en-US" altLang="ja-JP" sz="5000" b="1" dirty="0" smtClean="0">
                <a:solidFill>
                  <a:srgbClr val="7030A0"/>
                </a:solidFill>
              </a:rPr>
              <a:t>&gt;</a:t>
            </a:r>
            <a:endParaRPr kumimoji="1" lang="ja-JP" altLang="en-US" sz="5000" b="1" dirty="0" smtClean="0">
              <a:solidFill>
                <a:srgbClr val="7030A0"/>
              </a:solidFill>
            </a:endParaRPr>
          </a:p>
          <a:p>
            <a:r>
              <a:rPr kumimoji="1" lang="ja-JP" altLang="en-US" sz="4500" b="1" dirty="0" smtClean="0"/>
              <a:t>創造的問題解決とは何か</a:t>
            </a:r>
          </a:p>
          <a:p>
            <a:r>
              <a:rPr lang="ja-JP" altLang="en-US" sz="4500" b="1" dirty="0" smtClean="0"/>
              <a:t>創造的問題解決の実例</a:t>
            </a:r>
            <a:endParaRPr kumimoji="1" lang="ja-JP" altLang="en-US" sz="4500" b="1" dirty="0" smtClean="0"/>
          </a:p>
          <a:p>
            <a:r>
              <a:rPr lang="ja-JP" altLang="en-US" sz="4500" b="1" dirty="0" smtClean="0"/>
              <a:t>解決するべき問題の設定方法（意見表明）</a:t>
            </a:r>
          </a:p>
          <a:p>
            <a:r>
              <a:rPr kumimoji="1" lang="ja-JP" altLang="en-US" sz="4500" b="1" dirty="0" smtClean="0"/>
              <a:t>問題設定</a:t>
            </a:r>
            <a:r>
              <a:rPr kumimoji="1" lang="en-US" altLang="ja-JP" sz="4500" b="1" dirty="0" smtClean="0"/>
              <a:t>-</a:t>
            </a:r>
            <a:r>
              <a:rPr kumimoji="1" lang="ja-JP" altLang="en-US" sz="4500" b="1" dirty="0" smtClean="0"/>
              <a:t>問題解決の時間配分</a:t>
            </a:r>
          </a:p>
          <a:p>
            <a:r>
              <a:rPr lang="ja-JP" altLang="en-US" sz="4500" b="1" dirty="0" smtClean="0"/>
              <a:t>オーナーシップの大切さ</a:t>
            </a:r>
          </a:p>
          <a:p>
            <a:r>
              <a:rPr lang="ja-JP" altLang="en-US" sz="4500" b="1" dirty="0" smtClean="0"/>
              <a:t>ブレイン・ライティングの実施方法</a:t>
            </a:r>
          </a:p>
          <a:p>
            <a:r>
              <a:rPr lang="ja-JP" altLang="en-US" sz="4500" b="1" dirty="0" smtClean="0"/>
              <a:t>ブレイン・ライティング体験</a:t>
            </a:r>
            <a:endParaRPr lang="en-US" altLang="ja-JP" sz="4500" b="1" dirty="0" smtClean="0"/>
          </a:p>
          <a:p>
            <a:endParaRPr lang="ja-JP" altLang="en-US" sz="4500" b="1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altLang="ja-JP" sz="1800" b="1" dirty="0" smtClean="0">
                <a:solidFill>
                  <a:srgbClr val="7030A0"/>
                </a:solidFill>
              </a:rPr>
              <a:t>&lt;</a:t>
            </a:r>
            <a:r>
              <a:rPr lang="ja-JP" altLang="en-US" sz="1800" b="1" dirty="0" smtClean="0">
                <a:solidFill>
                  <a:srgbClr val="7030A0"/>
                </a:solidFill>
              </a:rPr>
              <a:t>次のステップ</a:t>
            </a:r>
            <a:r>
              <a:rPr lang="en-US" altLang="ja-JP" sz="1800" b="1" dirty="0" smtClean="0">
                <a:solidFill>
                  <a:srgbClr val="7030A0"/>
                </a:solidFill>
              </a:rPr>
              <a:t>&gt;</a:t>
            </a:r>
            <a:endParaRPr lang="ja-JP" altLang="en-US" sz="1800" b="1" dirty="0" smtClean="0">
              <a:solidFill>
                <a:srgbClr val="7030A0"/>
              </a:solidFill>
            </a:endParaRPr>
          </a:p>
          <a:p>
            <a:r>
              <a:rPr lang="ja-JP" altLang="en-US" sz="1800" b="1" dirty="0" smtClean="0"/>
              <a:t>創造的問題解決のファシリテーション</a:t>
            </a:r>
          </a:p>
          <a:p>
            <a:r>
              <a:rPr lang="ja-JP" altLang="en-US" sz="1800" b="1" dirty="0" smtClean="0"/>
              <a:t>　　⇒（創造的リーダーシップ）</a:t>
            </a:r>
            <a:endParaRPr lang="en-US" altLang="ja-JP" sz="1800" b="1" dirty="0" smtClean="0"/>
          </a:p>
          <a:p>
            <a:endParaRPr lang="en-US" altLang="ja-JP" sz="1800" b="1" dirty="0" smtClean="0"/>
          </a:p>
          <a:p>
            <a:r>
              <a:rPr lang="ja-JP" altLang="en-US" sz="2000" b="1" dirty="0" smtClean="0">
                <a:solidFill>
                  <a:srgbClr val="7030A0"/>
                </a:solidFill>
              </a:rPr>
              <a:t>医療・看護における対人関係の構築</a:t>
            </a:r>
          </a:p>
          <a:p>
            <a:r>
              <a:rPr lang="ja-JP" altLang="en-US" sz="1800" b="1" dirty="0" smtClean="0"/>
              <a:t>　　成長促し、よりよい人間関係をつくる「ほめ方」</a:t>
            </a:r>
            <a:r>
              <a:rPr lang="en-US" altLang="ja-JP" sz="1800" b="1" dirty="0" smtClean="0"/>
              <a:t>      </a:t>
            </a:r>
          </a:p>
          <a:p>
            <a:pPr>
              <a:buNone/>
            </a:pPr>
            <a:r>
              <a:rPr lang="ja-JP" altLang="en-US" sz="1800" b="1" dirty="0" smtClean="0">
                <a:solidFill>
                  <a:srgbClr val="0070C0"/>
                </a:solidFill>
              </a:rPr>
              <a:t>弓野教育研究所（</a:t>
            </a:r>
            <a:r>
              <a:rPr lang="en-US" altLang="ja-JP" sz="1800" b="1" dirty="0" smtClean="0">
                <a:solidFill>
                  <a:srgbClr val="0070C0"/>
                </a:solidFill>
              </a:rPr>
              <a:t>http://</a:t>
            </a:r>
            <a:endParaRPr lang="ja-JP" alt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ja-JP" altLang="en-US" sz="1800" b="1" dirty="0" smtClean="0">
                <a:solidFill>
                  <a:srgbClr val="0070C0"/>
                </a:solidFill>
              </a:rPr>
              <a:t>　　　　　　</a:t>
            </a:r>
            <a:r>
              <a:rPr lang="en-US" altLang="ja-JP" sz="1800" b="1" dirty="0" smtClean="0">
                <a:solidFill>
                  <a:srgbClr val="0070C0"/>
                </a:solidFill>
              </a:rPr>
              <a:t>dyumiken.com/</a:t>
            </a:r>
            <a:r>
              <a:rPr lang="ja-JP" altLang="en-US" sz="1800" b="1" dirty="0" smtClean="0">
                <a:solidFill>
                  <a:srgbClr val="0070C0"/>
                </a:solidFill>
              </a:rPr>
              <a:t>）</a:t>
            </a:r>
          </a:p>
          <a:p>
            <a:pPr>
              <a:buNone/>
            </a:pPr>
            <a:r>
              <a:rPr lang="ja-JP" altLang="en-US" sz="1800" b="1" dirty="0" smtClean="0">
                <a:solidFill>
                  <a:srgbClr val="0070C0"/>
                </a:solidFill>
              </a:rPr>
              <a:t>　　</a:t>
            </a:r>
          </a:p>
          <a:p>
            <a:endParaRPr kumimoji="1" lang="ja-JP" alt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問題に関するオーナーシップ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sz="3200" b="1" dirty="0" smtClean="0">
                <a:solidFill>
                  <a:srgbClr val="7030A0"/>
                </a:solidFill>
              </a:rPr>
              <a:t>オーナーシップを検証する質問</a:t>
            </a:r>
          </a:p>
          <a:p>
            <a:r>
              <a:rPr lang="ja-JP" altLang="ja-JP" b="1" dirty="0" smtClean="0"/>
              <a:t>あなたはこの挑戦を説明できますか．</a:t>
            </a:r>
          </a:p>
          <a:p>
            <a:r>
              <a:rPr lang="ja-JP" altLang="ja-JP" b="1" dirty="0" smtClean="0"/>
              <a:t>あなたはこの目標を達成することを進んで説明できますか（</a:t>
            </a:r>
            <a:r>
              <a:rPr lang="ja-JP" altLang="ja-JP" b="1" u="sng" dirty="0" smtClean="0"/>
              <a:t>そしてもし</a:t>
            </a:r>
            <a:r>
              <a:rPr lang="ja-JP" altLang="en-US" b="1" u="sng" dirty="0" smtClean="0"/>
              <a:t>説明が受け入れられ</a:t>
            </a:r>
            <a:r>
              <a:rPr lang="ja-JP" altLang="ja-JP" b="1" u="sng" dirty="0" smtClean="0"/>
              <a:t>なかったとき、その結果に耐えられますか</a:t>
            </a:r>
            <a:r>
              <a:rPr lang="ja-JP" altLang="ja-JP" b="1" dirty="0" smtClean="0"/>
              <a:t>）．</a:t>
            </a:r>
          </a:p>
          <a:p>
            <a:r>
              <a:rPr lang="ja-JP" altLang="ja-JP" b="1" dirty="0" smtClean="0"/>
              <a:t>これは</a:t>
            </a:r>
            <a:r>
              <a:rPr lang="ja-JP" altLang="ja-JP" b="1" dirty="0" smtClean="0">
                <a:solidFill>
                  <a:srgbClr val="00B050"/>
                </a:solidFill>
              </a:rPr>
              <a:t>あなたが解決すべき問題</a:t>
            </a:r>
            <a:r>
              <a:rPr lang="ja-JP" altLang="ja-JP" b="1" dirty="0" smtClean="0"/>
              <a:t>ですか．</a:t>
            </a:r>
          </a:p>
          <a:p>
            <a:r>
              <a:rPr lang="ja-JP" altLang="ja-JP" b="1" dirty="0" smtClean="0"/>
              <a:t>この問題に対する解決策を実行することを，</a:t>
            </a:r>
            <a:r>
              <a:rPr lang="ja-JP" altLang="ja-JP" b="1" dirty="0" smtClean="0">
                <a:solidFill>
                  <a:srgbClr val="00B050"/>
                </a:solidFill>
              </a:rPr>
              <a:t>他の誰かがあなたに期待してい</a:t>
            </a:r>
            <a:r>
              <a:rPr lang="ja-JP" altLang="en-US" b="1" dirty="0" smtClean="0">
                <a:solidFill>
                  <a:srgbClr val="00B050"/>
                </a:solidFill>
              </a:rPr>
              <a:t>ると思い</a:t>
            </a:r>
            <a:r>
              <a:rPr lang="ja-JP" altLang="ja-JP" b="1" dirty="0" smtClean="0">
                <a:solidFill>
                  <a:srgbClr val="00B050"/>
                </a:solidFill>
              </a:rPr>
              <a:t>ますか</a:t>
            </a:r>
            <a:r>
              <a:rPr lang="ja-JP" altLang="ja-JP" b="1" dirty="0" smtClean="0"/>
              <a:t>．</a:t>
            </a:r>
          </a:p>
          <a:p>
            <a:r>
              <a:rPr lang="ja-JP" altLang="ja-JP" b="1" dirty="0" smtClean="0"/>
              <a:t>あなたはこの挑戦を制しています</a:t>
            </a:r>
            <a:r>
              <a:rPr lang="ja-JP" altLang="ja-JP" b="1" smtClean="0"/>
              <a:t>か</a:t>
            </a:r>
            <a:r>
              <a:rPr lang="ja-JP" altLang="ja-JP" b="1" smtClean="0"/>
              <a:t>．</a:t>
            </a:r>
            <a:endParaRPr lang="ja-JP" altLang="en-US" b="1" smtClean="0"/>
          </a:p>
          <a:p>
            <a:endParaRPr lang="ja-JP" altLang="ja-JP" b="1" dirty="0" smtClean="0"/>
          </a:p>
          <a:p>
            <a:endParaRPr kumimoji="1" lang="ja-JP" altLang="en-US" b="1" dirty="0" smtClean="0">
              <a:solidFill>
                <a:srgbClr val="7030A0"/>
              </a:solidFill>
            </a:endParaRPr>
          </a:p>
          <a:p>
            <a:r>
              <a:rPr kumimoji="1" lang="ja-JP" altLang="en-US" sz="3500" b="1" dirty="0" smtClean="0">
                <a:solidFill>
                  <a:srgbClr val="7030A0"/>
                </a:solidFill>
              </a:rPr>
              <a:t>おわり</a:t>
            </a:r>
            <a:endParaRPr kumimoji="1" lang="ja-JP" altLang="en-US" sz="3500" b="1" dirty="0" smtClean="0">
              <a:solidFill>
                <a:srgbClr val="7030A0"/>
              </a:solidFill>
            </a:endParaRPr>
          </a:p>
          <a:p>
            <a:endParaRPr lang="ja-JP" altLang="en-US" b="1" dirty="0" smtClean="0">
              <a:solidFill>
                <a:srgbClr val="7030A0"/>
              </a:solidFill>
            </a:endParaRPr>
          </a:p>
          <a:p>
            <a:endParaRPr kumimoji="1" lang="ja-JP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弓野教育研究所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紹介（</a:t>
            </a:r>
            <a:r>
              <a:rPr kumimoji="1" lang="en-US" altLang="ja-JP" dirty="0" smtClean="0"/>
              <a:t>http://dyumiken.com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b="1" dirty="0" smtClean="0"/>
              <a:t>幼児・小学生の英語学習ソフト</a:t>
            </a:r>
          </a:p>
          <a:p>
            <a:endParaRPr lang="ja-JP" altLang="en-US" b="1" dirty="0" smtClean="0"/>
          </a:p>
          <a:p>
            <a:r>
              <a:rPr kumimoji="1" lang="ja-JP" altLang="en-US" b="1" dirty="0" smtClean="0"/>
              <a:t>創造性・問題解決に関する本</a:t>
            </a:r>
          </a:p>
          <a:p>
            <a:r>
              <a:rPr lang="ja-JP" altLang="en-US" sz="2600" b="1" dirty="0" smtClean="0">
                <a:solidFill>
                  <a:srgbClr val="0070C0"/>
                </a:solidFill>
              </a:rPr>
              <a:t>世界の創造性教育　ナカニシヤ</a:t>
            </a:r>
          </a:p>
          <a:p>
            <a:r>
              <a:rPr kumimoji="1" lang="ja-JP" altLang="en-US" sz="2600" b="1" dirty="0" smtClean="0">
                <a:solidFill>
                  <a:srgbClr val="0070C0"/>
                </a:solidFill>
              </a:rPr>
              <a:t>英国初等学校の創造性教育（上・下）静岡学術出版</a:t>
            </a:r>
          </a:p>
          <a:p>
            <a:r>
              <a:rPr lang="ja-JP" altLang="en-US" sz="2600" b="1" dirty="0" smtClean="0">
                <a:solidFill>
                  <a:srgbClr val="0070C0"/>
                </a:solidFill>
              </a:rPr>
              <a:t>創造的問題解決　　　　　北大路書房</a:t>
            </a:r>
          </a:p>
          <a:p>
            <a:r>
              <a:rPr kumimoji="1" lang="ja-JP" altLang="en-US" sz="2600" b="1" dirty="0" smtClean="0">
                <a:solidFill>
                  <a:srgbClr val="0070C0"/>
                </a:solidFill>
              </a:rPr>
              <a:t>創造的リーダーシップ　　北大路書房</a:t>
            </a:r>
          </a:p>
          <a:p>
            <a:r>
              <a:rPr lang="ja-JP" altLang="en-US" b="1" dirty="0" smtClean="0"/>
              <a:t>　</a:t>
            </a:r>
          </a:p>
          <a:p>
            <a:r>
              <a:rPr kumimoji="1" lang="en-US" altLang="ja-JP" b="1" dirty="0" smtClean="0"/>
              <a:t>PDF-Book</a:t>
            </a:r>
            <a:r>
              <a:rPr kumimoji="1" lang="ja-JP" altLang="en-US" b="1" dirty="0" smtClean="0">
                <a:solidFill>
                  <a:srgbClr val="7030A0"/>
                </a:solidFill>
              </a:rPr>
              <a:t>「学びと創りの心理学」</a:t>
            </a:r>
          </a:p>
          <a:p>
            <a:endParaRPr kumimoji="1" lang="ja-JP" altLang="en-US" b="1" dirty="0" smtClean="0">
              <a:solidFill>
                <a:srgbClr val="7030A0"/>
              </a:solidFill>
            </a:endParaRPr>
          </a:p>
          <a:p>
            <a:r>
              <a:rPr lang="ja-JP" altLang="en-US" b="1" dirty="0" smtClean="0"/>
              <a:t>創造性育成関係の講演・ワークショップ</a:t>
            </a:r>
            <a:r>
              <a:rPr lang="en-US" altLang="ja-JP" b="1" dirty="0" smtClean="0"/>
              <a:t>PP</a:t>
            </a:r>
            <a:r>
              <a:rPr lang="ja-JP" altLang="en-US" b="1" dirty="0" smtClean="0"/>
              <a:t>原稿</a:t>
            </a:r>
            <a:endParaRPr kumimoji="1" lang="ja-JP" altLang="en-US" b="1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/>
              <a:t>[</a:t>
            </a:r>
            <a:r>
              <a:rPr lang="ja-JP" altLang="en-US" dirty="0" smtClean="0"/>
              <a:t>創造性を伸ばす</a:t>
            </a:r>
            <a:r>
              <a:rPr lang="ja-JP" altLang="en-US" b="1" dirty="0" smtClean="0"/>
              <a:t>ほめ言葉例</a:t>
            </a:r>
            <a:r>
              <a:rPr lang="en-US" altLang="ja-JP" b="1" dirty="0" smtClean="0"/>
              <a:t>]</a:t>
            </a:r>
            <a:endParaRPr lang="ja-JP" altLang="en-US" dirty="0" smtClean="0"/>
          </a:p>
        </p:txBody>
      </p:sp>
      <p:sp>
        <p:nvSpPr>
          <p:cNvPr id="12291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b="1" dirty="0" smtClean="0"/>
              <a:t>さすが「・・君」、本当君らしい考え（表現）だ。</a:t>
            </a:r>
          </a:p>
          <a:p>
            <a:r>
              <a:rPr lang="ja-JP" altLang="en-US" sz="2400" b="1" dirty="0" smtClean="0"/>
              <a:t>なかなか人が思いつかないアイデアをよく考えたね。</a:t>
            </a:r>
          </a:p>
          <a:p>
            <a:r>
              <a:rPr lang="ja-JP" altLang="en-US" sz="2400" b="1" dirty="0" smtClean="0"/>
              <a:t>時代を先取りする考えだ。</a:t>
            </a:r>
          </a:p>
          <a:p>
            <a:r>
              <a:rPr lang="ja-JP" altLang="en-US" sz="2400" b="1" dirty="0" smtClean="0"/>
              <a:t>そのレポートはいろいろな観点からよく吟味されているね。</a:t>
            </a:r>
          </a:p>
          <a:p>
            <a:r>
              <a:rPr lang="ja-JP" altLang="en-US" sz="2400" b="1" dirty="0" smtClean="0"/>
              <a:t>こんな粗末な材料で、よくこんな作品が出来たものだ。</a:t>
            </a:r>
          </a:p>
          <a:p>
            <a:r>
              <a:rPr lang="ja-JP" altLang="en-US" sz="2400" b="1" dirty="0" smtClean="0"/>
              <a:t>その「もしかしたら」という風に「仮定」して考えた点がすばらしい。</a:t>
            </a:r>
          </a:p>
          <a:p>
            <a:r>
              <a:rPr lang="ja-JP" altLang="en-US" sz="2400" b="1" dirty="0" smtClean="0"/>
              <a:t>あなたの挑戦に先生は、脱帽だね。</a:t>
            </a:r>
          </a:p>
          <a:p>
            <a:r>
              <a:rPr lang="ja-JP" altLang="en-US" sz="2400" b="1" dirty="0" smtClean="0"/>
              <a:t>そのポスターの配色が傑出しているよ。</a:t>
            </a:r>
          </a:p>
          <a:p>
            <a:r>
              <a:rPr lang="ja-JP" altLang="en-US" sz="2400" b="1" dirty="0" smtClean="0"/>
              <a:t>そのアイデアはエジソンも顔負けだ</a:t>
            </a:r>
          </a:p>
          <a:p>
            <a:endParaRPr lang="ja-JP" alt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看護場面での「ほめ言葉」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476672"/>
            <a:ext cx="8183880" cy="720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620688"/>
            <a:ext cx="824440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 smtClean="0"/>
              <a:t>＜看護教育編＞</a:t>
            </a:r>
          </a:p>
          <a:p>
            <a:endParaRPr lang="ja-JP" altLang="en-US" b="1" dirty="0" smtClean="0"/>
          </a:p>
          <a:p>
            <a:r>
              <a:rPr lang="ja-JP" altLang="en-US" sz="2400" b="1" dirty="0" smtClean="0">
                <a:solidFill>
                  <a:srgbClr val="7030A0"/>
                </a:solidFill>
              </a:rPr>
              <a:t>共感性</a:t>
            </a:r>
            <a:r>
              <a:rPr lang="en-US" altLang="ja-JP" dirty="0" smtClean="0"/>
              <a:t> </a:t>
            </a:r>
          </a:p>
          <a:p>
            <a:r>
              <a:rPr lang="ja-JP" altLang="en-US" b="1" dirty="0" smtClean="0"/>
              <a:t>目線を合わせて話を良く聞いていましたね、患者さんも笑顔でしたね</a:t>
            </a:r>
          </a:p>
          <a:p>
            <a:r>
              <a:rPr lang="ja-JP" altLang="en-US" b="1" dirty="0" smtClean="0"/>
              <a:t>患者さんの思いに応えようとしてやったんだよね、嬉しかったと思うよ</a:t>
            </a:r>
          </a:p>
          <a:p>
            <a:r>
              <a:rPr lang="ja-JP" altLang="en-US" sz="2400" b="1" dirty="0" smtClean="0">
                <a:solidFill>
                  <a:srgbClr val="7030A0"/>
                </a:solidFill>
              </a:rPr>
              <a:t>判断力</a:t>
            </a:r>
            <a:endParaRPr lang="en-US" altLang="ja-JP" sz="2400" b="1" dirty="0" smtClean="0">
              <a:solidFill>
                <a:srgbClr val="7030A0"/>
              </a:solidFill>
            </a:endParaRPr>
          </a:p>
          <a:p>
            <a:r>
              <a:rPr lang="ja-JP" altLang="en-US" b="1" dirty="0" smtClean="0"/>
              <a:t>患者さんの痛みを考えながら、清拭が出来ていたのがすごいと思いました</a:t>
            </a:r>
          </a:p>
          <a:p>
            <a:r>
              <a:rPr lang="ja-JP" altLang="en-US" b="1" dirty="0" smtClean="0"/>
              <a:t>患者さんの異常に気付けて、適切な判断ができましたね。すごいわ！</a:t>
            </a:r>
          </a:p>
          <a:p>
            <a:r>
              <a:rPr lang="ja-JP" altLang="en-US" sz="2400" b="1" dirty="0" smtClean="0">
                <a:solidFill>
                  <a:srgbClr val="7030A0"/>
                </a:solidFill>
              </a:rPr>
              <a:t>動機づけ</a:t>
            </a:r>
            <a:endParaRPr lang="en-US" altLang="ja-JP" sz="2400" b="1" dirty="0" smtClean="0">
              <a:solidFill>
                <a:srgbClr val="7030A0"/>
              </a:solidFill>
            </a:endParaRPr>
          </a:p>
          <a:p>
            <a:r>
              <a:rPr lang="ja-JP" altLang="en-US" b="1" dirty="0" smtClean="0"/>
              <a:t>患者さんから頼りにされているから、大丈夫だよ</a:t>
            </a:r>
          </a:p>
          <a:p>
            <a:r>
              <a:rPr lang="ja-JP" altLang="en-US" b="1" dirty="0" smtClean="0"/>
              <a:t>上手になったね、コツ掴んできたね</a:t>
            </a:r>
          </a:p>
          <a:p>
            <a:r>
              <a:rPr lang="ja-JP" altLang="en-US" sz="2400" b="1" dirty="0" smtClean="0">
                <a:solidFill>
                  <a:srgbClr val="7030A0"/>
                </a:solidFill>
              </a:rPr>
              <a:t>リーダーシップ・フォロワーショップ</a:t>
            </a:r>
            <a:endParaRPr lang="en-US" altLang="ja-JP" sz="2400" dirty="0" smtClean="0"/>
          </a:p>
          <a:p>
            <a:r>
              <a:rPr lang="ja-JP" altLang="en-US" b="1" dirty="0" smtClean="0"/>
              <a:t>良く気がついて報告できましたね。忘れずにすんで助かりました</a:t>
            </a:r>
          </a:p>
          <a:p>
            <a:r>
              <a:rPr lang="ja-JP" altLang="en-US" b="1" dirty="0" smtClean="0"/>
              <a:t>忙しい人のカバーを率先してやれていましたね</a:t>
            </a:r>
            <a:endParaRPr lang="ja-JP" alt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 smtClean="0"/>
              <a:t>[</a:t>
            </a:r>
            <a:r>
              <a:rPr lang="ja-JP" altLang="en-US" dirty="0" smtClean="0"/>
              <a:t>リーダーシップ・フォロワーシップを育てる</a:t>
            </a:r>
            <a:r>
              <a:rPr lang="ja-JP" altLang="en-US" b="1" dirty="0" smtClean="0"/>
              <a:t>ほめ言葉例</a:t>
            </a:r>
            <a:r>
              <a:rPr lang="en-US" altLang="ja-JP" b="1" dirty="0" smtClean="0"/>
              <a:t>]</a:t>
            </a:r>
            <a:endParaRPr lang="ja-JP" altLang="en-US" dirty="0" smtClean="0"/>
          </a:p>
        </p:txBody>
      </p:sp>
      <p:sp>
        <p:nvSpPr>
          <p:cNvPr id="1433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ja-JP" altLang="en-US" b="1" dirty="0" smtClean="0"/>
              <a:t>①議事の進め方がすばらしい、②よくリーダーに協力できたね、③よく皆の気持ちがまとめられたね。④リーダーの指示に上手に従えたね。⑤成員の意見がよく聞けたね。⑥対立する意見を見事にまとめたね。⑦～君のおかげでクラスが明るくなったよ。⑧クラス一丸となって、強い相手をよくうち負かせたね</a:t>
            </a:r>
            <a:r>
              <a:rPr lang="ja-JP" altLang="en-US" dirty="0" smtClean="0"/>
              <a:t>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地域医療では何が問題であるか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/>
              <a:t>地域医療には、さまざまな問題が存在する</a:t>
            </a:r>
          </a:p>
          <a:p>
            <a:endParaRPr kumimoji="1" lang="ja-JP" altLang="en-US" b="1" dirty="0" smtClean="0"/>
          </a:p>
          <a:p>
            <a:r>
              <a:rPr lang="ja-JP" altLang="en-US" b="1" dirty="0" smtClean="0"/>
              <a:t>参加者の考える問題を紹介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様々</a:t>
            </a:r>
            <a:r>
              <a:rPr lang="ja-JP" altLang="en-US" dirty="0" smtClean="0"/>
              <a:t>な問題解決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b="1" dirty="0" smtClean="0"/>
              <a:t>1.</a:t>
            </a:r>
            <a:r>
              <a:rPr kumimoji="1" lang="ja-JP" altLang="en-US" b="1" dirty="0" smtClean="0"/>
              <a:t>定型的問題解決</a:t>
            </a:r>
          </a:p>
          <a:p>
            <a:r>
              <a:rPr lang="ja-JP" altLang="en-US" sz="2600" dirty="0" smtClean="0"/>
              <a:t>　</a:t>
            </a:r>
            <a:r>
              <a:rPr lang="ja-JP" altLang="en-US" sz="2600" b="1" dirty="0" smtClean="0">
                <a:solidFill>
                  <a:srgbClr val="7030A0"/>
                </a:solidFill>
              </a:rPr>
              <a:t>日本の学校教育における問題解決</a:t>
            </a:r>
            <a:endParaRPr lang="zh-TW" altLang="en-US" sz="26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r>
              <a:rPr lang="ja-JP" altLang="en-US" sz="2400" b="1" dirty="0" smtClean="0">
                <a:solidFill>
                  <a:srgbClr val="0070C0"/>
                </a:solidFill>
              </a:rPr>
              <a:t>・問題が与えられており、解決に必要な要素がすべて定義されている。工夫することで正解にたどりつける。日本の学校のほぼ全ての問題解決はこれである</a:t>
            </a:r>
            <a:r>
              <a:rPr lang="ja-JP" altLang="en-US" sz="2000" dirty="0" smtClean="0">
                <a:solidFill>
                  <a:srgbClr val="0070C0"/>
                </a:solidFill>
              </a:rPr>
              <a:t>。</a:t>
            </a:r>
            <a:endParaRPr kumimoji="1" lang="ja-JP" altLang="en-US" sz="2000" dirty="0" smtClean="0">
              <a:solidFill>
                <a:srgbClr val="0070C0"/>
              </a:solidFill>
            </a:endParaRPr>
          </a:p>
          <a:p>
            <a:r>
              <a:rPr lang="en-US" altLang="ja-JP" b="1" dirty="0" smtClean="0"/>
              <a:t>2.</a:t>
            </a:r>
            <a:r>
              <a:rPr lang="ja-JP" altLang="en-US" b="1" dirty="0" smtClean="0"/>
              <a:t>創造的問題解決</a:t>
            </a:r>
            <a:endParaRPr lang="en-US" altLang="ja-JP" b="1" dirty="0" smtClean="0"/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 </a:t>
            </a:r>
            <a:r>
              <a:rPr lang="ja-JP" altLang="en-US" sz="2600" b="1" dirty="0" smtClean="0">
                <a:solidFill>
                  <a:srgbClr val="7030A0"/>
                </a:solidFill>
              </a:rPr>
              <a:t>現実社会における問題解決</a:t>
            </a:r>
            <a:endParaRPr lang="en-US" altLang="ja-JP" sz="2600" b="1" dirty="0" smtClean="0">
              <a:solidFill>
                <a:srgbClr val="7030A0"/>
              </a:solidFill>
            </a:endParaRPr>
          </a:p>
          <a:p>
            <a:r>
              <a:rPr lang="ja-JP" altLang="en-US" sz="2400" b="1" dirty="0" smtClean="0">
                <a:solidFill>
                  <a:srgbClr val="0070C0"/>
                </a:solidFill>
              </a:rPr>
              <a:t>表出されている現象は比較的単純であるが、その背後には複数の要因が複雑に絡んでおり、何が本質的な問題であるかがわかりにくい。いじめ、多発する事故、</a:t>
            </a:r>
            <a:endParaRPr lang="ja-JP" altLang="en-US" dirty="0" smtClean="0"/>
          </a:p>
          <a:p>
            <a:r>
              <a:rPr kumimoji="1" lang="en-US" altLang="ja-JP" b="1" dirty="0" smtClean="0"/>
              <a:t>3.</a:t>
            </a:r>
            <a:r>
              <a:rPr lang="ja-JP" altLang="en-US" b="1" dirty="0" smtClean="0"/>
              <a:t>半創造的問題解決</a:t>
            </a:r>
          </a:p>
          <a:p>
            <a:r>
              <a:rPr lang="ja-JP" altLang="en-US" sz="2600" b="1" dirty="0" smtClean="0">
                <a:solidFill>
                  <a:srgbClr val="7030A0"/>
                </a:solidFill>
              </a:rPr>
              <a:t>上記二つの中間にある問題解決</a:t>
            </a:r>
          </a:p>
          <a:p>
            <a:r>
              <a:rPr lang="ja-JP" altLang="en-US" b="1" dirty="0" smtClean="0"/>
              <a:t>　例</a:t>
            </a:r>
            <a:r>
              <a:rPr lang="en-US" altLang="ja-JP" b="1" dirty="0" smtClean="0"/>
              <a:t>:  </a:t>
            </a:r>
            <a:r>
              <a:rPr lang="ja-JP" altLang="en-US" b="1" dirty="0" smtClean="0"/>
              <a:t>専門的なコンピューター・プログラム</a:t>
            </a:r>
          </a:p>
          <a:p>
            <a:r>
              <a:rPr lang="ja-JP" altLang="en-US" sz="2400" b="1" dirty="0" smtClean="0">
                <a:solidFill>
                  <a:srgbClr val="00B050"/>
                </a:solidFill>
              </a:rPr>
              <a:t>（弓野の例）アルファベットロケット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,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タイピング、小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5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・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6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英語学習ロケット⇒　弓野教育研究所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HP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（</a:t>
            </a:r>
            <a:r>
              <a:rPr lang="en-US" altLang="ja-JP" sz="2400" b="1" dirty="0" smtClean="0">
                <a:solidFill>
                  <a:srgbClr val="00B050"/>
                </a:solidFill>
                <a:hlinkClick r:id="rId2"/>
              </a:rPr>
              <a:t>http://dyumiken.com/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参照）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創造的問題解決（</a:t>
            </a:r>
            <a:r>
              <a:rPr lang="en-US" altLang="ja-JP" dirty="0" smtClean="0"/>
              <a:t>1</a:t>
            </a:r>
            <a:r>
              <a:rPr kumimoji="1" lang="ja-JP" altLang="en-US" dirty="0" smtClean="0"/>
              <a:t>）</a:t>
            </a:r>
            <a:br>
              <a:rPr kumimoji="1" lang="ja-JP" altLang="en-US" dirty="0" smtClean="0"/>
            </a:b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rgbClr val="FFC000"/>
                </a:solidFill>
              </a:rPr>
              <a:t>問題</a:t>
            </a:r>
            <a:r>
              <a:rPr lang="en-US" altLang="ja-JP" b="1" dirty="0" smtClean="0">
                <a:solidFill>
                  <a:srgbClr val="0070C0"/>
                </a:solidFill>
              </a:rPr>
              <a:t>--- </a:t>
            </a:r>
            <a:r>
              <a:rPr lang="ja-JP" altLang="en-US" b="1" dirty="0" smtClean="0">
                <a:solidFill>
                  <a:srgbClr val="0070C0"/>
                </a:solidFill>
              </a:rPr>
              <a:t>寂れた商店街を活性化する</a:t>
            </a:r>
            <a:r>
              <a:rPr lang="en-US" altLang="ja-JP" b="1" dirty="0" smtClean="0">
                <a:solidFill>
                  <a:srgbClr val="0070C0"/>
                </a:solidFill>
              </a:rPr>
              <a:t>-----</a:t>
            </a:r>
            <a:endParaRPr lang="ja-JP" altLang="en-US" b="1" dirty="0" smtClean="0">
              <a:solidFill>
                <a:srgbClr val="0070C0"/>
              </a:solidFill>
            </a:endParaRPr>
          </a:p>
          <a:p>
            <a:endParaRPr lang="ja-JP" altLang="en-US" dirty="0" smtClean="0"/>
          </a:p>
          <a:p>
            <a:r>
              <a:rPr lang="ja-JP" altLang="en-US" sz="2400" dirty="0" smtClean="0"/>
              <a:t>アイデアをだしてください</a:t>
            </a:r>
          </a:p>
          <a:p>
            <a:endParaRPr lang="ja-JP" altLang="en-US" sz="2400" dirty="0" smtClean="0"/>
          </a:p>
          <a:p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持続可能な解決につながる問題に書き換える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総合的学習</a:t>
            </a:r>
            <a:r>
              <a:rPr lang="ja-JP" altLang="en-US" dirty="0" smtClean="0"/>
              <a:t>テーマ例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1. </a:t>
            </a:r>
            <a:r>
              <a:rPr kumimoji="1" lang="ja-JP" altLang="en-US" dirty="0" smtClean="0"/>
              <a:t>お豆腐のできるまで</a:t>
            </a:r>
          </a:p>
          <a:p>
            <a:r>
              <a:rPr lang="ja-JP" altLang="en-US" dirty="0" smtClean="0"/>
              <a:t>　⇒　創造的問題解決のテーマに書き換えよ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2. </a:t>
            </a:r>
            <a:r>
              <a:rPr lang="ja-JP" altLang="en-US" dirty="0" smtClean="0"/>
              <a:t>遠距離恋愛を成功させる方法</a:t>
            </a:r>
          </a:p>
          <a:p>
            <a:endParaRPr kumimoji="1" lang="ja-JP" altLang="en-US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  <a:p>
            <a:endParaRPr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創造的問題解決（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）</a:t>
            </a:r>
            <a:br>
              <a:rPr kumimoji="1" lang="ja-JP" altLang="en-US" dirty="0" smtClean="0"/>
            </a:b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3744416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sz="3200" b="1" dirty="0" smtClean="0">
                <a:solidFill>
                  <a:srgbClr val="7030A0"/>
                </a:solidFill>
              </a:rPr>
              <a:t>旭山動物園（旭川市）</a:t>
            </a:r>
            <a:endParaRPr kumimoji="1" lang="ja-JP" altLang="en-US" sz="3200" b="1" dirty="0" smtClean="0">
              <a:solidFill>
                <a:srgbClr val="7030A0"/>
              </a:solidFill>
            </a:endParaRPr>
          </a:p>
          <a:p>
            <a:r>
              <a:rPr kumimoji="1" lang="ja-JP" altLang="en-US" b="1" dirty="0" smtClean="0"/>
              <a:t>入場者数激減</a:t>
            </a:r>
          </a:p>
          <a:p>
            <a:r>
              <a:rPr lang="ja-JP" altLang="en-US" b="1" dirty="0" smtClean="0"/>
              <a:t>　　　閉園の危機に立たされた</a:t>
            </a:r>
          </a:p>
          <a:p>
            <a:r>
              <a:rPr lang="ja-JP" altLang="en-US" b="1" dirty="0" smtClean="0"/>
              <a:t>入場者数を増やすアイデアは</a:t>
            </a:r>
            <a:r>
              <a:rPr lang="en-US" altLang="ja-JP" b="1" dirty="0" smtClean="0"/>
              <a:t>?</a:t>
            </a:r>
          </a:p>
          <a:p>
            <a:endParaRPr kumimoji="1" lang="en-US" altLang="ja-JP" b="1" dirty="0" smtClean="0"/>
          </a:p>
          <a:p>
            <a:r>
              <a:rPr kumimoji="1" lang="en-US" altLang="ja-JP" b="1" dirty="0" smtClean="0"/>
              <a:t>***********</a:t>
            </a:r>
          </a:p>
          <a:p>
            <a:r>
              <a:rPr lang="en-US" altLang="ja-JP" b="1" dirty="0" smtClean="0">
                <a:solidFill>
                  <a:srgbClr val="0070C0"/>
                </a:solidFill>
              </a:rPr>
              <a:t> </a:t>
            </a:r>
            <a:r>
              <a:rPr lang="ja-JP" altLang="en-US" b="1" dirty="0" smtClean="0">
                <a:solidFill>
                  <a:srgbClr val="0070C0"/>
                </a:solidFill>
              </a:rPr>
              <a:t>問題（意見表明）をどのように設定したか</a:t>
            </a:r>
            <a:r>
              <a:rPr lang="en-US" altLang="ja-JP" b="1" dirty="0" smtClean="0">
                <a:solidFill>
                  <a:srgbClr val="0070C0"/>
                </a:solidFill>
              </a:rPr>
              <a:t>?</a:t>
            </a:r>
            <a:endParaRPr lang="ja-JP" altLang="en-US" b="1" dirty="0" smtClean="0">
              <a:solidFill>
                <a:srgbClr val="0070C0"/>
              </a:solidFill>
            </a:endParaRPr>
          </a:p>
          <a:p>
            <a:r>
              <a:rPr lang="ja-JP" altLang="en-US" sz="3100" b="1" dirty="0" smtClean="0"/>
              <a:t>　</a:t>
            </a:r>
            <a:r>
              <a:rPr lang="ja-JP" altLang="en-US" sz="3100" b="1" dirty="0" smtClean="0">
                <a:solidFill>
                  <a:srgbClr val="C00000"/>
                </a:solidFill>
              </a:rPr>
              <a:t>意見表明を練り直し、解決できる内容に書き直す</a:t>
            </a:r>
          </a:p>
          <a:p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r>
              <a:rPr lang="en-US" altLang="ja-JP" dirty="0" smtClean="0"/>
              <a:t>***********</a:t>
            </a:r>
            <a:endParaRPr lang="ja-JP" altLang="en-US" dirty="0" smtClean="0"/>
          </a:p>
          <a:p>
            <a:r>
              <a:rPr lang="ja-JP" altLang="en-US" b="1" dirty="0" smtClean="0">
                <a:solidFill>
                  <a:srgbClr val="00B050"/>
                </a:solidFill>
              </a:rPr>
              <a:t>解決後</a:t>
            </a:r>
            <a:r>
              <a:rPr lang="en-US" altLang="ja-JP" b="1" dirty="0" smtClean="0">
                <a:solidFill>
                  <a:srgbClr val="00B050"/>
                </a:solidFill>
              </a:rPr>
              <a:t>---</a:t>
            </a:r>
            <a:r>
              <a:rPr lang="ja-JP" altLang="en-US" b="1" dirty="0" smtClean="0">
                <a:solidFill>
                  <a:srgbClr val="00B050"/>
                </a:solidFill>
              </a:rPr>
              <a:t>一時、上野動物園の入場者数上回る</a:t>
            </a:r>
            <a:endParaRPr kumimoji="1" lang="en-US" altLang="ja-JP" b="1" dirty="0" smtClean="0">
              <a:solidFill>
                <a:srgbClr val="00B050"/>
              </a:solidFill>
            </a:endParaRPr>
          </a:p>
          <a:p>
            <a:endParaRPr kumimoji="1" lang="ja-JP" alt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807950"/>
          </a:xfrm>
        </p:spPr>
        <p:txBody>
          <a:bodyPr/>
          <a:lstStyle/>
          <a:p>
            <a:r>
              <a:rPr lang="ja-JP" altLang="en-US" dirty="0" smtClean="0"/>
              <a:t>久山町の</a:t>
            </a:r>
            <a:r>
              <a:rPr kumimoji="1" lang="ja-JP" altLang="en-US" dirty="0" smtClean="0"/>
              <a:t>地域医療</a:t>
            </a:r>
            <a:r>
              <a:rPr lang="ja-JP" altLang="en-US" dirty="0" smtClean="0"/>
              <a:t>（予防医学）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3300" b="1" dirty="0" smtClean="0">
                <a:solidFill>
                  <a:srgbClr val="7030A0"/>
                </a:solidFill>
              </a:rPr>
              <a:t>福岡県糟屋郡久山町</a:t>
            </a:r>
          </a:p>
          <a:p>
            <a:r>
              <a:rPr lang="ja-JP" altLang="en-US" sz="2200" b="1" dirty="0" smtClean="0"/>
              <a:t>人口約</a:t>
            </a:r>
            <a:r>
              <a:rPr lang="en-US" altLang="ja-JP" sz="2200" b="1" dirty="0" smtClean="0"/>
              <a:t>8000</a:t>
            </a:r>
            <a:r>
              <a:rPr lang="ja-JP" altLang="en-US" sz="2200" b="1" dirty="0" smtClean="0"/>
              <a:t>人</a:t>
            </a:r>
          </a:p>
          <a:p>
            <a:r>
              <a:rPr lang="ja-JP" altLang="en-US" sz="2200" b="1" dirty="0" smtClean="0"/>
              <a:t>日本の平均的な職業構成</a:t>
            </a:r>
          </a:p>
          <a:p>
            <a:r>
              <a:rPr lang="en-US" altLang="ja-JP" sz="2200" b="1" dirty="0" smtClean="0"/>
              <a:t>50</a:t>
            </a:r>
            <a:r>
              <a:rPr lang="ja-JP" altLang="en-US" sz="2200" b="1" dirty="0" smtClean="0"/>
              <a:t>年前より予防医学を実施</a:t>
            </a:r>
          </a:p>
          <a:p>
            <a:r>
              <a:rPr lang="ja-JP" altLang="en-US" sz="2200" b="1" dirty="0" smtClean="0"/>
              <a:t>死亡原因</a:t>
            </a:r>
            <a:r>
              <a:rPr lang="en-US" altLang="ja-JP" sz="2200" b="1" dirty="0" smtClean="0"/>
              <a:t>---</a:t>
            </a:r>
            <a:r>
              <a:rPr lang="ja-JP" altLang="en-US" sz="2200" b="1" dirty="0" smtClean="0"/>
              <a:t>剖検によって突きとめる</a:t>
            </a:r>
          </a:p>
          <a:p>
            <a:r>
              <a:rPr lang="ja-JP" altLang="en-US" sz="2200" b="1" dirty="0" smtClean="0"/>
              <a:t>脳卒中</a:t>
            </a:r>
            <a:r>
              <a:rPr lang="en-US" altLang="ja-JP" sz="2200" b="1" dirty="0" smtClean="0"/>
              <a:t>----</a:t>
            </a:r>
            <a:r>
              <a:rPr lang="ja-JP" altLang="en-US" sz="2200" b="1" dirty="0" smtClean="0"/>
              <a:t>激減</a:t>
            </a:r>
          </a:p>
          <a:p>
            <a:pPr>
              <a:buNone/>
            </a:pPr>
            <a:endParaRPr lang="ja-JP" altLang="en-US" b="1" dirty="0" smtClean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ja-JP" altLang="en-US" sz="2000" b="1" dirty="0" smtClean="0">
                <a:solidFill>
                  <a:srgbClr val="7030A0"/>
                </a:solidFill>
              </a:rPr>
              <a:t>認知症</a:t>
            </a:r>
            <a:r>
              <a:rPr lang="en-US" altLang="ja-JP" sz="2000" b="1" dirty="0" smtClean="0"/>
              <a:t>-----</a:t>
            </a:r>
            <a:r>
              <a:rPr lang="ja-JP" altLang="en-US" sz="2000" b="1" dirty="0" smtClean="0"/>
              <a:t>糖尿病と深く関係する</a:t>
            </a:r>
          </a:p>
          <a:p>
            <a:r>
              <a:rPr lang="en-US" altLang="ja-JP" sz="2000" b="1" dirty="0" smtClean="0"/>
              <a:t>60</a:t>
            </a:r>
            <a:r>
              <a:rPr lang="ja-JP" altLang="en-US" sz="2000" b="1" dirty="0" smtClean="0"/>
              <a:t>歳以上の</a:t>
            </a:r>
            <a:r>
              <a:rPr lang="en-US" altLang="ja-JP" sz="2000" b="1" dirty="0" smtClean="0"/>
              <a:t>1017</a:t>
            </a:r>
            <a:r>
              <a:rPr lang="ja-JP" altLang="en-US" sz="2000" b="1" dirty="0" smtClean="0"/>
              <a:t>人</a:t>
            </a:r>
            <a:r>
              <a:rPr lang="en-US" altLang="ja-JP" sz="2000" b="1" dirty="0" smtClean="0"/>
              <a:t>---15</a:t>
            </a:r>
            <a:r>
              <a:rPr lang="ja-JP" altLang="en-US" sz="2000" b="1" dirty="0" smtClean="0"/>
              <a:t>年間追跡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耐糖能レベルと認知症発症（ハザード比）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全原因による認知症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ja-JP" altLang="en-US" sz="2000" b="1" dirty="0" smtClean="0"/>
              <a:t>耐糖能正常</a:t>
            </a:r>
            <a:r>
              <a:rPr lang="en-US" altLang="ja-JP" sz="2000" b="1" dirty="0" smtClean="0"/>
              <a:t>: 1</a:t>
            </a:r>
            <a:r>
              <a:rPr lang="ja-JP" altLang="en-US" sz="2000" b="1" dirty="0" smtClean="0"/>
              <a:t>　（対照）</a:t>
            </a:r>
          </a:p>
          <a:p>
            <a:r>
              <a:rPr lang="ja-JP" altLang="en-US" sz="2000" b="1" dirty="0" smtClean="0"/>
              <a:t>糖尿病</a:t>
            </a:r>
            <a:r>
              <a:rPr lang="en-US" altLang="ja-JP" sz="2000" b="1" dirty="0" smtClean="0"/>
              <a:t>: 1.71</a:t>
            </a:r>
            <a:r>
              <a:rPr lang="ja-JP" altLang="en-US" sz="2000" dirty="0" smtClean="0"/>
              <a:t>　（</a:t>
            </a:r>
            <a:r>
              <a:rPr lang="en-US" altLang="ja-JP" sz="2000" dirty="0" smtClean="0"/>
              <a:t>1.19-2.44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P</a:t>
            </a:r>
            <a:r>
              <a:rPr lang="ja-JP" altLang="en-US" sz="2000" dirty="0" smtClean="0"/>
              <a:t>＝</a:t>
            </a:r>
            <a:r>
              <a:rPr lang="en-US" altLang="ja-JP" sz="2000" dirty="0" smtClean="0"/>
              <a:t>0.003</a:t>
            </a:r>
            <a:r>
              <a:rPr lang="ja-JP" altLang="en-US" sz="2000" dirty="0" smtClean="0"/>
              <a:t>）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(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アルツハイマー病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ja-JP" altLang="en-US" sz="2000" b="1" dirty="0" smtClean="0"/>
              <a:t>糖尿病</a:t>
            </a:r>
            <a:r>
              <a:rPr lang="en-US" altLang="ja-JP" sz="2000" b="1" dirty="0" smtClean="0"/>
              <a:t>: 1.94</a:t>
            </a:r>
            <a:r>
              <a:rPr lang="ja-JP" altLang="en-US" sz="2000" dirty="0" smtClean="0"/>
              <a:t>　（</a:t>
            </a:r>
            <a:r>
              <a:rPr lang="en-US" altLang="ja-JP" sz="2000" dirty="0" smtClean="0"/>
              <a:t>1.16-3.26</a:t>
            </a:r>
            <a:r>
              <a:rPr lang="ja-JP" altLang="en-US" sz="2000" dirty="0" err="1" smtClean="0"/>
              <a:t>，</a:t>
            </a:r>
            <a:r>
              <a:rPr lang="en-US" altLang="ja-JP" sz="2000" dirty="0" smtClean="0"/>
              <a:t>P</a:t>
            </a:r>
            <a:r>
              <a:rPr lang="ja-JP" altLang="en-US" sz="2000" dirty="0" smtClean="0"/>
              <a:t>＝</a:t>
            </a:r>
            <a:r>
              <a:rPr lang="en-US" altLang="ja-JP" sz="2000" dirty="0" smtClean="0"/>
              <a:t>0.01</a:t>
            </a:r>
            <a:r>
              <a:rPr lang="ja-JP" altLang="en-US" sz="2000" dirty="0" smtClean="0"/>
              <a:t>）</a:t>
            </a:r>
          </a:p>
          <a:p>
            <a:endParaRPr lang="ja-JP" altLang="en-US" sz="20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7824" y="4797152"/>
            <a:ext cx="573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(http://www.epi-c.jp/entry/e001_0_0207.html)</a:t>
            </a:r>
            <a:endParaRPr lang="ja-JP" altLang="en-US" dirty="0" smtClean="0">
              <a:solidFill>
                <a:srgbClr val="0070C0"/>
              </a:solidFill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九州大学・教育と医学の会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b="1" dirty="0" smtClean="0"/>
              <a:t>1970</a:t>
            </a:r>
            <a:r>
              <a:rPr kumimoji="1" lang="ja-JP" altLang="en-US" b="1" dirty="0" smtClean="0"/>
              <a:t>頃</a:t>
            </a:r>
            <a:r>
              <a:rPr kumimoji="1" lang="en-US" altLang="ja-JP" b="1" dirty="0" smtClean="0"/>
              <a:t>—</a:t>
            </a:r>
            <a:r>
              <a:rPr kumimoji="1" lang="ja-JP" altLang="en-US" b="1" dirty="0" smtClean="0"/>
              <a:t>九大には教育と医学の会</a:t>
            </a:r>
          </a:p>
          <a:p>
            <a:r>
              <a:rPr lang="ja-JP" altLang="en-US" b="1" dirty="0" smtClean="0"/>
              <a:t>　　　現在でも、「教育と医学」雑誌発行</a:t>
            </a:r>
            <a:endParaRPr kumimoji="1" lang="ja-JP" altLang="en-US" b="1" dirty="0" smtClean="0"/>
          </a:p>
          <a:p>
            <a:r>
              <a:rPr lang="ja-JP" altLang="en-US" b="1" dirty="0" smtClean="0"/>
              <a:t>心理学者</a:t>
            </a:r>
            <a:r>
              <a:rPr lang="en-US" altLang="ja-JP" b="1" dirty="0" smtClean="0"/>
              <a:t>—</a:t>
            </a:r>
            <a:r>
              <a:rPr lang="ja-JP" altLang="en-US" b="1" dirty="0" smtClean="0"/>
              <a:t>成瀬悟策</a:t>
            </a:r>
            <a:r>
              <a:rPr lang="en-US" altLang="ja-JP" b="1" dirty="0" smtClean="0"/>
              <a:t>----</a:t>
            </a:r>
            <a:r>
              <a:rPr lang="ja-JP" altLang="en-US" sz="2400" b="1" dirty="0" smtClean="0"/>
              <a:t>脳性小児麻痺児動作訓練</a:t>
            </a:r>
          </a:p>
          <a:p>
            <a:r>
              <a:rPr kumimoji="1" lang="ja-JP" altLang="en-US" b="1" dirty="0" smtClean="0"/>
              <a:t>　医者</a:t>
            </a:r>
            <a:r>
              <a:rPr kumimoji="1" lang="en-US" altLang="ja-JP" b="1" dirty="0" smtClean="0"/>
              <a:t>---</a:t>
            </a:r>
            <a:r>
              <a:rPr kumimoji="1" lang="ja-JP" altLang="en-US" b="1" dirty="0" smtClean="0"/>
              <a:t>池田一好</a:t>
            </a:r>
            <a:r>
              <a:rPr lang="ja-JP" altLang="en-US" b="1" dirty="0" smtClean="0"/>
              <a:t>（教育学部教授⇒学長）</a:t>
            </a:r>
            <a:endParaRPr kumimoji="1" lang="ja-JP" altLang="en-US" b="1" dirty="0" smtClean="0"/>
          </a:p>
          <a:p>
            <a:endParaRPr lang="ja-JP" altLang="en-US" b="1" dirty="0" smtClean="0"/>
          </a:p>
          <a:p>
            <a:r>
              <a:rPr kumimoji="1" lang="ja-JP" altLang="en-US" b="1" dirty="0" smtClean="0"/>
              <a:t>　医者</a:t>
            </a:r>
            <a:r>
              <a:rPr kumimoji="1" lang="en-US" altLang="ja-JP" b="1" dirty="0" smtClean="0"/>
              <a:t>---</a:t>
            </a:r>
            <a:r>
              <a:rPr kumimoji="1" lang="ja-JP" altLang="en-US" b="1" dirty="0" smtClean="0"/>
              <a:t>池見酉二郎</a:t>
            </a:r>
          </a:p>
          <a:p>
            <a:r>
              <a:rPr lang="ja-JP" altLang="en-US" b="1" dirty="0" smtClean="0"/>
              <a:t>　　　　　日本の「心療内科」の草分け</a:t>
            </a:r>
          </a:p>
          <a:p>
            <a:endParaRPr kumimoji="1" lang="ja-JP" altLang="en-US" b="1" dirty="0" smtClean="0"/>
          </a:p>
          <a:p>
            <a:r>
              <a:rPr lang="ja-JP" altLang="en-US" b="1" dirty="0" smtClean="0"/>
              <a:t>久山町の予防医学の実践につながる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シック">
  <a:themeElements>
    <a:clrScheme name="みやび">
      <a:dk1>
        <a:sysClr val="windowText" lastClr="000000"/>
      </a:dk1>
      <a:lt1>
        <a:sysClr val="window" lastClr="EEFED6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シック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シッ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EEFED6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3533</TotalTime>
  <Words>1170</Words>
  <Application>Microsoft Office PowerPoint</Application>
  <PresentationFormat>画面に合わせる (4:3)</PresentationFormat>
  <Paragraphs>247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シック</vt:lpstr>
      <vt:lpstr>持続可能な地域医療を創る --創造的問題解決技法を学んで使う-- </vt:lpstr>
      <vt:lpstr>本日の講演・ワークショップの内容</vt:lpstr>
      <vt:lpstr>地域医療では何が問題であるか?</vt:lpstr>
      <vt:lpstr>様々な問題解決</vt:lpstr>
      <vt:lpstr>創造的問題解決（1）  </vt:lpstr>
      <vt:lpstr>総合的学習テーマ例</vt:lpstr>
      <vt:lpstr>創造的問題解決（2）  </vt:lpstr>
      <vt:lpstr>久山町の地域医療（予防医学）</vt:lpstr>
      <vt:lpstr>九州大学・教育と医学の会</vt:lpstr>
      <vt:lpstr>創造的問題解決（3） </vt:lpstr>
      <vt:lpstr>久山町の脳卒中による死亡率の変化</vt:lpstr>
      <vt:lpstr>スライド 12</vt:lpstr>
      <vt:lpstr>独創的なアイデアの着想を拒むもの ----Good Ideas Killer----</vt:lpstr>
      <vt:lpstr>ブレイン・ストーミングの4原則</vt:lpstr>
      <vt:lpstr>ブレイン・ライティング法 --- 全ての参加者がアイデアを考える----</vt:lpstr>
      <vt:lpstr>この時間の「意見表明」を創る</vt:lpstr>
      <vt:lpstr>ブレイン・ライティング-開始</vt:lpstr>
      <vt:lpstr>まとめ</vt:lpstr>
      <vt:lpstr>問題設定と問題解決に配分する時間の比</vt:lpstr>
      <vt:lpstr>問題に関するオーナーシップ</vt:lpstr>
      <vt:lpstr>弓野教育研究所HP紹介（http://dyumiken.com）</vt:lpstr>
      <vt:lpstr>[創造性を伸ばすほめ言葉例]</vt:lpstr>
      <vt:lpstr>看護場面での「ほめ言葉」</vt:lpstr>
      <vt:lpstr>[リーダーシップ・フォロワーシップを育てるほめ言葉例]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yumi01</dc:creator>
  <cp:lastModifiedBy>yumi</cp:lastModifiedBy>
  <cp:revision>38</cp:revision>
  <dcterms:created xsi:type="dcterms:W3CDTF">2013-05-18T05:31:37Z</dcterms:created>
  <dcterms:modified xsi:type="dcterms:W3CDTF">2013-06-05T10:19:10Z</dcterms:modified>
</cp:coreProperties>
</file>