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84" r:id="rId15"/>
    <p:sldId id="273" r:id="rId16"/>
    <p:sldId id="274" r:id="rId17"/>
    <p:sldId id="276" r:id="rId18"/>
    <p:sldId id="275" r:id="rId19"/>
    <p:sldId id="277" r:id="rId20"/>
    <p:sldId id="279" r:id="rId21"/>
    <p:sldId id="280" r:id="rId22"/>
    <p:sldId id="283" r:id="rId23"/>
    <p:sldId id="281" r:id="rId24"/>
    <p:sldId id="282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6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8E842-EA7A-4C09-9E2F-FE4111A4F7B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E6A36-BBA5-48CB-836B-AB1550B6B669}" type="datetimeFigureOut">
              <a:rPr lang="ja-JP" altLang="en-US"/>
              <a:pPr>
                <a:defRPr/>
              </a:pPr>
              <a:t>2013/5/12</a:t>
            </a:fld>
            <a:endParaRPr lang="ja-JP" altLang="en-US"/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B35DD-B931-4E7B-8220-6598ACCA74E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64350"/>
            <a:chOff x="0" y="0"/>
            <a:chExt cx="5760" cy="4324"/>
          </a:xfrm>
        </p:grpSpPr>
        <p:sp>
          <p:nvSpPr>
            <p:cNvPr id="3075" name="Rectangle 1027"/>
            <p:cNvSpPr>
              <a:spLocks noChangeArrowheads="1"/>
            </p:cNvSpPr>
            <p:nvPr userDrawn="1"/>
          </p:nvSpPr>
          <p:spPr bwMode="white">
            <a:xfrm>
              <a:off x="0" y="331"/>
              <a:ext cx="5760" cy="33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76" name="Rectangle 1028"/>
            <p:cNvSpPr>
              <a:spLocks noChangeArrowheads="1"/>
            </p:cNvSpPr>
            <p:nvPr userDrawn="1"/>
          </p:nvSpPr>
          <p:spPr bwMode="white">
            <a:xfrm>
              <a:off x="0" y="0"/>
              <a:ext cx="5760" cy="35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77" name="Freeform 1029"/>
            <p:cNvSpPr>
              <a:spLocks/>
            </p:cNvSpPr>
            <p:nvPr userDrawn="1"/>
          </p:nvSpPr>
          <p:spPr bwMode="white">
            <a:xfrm>
              <a:off x="0" y="1596"/>
              <a:ext cx="5760" cy="1651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773" y="852"/>
                </a:cxn>
                <a:cxn ang="0">
                  <a:pos x="1536" y="594"/>
                </a:cxn>
                <a:cxn ang="0">
                  <a:pos x="2438" y="156"/>
                </a:cxn>
                <a:cxn ang="0">
                  <a:pos x="2678" y="24"/>
                </a:cxn>
                <a:cxn ang="0">
                  <a:pos x="2816" y="30"/>
                </a:cxn>
                <a:cxn ang="0">
                  <a:pos x="2876" y="0"/>
                </a:cxn>
                <a:cxn ang="0">
                  <a:pos x="3032" y="30"/>
                </a:cxn>
                <a:cxn ang="0">
                  <a:pos x="3086" y="12"/>
                </a:cxn>
                <a:cxn ang="0">
                  <a:pos x="3183" y="42"/>
                </a:cxn>
                <a:cxn ang="0">
                  <a:pos x="3333" y="120"/>
                </a:cxn>
                <a:cxn ang="0">
                  <a:pos x="3483" y="234"/>
                </a:cxn>
                <a:cxn ang="0">
                  <a:pos x="3741" y="396"/>
                </a:cxn>
                <a:cxn ang="0">
                  <a:pos x="4156" y="636"/>
                </a:cxn>
                <a:cxn ang="0">
                  <a:pos x="4510" y="768"/>
                </a:cxn>
                <a:cxn ang="0">
                  <a:pos x="4913" y="906"/>
                </a:cxn>
                <a:cxn ang="0">
                  <a:pos x="5304" y="1074"/>
                </a:cxn>
                <a:cxn ang="0">
                  <a:pos x="5760" y="1150"/>
                </a:cxn>
                <a:cxn ang="0">
                  <a:pos x="5760" y="1651"/>
                </a:cxn>
                <a:cxn ang="0">
                  <a:pos x="0" y="1651"/>
                </a:cxn>
                <a:cxn ang="0">
                  <a:pos x="0" y="960"/>
                </a:cxn>
              </a:cxnLst>
              <a:rect l="0" t="0" r="r" b="b"/>
              <a:pathLst>
                <a:path w="5760" h="1651">
                  <a:moveTo>
                    <a:pt x="0" y="960"/>
                  </a:moveTo>
                  <a:cubicBezTo>
                    <a:pt x="237" y="952"/>
                    <a:pt x="517" y="913"/>
                    <a:pt x="773" y="852"/>
                  </a:cubicBezTo>
                  <a:cubicBezTo>
                    <a:pt x="1029" y="791"/>
                    <a:pt x="1259" y="710"/>
                    <a:pt x="1536" y="594"/>
                  </a:cubicBezTo>
                  <a:cubicBezTo>
                    <a:pt x="1814" y="478"/>
                    <a:pt x="2247" y="251"/>
                    <a:pt x="2438" y="156"/>
                  </a:cubicBezTo>
                  <a:cubicBezTo>
                    <a:pt x="2628" y="61"/>
                    <a:pt x="2615" y="45"/>
                    <a:pt x="2678" y="24"/>
                  </a:cubicBezTo>
                  <a:cubicBezTo>
                    <a:pt x="2741" y="3"/>
                    <a:pt x="2783" y="34"/>
                    <a:pt x="2816" y="30"/>
                  </a:cubicBezTo>
                  <a:cubicBezTo>
                    <a:pt x="2849" y="26"/>
                    <a:pt x="2840" y="0"/>
                    <a:pt x="2876" y="0"/>
                  </a:cubicBezTo>
                  <a:cubicBezTo>
                    <a:pt x="2912" y="0"/>
                    <a:pt x="2997" y="28"/>
                    <a:pt x="3032" y="30"/>
                  </a:cubicBezTo>
                  <a:cubicBezTo>
                    <a:pt x="3067" y="32"/>
                    <a:pt x="3061" y="10"/>
                    <a:pt x="3086" y="12"/>
                  </a:cubicBezTo>
                  <a:cubicBezTo>
                    <a:pt x="3112" y="14"/>
                    <a:pt x="3142" y="24"/>
                    <a:pt x="3183" y="42"/>
                  </a:cubicBezTo>
                  <a:cubicBezTo>
                    <a:pt x="3224" y="60"/>
                    <a:pt x="3283" y="88"/>
                    <a:pt x="3333" y="120"/>
                  </a:cubicBezTo>
                  <a:cubicBezTo>
                    <a:pt x="3383" y="152"/>
                    <a:pt x="3415" y="188"/>
                    <a:pt x="3483" y="234"/>
                  </a:cubicBezTo>
                  <a:cubicBezTo>
                    <a:pt x="3551" y="280"/>
                    <a:pt x="3629" y="329"/>
                    <a:pt x="3741" y="396"/>
                  </a:cubicBezTo>
                  <a:cubicBezTo>
                    <a:pt x="3854" y="463"/>
                    <a:pt x="4028" y="574"/>
                    <a:pt x="4156" y="636"/>
                  </a:cubicBezTo>
                  <a:cubicBezTo>
                    <a:pt x="4284" y="698"/>
                    <a:pt x="4384" y="723"/>
                    <a:pt x="4510" y="768"/>
                  </a:cubicBezTo>
                  <a:cubicBezTo>
                    <a:pt x="4637" y="813"/>
                    <a:pt x="4781" y="855"/>
                    <a:pt x="4913" y="906"/>
                  </a:cubicBezTo>
                  <a:cubicBezTo>
                    <a:pt x="5045" y="957"/>
                    <a:pt x="5163" y="1033"/>
                    <a:pt x="5304" y="1074"/>
                  </a:cubicBezTo>
                  <a:cubicBezTo>
                    <a:pt x="5445" y="1115"/>
                    <a:pt x="5543" y="1125"/>
                    <a:pt x="5760" y="1150"/>
                  </a:cubicBezTo>
                  <a:cubicBezTo>
                    <a:pt x="5760" y="1400"/>
                    <a:pt x="5760" y="1651"/>
                    <a:pt x="5760" y="1651"/>
                  </a:cubicBezTo>
                  <a:lnTo>
                    <a:pt x="0" y="1651"/>
                  </a:lnTo>
                  <a:lnTo>
                    <a:pt x="0" y="96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78" name="Freeform 1030"/>
            <p:cNvSpPr>
              <a:spLocks/>
            </p:cNvSpPr>
            <p:nvPr userDrawn="1"/>
          </p:nvSpPr>
          <p:spPr bwMode="white">
            <a:xfrm>
              <a:off x="380" y="1597"/>
              <a:ext cx="2495" cy="1054"/>
            </a:xfrm>
            <a:custGeom>
              <a:avLst/>
              <a:gdLst/>
              <a:ahLst/>
              <a:cxnLst>
                <a:cxn ang="0">
                  <a:pos x="909" y="650"/>
                </a:cxn>
                <a:cxn ang="0">
                  <a:pos x="2028" y="116"/>
                </a:cxn>
                <a:cxn ang="0">
                  <a:pos x="2253" y="20"/>
                </a:cxn>
                <a:cxn ang="0">
                  <a:pos x="2304" y="8"/>
                </a:cxn>
                <a:cxn ang="0">
                  <a:pos x="2388" y="20"/>
                </a:cxn>
                <a:cxn ang="0">
                  <a:pos x="2490" y="8"/>
                </a:cxn>
                <a:cxn ang="0">
                  <a:pos x="2424" y="62"/>
                </a:cxn>
                <a:cxn ang="0">
                  <a:pos x="2349" y="158"/>
                </a:cxn>
                <a:cxn ang="0">
                  <a:pos x="2295" y="182"/>
                </a:cxn>
                <a:cxn ang="0">
                  <a:pos x="2271" y="251"/>
                </a:cxn>
                <a:cxn ang="0">
                  <a:pos x="2304" y="332"/>
                </a:cxn>
                <a:cxn ang="0">
                  <a:pos x="2253" y="326"/>
                </a:cxn>
                <a:cxn ang="0">
                  <a:pos x="2226" y="386"/>
                </a:cxn>
                <a:cxn ang="0">
                  <a:pos x="2130" y="491"/>
                </a:cxn>
                <a:cxn ang="0">
                  <a:pos x="1980" y="710"/>
                </a:cxn>
                <a:cxn ang="0">
                  <a:pos x="1884" y="758"/>
                </a:cxn>
                <a:cxn ang="0">
                  <a:pos x="1782" y="845"/>
                </a:cxn>
                <a:cxn ang="0">
                  <a:pos x="1629" y="959"/>
                </a:cxn>
                <a:cxn ang="0">
                  <a:pos x="1458" y="1052"/>
                </a:cxn>
                <a:cxn ang="0">
                  <a:pos x="1560" y="932"/>
                </a:cxn>
                <a:cxn ang="0">
                  <a:pos x="1701" y="770"/>
                </a:cxn>
                <a:cxn ang="0">
                  <a:pos x="1785" y="644"/>
                </a:cxn>
                <a:cxn ang="0">
                  <a:pos x="1935" y="476"/>
                </a:cxn>
                <a:cxn ang="0">
                  <a:pos x="2034" y="350"/>
                </a:cxn>
                <a:cxn ang="0">
                  <a:pos x="2016" y="323"/>
                </a:cxn>
                <a:cxn ang="0">
                  <a:pos x="1947" y="434"/>
                </a:cxn>
                <a:cxn ang="0">
                  <a:pos x="1821" y="587"/>
                </a:cxn>
                <a:cxn ang="0">
                  <a:pos x="1704" y="662"/>
                </a:cxn>
                <a:cxn ang="0">
                  <a:pos x="1620" y="761"/>
                </a:cxn>
                <a:cxn ang="0">
                  <a:pos x="1584" y="728"/>
                </a:cxn>
                <a:cxn ang="0">
                  <a:pos x="1731" y="581"/>
                </a:cxn>
                <a:cxn ang="0">
                  <a:pos x="1851" y="467"/>
                </a:cxn>
                <a:cxn ang="0">
                  <a:pos x="1875" y="413"/>
                </a:cxn>
                <a:cxn ang="0">
                  <a:pos x="1788" y="515"/>
                </a:cxn>
                <a:cxn ang="0">
                  <a:pos x="1689" y="611"/>
                </a:cxn>
                <a:cxn ang="0">
                  <a:pos x="1605" y="665"/>
                </a:cxn>
                <a:cxn ang="0">
                  <a:pos x="1689" y="548"/>
                </a:cxn>
                <a:cxn ang="0">
                  <a:pos x="1746" y="506"/>
                </a:cxn>
                <a:cxn ang="0">
                  <a:pos x="1596" y="611"/>
                </a:cxn>
                <a:cxn ang="0">
                  <a:pos x="1542" y="689"/>
                </a:cxn>
                <a:cxn ang="0">
                  <a:pos x="1500" y="632"/>
                </a:cxn>
                <a:cxn ang="0">
                  <a:pos x="1590" y="563"/>
                </a:cxn>
                <a:cxn ang="0">
                  <a:pos x="1704" y="476"/>
                </a:cxn>
                <a:cxn ang="0">
                  <a:pos x="1659" y="485"/>
                </a:cxn>
                <a:cxn ang="0">
                  <a:pos x="1596" y="524"/>
                </a:cxn>
                <a:cxn ang="0">
                  <a:pos x="1530" y="560"/>
                </a:cxn>
                <a:cxn ang="0">
                  <a:pos x="1470" y="623"/>
                </a:cxn>
                <a:cxn ang="0">
                  <a:pos x="1401" y="662"/>
                </a:cxn>
                <a:cxn ang="0">
                  <a:pos x="1362" y="665"/>
                </a:cxn>
                <a:cxn ang="0">
                  <a:pos x="1263" y="653"/>
                </a:cxn>
                <a:cxn ang="0">
                  <a:pos x="1194" y="668"/>
                </a:cxn>
                <a:cxn ang="0">
                  <a:pos x="879" y="788"/>
                </a:cxn>
                <a:cxn ang="0">
                  <a:pos x="492" y="917"/>
                </a:cxn>
                <a:cxn ang="0">
                  <a:pos x="657" y="851"/>
                </a:cxn>
                <a:cxn ang="0">
                  <a:pos x="1035" y="716"/>
                </a:cxn>
                <a:cxn ang="0">
                  <a:pos x="1062" y="689"/>
                </a:cxn>
                <a:cxn ang="0">
                  <a:pos x="714" y="806"/>
                </a:cxn>
                <a:cxn ang="0">
                  <a:pos x="288" y="905"/>
                </a:cxn>
                <a:cxn ang="0">
                  <a:pos x="207" y="902"/>
                </a:cxn>
                <a:cxn ang="0">
                  <a:pos x="84" y="929"/>
                </a:cxn>
                <a:cxn ang="0">
                  <a:pos x="135" y="902"/>
                </a:cxn>
              </a:cxnLst>
              <a:rect l="0" t="0" r="r" b="b"/>
              <a:pathLst>
                <a:path w="2495" h="1054">
                  <a:moveTo>
                    <a:pt x="135" y="902"/>
                  </a:moveTo>
                  <a:cubicBezTo>
                    <a:pt x="270" y="859"/>
                    <a:pt x="683" y="732"/>
                    <a:pt x="909" y="650"/>
                  </a:cubicBezTo>
                  <a:cubicBezTo>
                    <a:pt x="1135" y="568"/>
                    <a:pt x="1305" y="499"/>
                    <a:pt x="1491" y="410"/>
                  </a:cubicBezTo>
                  <a:cubicBezTo>
                    <a:pt x="1677" y="321"/>
                    <a:pt x="1911" y="179"/>
                    <a:pt x="2028" y="116"/>
                  </a:cubicBezTo>
                  <a:cubicBezTo>
                    <a:pt x="2145" y="53"/>
                    <a:pt x="2156" y="48"/>
                    <a:pt x="2193" y="32"/>
                  </a:cubicBezTo>
                  <a:cubicBezTo>
                    <a:pt x="2230" y="16"/>
                    <a:pt x="2238" y="22"/>
                    <a:pt x="2253" y="20"/>
                  </a:cubicBezTo>
                  <a:cubicBezTo>
                    <a:pt x="2268" y="18"/>
                    <a:pt x="2278" y="22"/>
                    <a:pt x="2286" y="20"/>
                  </a:cubicBezTo>
                  <a:cubicBezTo>
                    <a:pt x="2294" y="18"/>
                    <a:pt x="2296" y="10"/>
                    <a:pt x="2304" y="8"/>
                  </a:cubicBezTo>
                  <a:cubicBezTo>
                    <a:pt x="2312" y="6"/>
                    <a:pt x="2320" y="6"/>
                    <a:pt x="2334" y="8"/>
                  </a:cubicBezTo>
                  <a:cubicBezTo>
                    <a:pt x="2348" y="10"/>
                    <a:pt x="2372" y="21"/>
                    <a:pt x="2388" y="20"/>
                  </a:cubicBezTo>
                  <a:cubicBezTo>
                    <a:pt x="2404" y="19"/>
                    <a:pt x="2416" y="4"/>
                    <a:pt x="2433" y="2"/>
                  </a:cubicBezTo>
                  <a:cubicBezTo>
                    <a:pt x="2450" y="0"/>
                    <a:pt x="2485" y="4"/>
                    <a:pt x="2490" y="8"/>
                  </a:cubicBezTo>
                  <a:cubicBezTo>
                    <a:pt x="2495" y="12"/>
                    <a:pt x="2474" y="17"/>
                    <a:pt x="2463" y="26"/>
                  </a:cubicBezTo>
                  <a:cubicBezTo>
                    <a:pt x="2452" y="35"/>
                    <a:pt x="2437" y="47"/>
                    <a:pt x="2424" y="62"/>
                  </a:cubicBezTo>
                  <a:cubicBezTo>
                    <a:pt x="2411" y="77"/>
                    <a:pt x="2397" y="103"/>
                    <a:pt x="2385" y="119"/>
                  </a:cubicBezTo>
                  <a:cubicBezTo>
                    <a:pt x="2373" y="135"/>
                    <a:pt x="2358" y="149"/>
                    <a:pt x="2349" y="158"/>
                  </a:cubicBezTo>
                  <a:cubicBezTo>
                    <a:pt x="2340" y="167"/>
                    <a:pt x="2340" y="172"/>
                    <a:pt x="2331" y="176"/>
                  </a:cubicBezTo>
                  <a:cubicBezTo>
                    <a:pt x="2322" y="180"/>
                    <a:pt x="2303" y="174"/>
                    <a:pt x="2295" y="182"/>
                  </a:cubicBezTo>
                  <a:cubicBezTo>
                    <a:pt x="2287" y="190"/>
                    <a:pt x="2284" y="216"/>
                    <a:pt x="2280" y="227"/>
                  </a:cubicBezTo>
                  <a:cubicBezTo>
                    <a:pt x="2276" y="238"/>
                    <a:pt x="2268" y="245"/>
                    <a:pt x="2271" y="251"/>
                  </a:cubicBezTo>
                  <a:cubicBezTo>
                    <a:pt x="2274" y="257"/>
                    <a:pt x="2293" y="253"/>
                    <a:pt x="2298" y="266"/>
                  </a:cubicBezTo>
                  <a:cubicBezTo>
                    <a:pt x="2303" y="279"/>
                    <a:pt x="2309" y="319"/>
                    <a:pt x="2304" y="332"/>
                  </a:cubicBezTo>
                  <a:cubicBezTo>
                    <a:pt x="2299" y="345"/>
                    <a:pt x="2273" y="345"/>
                    <a:pt x="2265" y="344"/>
                  </a:cubicBezTo>
                  <a:cubicBezTo>
                    <a:pt x="2257" y="343"/>
                    <a:pt x="2258" y="326"/>
                    <a:pt x="2253" y="326"/>
                  </a:cubicBezTo>
                  <a:cubicBezTo>
                    <a:pt x="2248" y="326"/>
                    <a:pt x="2236" y="337"/>
                    <a:pt x="2232" y="347"/>
                  </a:cubicBezTo>
                  <a:cubicBezTo>
                    <a:pt x="2228" y="357"/>
                    <a:pt x="2228" y="376"/>
                    <a:pt x="2226" y="386"/>
                  </a:cubicBezTo>
                  <a:cubicBezTo>
                    <a:pt x="2224" y="396"/>
                    <a:pt x="2236" y="390"/>
                    <a:pt x="2220" y="407"/>
                  </a:cubicBezTo>
                  <a:cubicBezTo>
                    <a:pt x="2204" y="424"/>
                    <a:pt x="2157" y="463"/>
                    <a:pt x="2130" y="491"/>
                  </a:cubicBezTo>
                  <a:cubicBezTo>
                    <a:pt x="2103" y="519"/>
                    <a:pt x="2083" y="539"/>
                    <a:pt x="2058" y="575"/>
                  </a:cubicBezTo>
                  <a:cubicBezTo>
                    <a:pt x="2033" y="611"/>
                    <a:pt x="1998" y="679"/>
                    <a:pt x="1980" y="710"/>
                  </a:cubicBezTo>
                  <a:cubicBezTo>
                    <a:pt x="1962" y="741"/>
                    <a:pt x="1966" y="756"/>
                    <a:pt x="1950" y="764"/>
                  </a:cubicBezTo>
                  <a:cubicBezTo>
                    <a:pt x="1934" y="772"/>
                    <a:pt x="1906" y="756"/>
                    <a:pt x="1884" y="758"/>
                  </a:cubicBezTo>
                  <a:cubicBezTo>
                    <a:pt x="1862" y="760"/>
                    <a:pt x="1832" y="762"/>
                    <a:pt x="1815" y="776"/>
                  </a:cubicBezTo>
                  <a:cubicBezTo>
                    <a:pt x="1798" y="790"/>
                    <a:pt x="1800" y="826"/>
                    <a:pt x="1782" y="845"/>
                  </a:cubicBezTo>
                  <a:cubicBezTo>
                    <a:pt x="1764" y="864"/>
                    <a:pt x="1730" y="871"/>
                    <a:pt x="1704" y="890"/>
                  </a:cubicBezTo>
                  <a:cubicBezTo>
                    <a:pt x="1678" y="909"/>
                    <a:pt x="1657" y="942"/>
                    <a:pt x="1629" y="959"/>
                  </a:cubicBezTo>
                  <a:cubicBezTo>
                    <a:pt x="1601" y="976"/>
                    <a:pt x="1561" y="980"/>
                    <a:pt x="1533" y="995"/>
                  </a:cubicBezTo>
                  <a:cubicBezTo>
                    <a:pt x="1505" y="1010"/>
                    <a:pt x="1469" y="1050"/>
                    <a:pt x="1458" y="1052"/>
                  </a:cubicBezTo>
                  <a:cubicBezTo>
                    <a:pt x="1447" y="1054"/>
                    <a:pt x="1450" y="1027"/>
                    <a:pt x="1467" y="1007"/>
                  </a:cubicBezTo>
                  <a:cubicBezTo>
                    <a:pt x="1484" y="987"/>
                    <a:pt x="1533" y="955"/>
                    <a:pt x="1560" y="932"/>
                  </a:cubicBezTo>
                  <a:cubicBezTo>
                    <a:pt x="1587" y="909"/>
                    <a:pt x="1606" y="893"/>
                    <a:pt x="1629" y="866"/>
                  </a:cubicBezTo>
                  <a:cubicBezTo>
                    <a:pt x="1652" y="839"/>
                    <a:pt x="1687" y="796"/>
                    <a:pt x="1701" y="770"/>
                  </a:cubicBezTo>
                  <a:cubicBezTo>
                    <a:pt x="1715" y="744"/>
                    <a:pt x="1699" y="731"/>
                    <a:pt x="1713" y="710"/>
                  </a:cubicBezTo>
                  <a:cubicBezTo>
                    <a:pt x="1727" y="689"/>
                    <a:pt x="1759" y="671"/>
                    <a:pt x="1785" y="644"/>
                  </a:cubicBezTo>
                  <a:cubicBezTo>
                    <a:pt x="1811" y="617"/>
                    <a:pt x="1844" y="573"/>
                    <a:pt x="1869" y="545"/>
                  </a:cubicBezTo>
                  <a:cubicBezTo>
                    <a:pt x="1894" y="517"/>
                    <a:pt x="1918" y="500"/>
                    <a:pt x="1935" y="476"/>
                  </a:cubicBezTo>
                  <a:cubicBezTo>
                    <a:pt x="1952" y="452"/>
                    <a:pt x="1955" y="422"/>
                    <a:pt x="1971" y="401"/>
                  </a:cubicBezTo>
                  <a:cubicBezTo>
                    <a:pt x="1987" y="380"/>
                    <a:pt x="2019" y="364"/>
                    <a:pt x="2034" y="350"/>
                  </a:cubicBezTo>
                  <a:cubicBezTo>
                    <a:pt x="2049" y="336"/>
                    <a:pt x="2064" y="318"/>
                    <a:pt x="2061" y="314"/>
                  </a:cubicBezTo>
                  <a:cubicBezTo>
                    <a:pt x="2058" y="310"/>
                    <a:pt x="2031" y="314"/>
                    <a:pt x="2016" y="323"/>
                  </a:cubicBezTo>
                  <a:cubicBezTo>
                    <a:pt x="2001" y="332"/>
                    <a:pt x="1982" y="350"/>
                    <a:pt x="1971" y="368"/>
                  </a:cubicBezTo>
                  <a:cubicBezTo>
                    <a:pt x="1960" y="386"/>
                    <a:pt x="1960" y="412"/>
                    <a:pt x="1947" y="434"/>
                  </a:cubicBezTo>
                  <a:cubicBezTo>
                    <a:pt x="1934" y="456"/>
                    <a:pt x="1914" y="475"/>
                    <a:pt x="1893" y="500"/>
                  </a:cubicBezTo>
                  <a:cubicBezTo>
                    <a:pt x="1872" y="525"/>
                    <a:pt x="1841" y="565"/>
                    <a:pt x="1821" y="587"/>
                  </a:cubicBezTo>
                  <a:cubicBezTo>
                    <a:pt x="1801" y="609"/>
                    <a:pt x="1790" y="619"/>
                    <a:pt x="1770" y="632"/>
                  </a:cubicBezTo>
                  <a:cubicBezTo>
                    <a:pt x="1750" y="645"/>
                    <a:pt x="1727" y="647"/>
                    <a:pt x="1704" y="662"/>
                  </a:cubicBezTo>
                  <a:cubicBezTo>
                    <a:pt x="1681" y="677"/>
                    <a:pt x="1646" y="709"/>
                    <a:pt x="1632" y="725"/>
                  </a:cubicBezTo>
                  <a:cubicBezTo>
                    <a:pt x="1618" y="741"/>
                    <a:pt x="1627" y="754"/>
                    <a:pt x="1620" y="761"/>
                  </a:cubicBezTo>
                  <a:cubicBezTo>
                    <a:pt x="1613" y="768"/>
                    <a:pt x="1593" y="775"/>
                    <a:pt x="1587" y="770"/>
                  </a:cubicBezTo>
                  <a:cubicBezTo>
                    <a:pt x="1581" y="765"/>
                    <a:pt x="1566" y="749"/>
                    <a:pt x="1584" y="728"/>
                  </a:cubicBezTo>
                  <a:cubicBezTo>
                    <a:pt x="1602" y="707"/>
                    <a:pt x="1668" y="665"/>
                    <a:pt x="1692" y="641"/>
                  </a:cubicBezTo>
                  <a:cubicBezTo>
                    <a:pt x="1716" y="617"/>
                    <a:pt x="1714" y="599"/>
                    <a:pt x="1731" y="581"/>
                  </a:cubicBezTo>
                  <a:cubicBezTo>
                    <a:pt x="1748" y="563"/>
                    <a:pt x="1774" y="552"/>
                    <a:pt x="1794" y="533"/>
                  </a:cubicBezTo>
                  <a:cubicBezTo>
                    <a:pt x="1814" y="514"/>
                    <a:pt x="1837" y="482"/>
                    <a:pt x="1851" y="467"/>
                  </a:cubicBezTo>
                  <a:cubicBezTo>
                    <a:pt x="1865" y="452"/>
                    <a:pt x="1874" y="452"/>
                    <a:pt x="1878" y="443"/>
                  </a:cubicBezTo>
                  <a:cubicBezTo>
                    <a:pt x="1882" y="434"/>
                    <a:pt x="1882" y="413"/>
                    <a:pt x="1875" y="413"/>
                  </a:cubicBezTo>
                  <a:cubicBezTo>
                    <a:pt x="1868" y="413"/>
                    <a:pt x="1847" y="426"/>
                    <a:pt x="1833" y="443"/>
                  </a:cubicBezTo>
                  <a:cubicBezTo>
                    <a:pt x="1819" y="460"/>
                    <a:pt x="1804" y="495"/>
                    <a:pt x="1788" y="515"/>
                  </a:cubicBezTo>
                  <a:cubicBezTo>
                    <a:pt x="1772" y="535"/>
                    <a:pt x="1751" y="550"/>
                    <a:pt x="1734" y="566"/>
                  </a:cubicBezTo>
                  <a:cubicBezTo>
                    <a:pt x="1717" y="582"/>
                    <a:pt x="1704" y="595"/>
                    <a:pt x="1689" y="611"/>
                  </a:cubicBezTo>
                  <a:cubicBezTo>
                    <a:pt x="1674" y="627"/>
                    <a:pt x="1655" y="656"/>
                    <a:pt x="1641" y="665"/>
                  </a:cubicBezTo>
                  <a:cubicBezTo>
                    <a:pt x="1627" y="674"/>
                    <a:pt x="1609" y="674"/>
                    <a:pt x="1605" y="665"/>
                  </a:cubicBezTo>
                  <a:cubicBezTo>
                    <a:pt x="1601" y="656"/>
                    <a:pt x="1603" y="627"/>
                    <a:pt x="1617" y="608"/>
                  </a:cubicBezTo>
                  <a:cubicBezTo>
                    <a:pt x="1631" y="589"/>
                    <a:pt x="1672" y="560"/>
                    <a:pt x="1689" y="548"/>
                  </a:cubicBezTo>
                  <a:cubicBezTo>
                    <a:pt x="1706" y="536"/>
                    <a:pt x="1713" y="540"/>
                    <a:pt x="1722" y="533"/>
                  </a:cubicBezTo>
                  <a:cubicBezTo>
                    <a:pt x="1731" y="526"/>
                    <a:pt x="1752" y="507"/>
                    <a:pt x="1746" y="506"/>
                  </a:cubicBezTo>
                  <a:cubicBezTo>
                    <a:pt x="1740" y="505"/>
                    <a:pt x="1711" y="513"/>
                    <a:pt x="1686" y="530"/>
                  </a:cubicBezTo>
                  <a:cubicBezTo>
                    <a:pt x="1661" y="547"/>
                    <a:pt x="1617" y="587"/>
                    <a:pt x="1596" y="611"/>
                  </a:cubicBezTo>
                  <a:cubicBezTo>
                    <a:pt x="1575" y="635"/>
                    <a:pt x="1569" y="661"/>
                    <a:pt x="1560" y="674"/>
                  </a:cubicBezTo>
                  <a:cubicBezTo>
                    <a:pt x="1551" y="687"/>
                    <a:pt x="1549" y="694"/>
                    <a:pt x="1542" y="689"/>
                  </a:cubicBezTo>
                  <a:cubicBezTo>
                    <a:pt x="1535" y="684"/>
                    <a:pt x="1525" y="650"/>
                    <a:pt x="1518" y="641"/>
                  </a:cubicBezTo>
                  <a:cubicBezTo>
                    <a:pt x="1511" y="632"/>
                    <a:pt x="1496" y="639"/>
                    <a:pt x="1500" y="632"/>
                  </a:cubicBezTo>
                  <a:cubicBezTo>
                    <a:pt x="1504" y="625"/>
                    <a:pt x="1527" y="607"/>
                    <a:pt x="1542" y="596"/>
                  </a:cubicBezTo>
                  <a:cubicBezTo>
                    <a:pt x="1557" y="585"/>
                    <a:pt x="1571" y="574"/>
                    <a:pt x="1590" y="563"/>
                  </a:cubicBezTo>
                  <a:cubicBezTo>
                    <a:pt x="1609" y="552"/>
                    <a:pt x="1637" y="541"/>
                    <a:pt x="1656" y="527"/>
                  </a:cubicBezTo>
                  <a:cubicBezTo>
                    <a:pt x="1675" y="513"/>
                    <a:pt x="1692" y="489"/>
                    <a:pt x="1704" y="476"/>
                  </a:cubicBezTo>
                  <a:cubicBezTo>
                    <a:pt x="1716" y="463"/>
                    <a:pt x="1735" y="451"/>
                    <a:pt x="1728" y="452"/>
                  </a:cubicBezTo>
                  <a:cubicBezTo>
                    <a:pt x="1721" y="453"/>
                    <a:pt x="1673" y="473"/>
                    <a:pt x="1659" y="485"/>
                  </a:cubicBezTo>
                  <a:cubicBezTo>
                    <a:pt x="1645" y="497"/>
                    <a:pt x="1652" y="517"/>
                    <a:pt x="1641" y="524"/>
                  </a:cubicBezTo>
                  <a:cubicBezTo>
                    <a:pt x="1630" y="531"/>
                    <a:pt x="1608" y="518"/>
                    <a:pt x="1596" y="524"/>
                  </a:cubicBezTo>
                  <a:cubicBezTo>
                    <a:pt x="1584" y="530"/>
                    <a:pt x="1583" y="554"/>
                    <a:pt x="1572" y="560"/>
                  </a:cubicBezTo>
                  <a:cubicBezTo>
                    <a:pt x="1561" y="566"/>
                    <a:pt x="1541" y="553"/>
                    <a:pt x="1530" y="560"/>
                  </a:cubicBezTo>
                  <a:cubicBezTo>
                    <a:pt x="1519" y="567"/>
                    <a:pt x="1516" y="594"/>
                    <a:pt x="1506" y="605"/>
                  </a:cubicBezTo>
                  <a:cubicBezTo>
                    <a:pt x="1496" y="616"/>
                    <a:pt x="1481" y="611"/>
                    <a:pt x="1470" y="623"/>
                  </a:cubicBezTo>
                  <a:cubicBezTo>
                    <a:pt x="1459" y="635"/>
                    <a:pt x="1448" y="671"/>
                    <a:pt x="1437" y="677"/>
                  </a:cubicBezTo>
                  <a:cubicBezTo>
                    <a:pt x="1426" y="683"/>
                    <a:pt x="1406" y="671"/>
                    <a:pt x="1401" y="662"/>
                  </a:cubicBezTo>
                  <a:cubicBezTo>
                    <a:pt x="1396" y="653"/>
                    <a:pt x="1410" y="623"/>
                    <a:pt x="1404" y="623"/>
                  </a:cubicBezTo>
                  <a:cubicBezTo>
                    <a:pt x="1398" y="623"/>
                    <a:pt x="1384" y="656"/>
                    <a:pt x="1362" y="665"/>
                  </a:cubicBezTo>
                  <a:cubicBezTo>
                    <a:pt x="1340" y="674"/>
                    <a:pt x="1288" y="682"/>
                    <a:pt x="1272" y="680"/>
                  </a:cubicBezTo>
                  <a:cubicBezTo>
                    <a:pt x="1256" y="678"/>
                    <a:pt x="1268" y="660"/>
                    <a:pt x="1263" y="653"/>
                  </a:cubicBezTo>
                  <a:cubicBezTo>
                    <a:pt x="1258" y="646"/>
                    <a:pt x="1253" y="636"/>
                    <a:pt x="1242" y="638"/>
                  </a:cubicBezTo>
                  <a:cubicBezTo>
                    <a:pt x="1231" y="640"/>
                    <a:pt x="1224" y="654"/>
                    <a:pt x="1194" y="668"/>
                  </a:cubicBezTo>
                  <a:cubicBezTo>
                    <a:pt x="1164" y="682"/>
                    <a:pt x="1111" y="702"/>
                    <a:pt x="1059" y="722"/>
                  </a:cubicBezTo>
                  <a:cubicBezTo>
                    <a:pt x="1007" y="742"/>
                    <a:pt x="950" y="763"/>
                    <a:pt x="879" y="788"/>
                  </a:cubicBezTo>
                  <a:cubicBezTo>
                    <a:pt x="808" y="813"/>
                    <a:pt x="698" y="853"/>
                    <a:pt x="633" y="875"/>
                  </a:cubicBezTo>
                  <a:cubicBezTo>
                    <a:pt x="568" y="897"/>
                    <a:pt x="513" y="914"/>
                    <a:pt x="492" y="917"/>
                  </a:cubicBezTo>
                  <a:cubicBezTo>
                    <a:pt x="471" y="920"/>
                    <a:pt x="477" y="904"/>
                    <a:pt x="504" y="893"/>
                  </a:cubicBezTo>
                  <a:cubicBezTo>
                    <a:pt x="531" y="882"/>
                    <a:pt x="602" y="869"/>
                    <a:pt x="657" y="851"/>
                  </a:cubicBezTo>
                  <a:cubicBezTo>
                    <a:pt x="712" y="833"/>
                    <a:pt x="774" y="807"/>
                    <a:pt x="837" y="785"/>
                  </a:cubicBezTo>
                  <a:cubicBezTo>
                    <a:pt x="900" y="763"/>
                    <a:pt x="994" y="733"/>
                    <a:pt x="1035" y="716"/>
                  </a:cubicBezTo>
                  <a:cubicBezTo>
                    <a:pt x="1076" y="699"/>
                    <a:pt x="1079" y="690"/>
                    <a:pt x="1083" y="686"/>
                  </a:cubicBezTo>
                  <a:cubicBezTo>
                    <a:pt x="1087" y="682"/>
                    <a:pt x="1091" y="679"/>
                    <a:pt x="1062" y="689"/>
                  </a:cubicBezTo>
                  <a:cubicBezTo>
                    <a:pt x="1033" y="699"/>
                    <a:pt x="964" y="727"/>
                    <a:pt x="906" y="746"/>
                  </a:cubicBezTo>
                  <a:cubicBezTo>
                    <a:pt x="848" y="765"/>
                    <a:pt x="779" y="788"/>
                    <a:pt x="714" y="806"/>
                  </a:cubicBezTo>
                  <a:cubicBezTo>
                    <a:pt x="649" y="824"/>
                    <a:pt x="584" y="838"/>
                    <a:pt x="513" y="854"/>
                  </a:cubicBezTo>
                  <a:cubicBezTo>
                    <a:pt x="442" y="870"/>
                    <a:pt x="344" y="893"/>
                    <a:pt x="288" y="905"/>
                  </a:cubicBezTo>
                  <a:cubicBezTo>
                    <a:pt x="232" y="917"/>
                    <a:pt x="190" y="926"/>
                    <a:pt x="177" y="926"/>
                  </a:cubicBezTo>
                  <a:cubicBezTo>
                    <a:pt x="164" y="926"/>
                    <a:pt x="208" y="904"/>
                    <a:pt x="207" y="902"/>
                  </a:cubicBezTo>
                  <a:cubicBezTo>
                    <a:pt x="206" y="900"/>
                    <a:pt x="188" y="907"/>
                    <a:pt x="168" y="911"/>
                  </a:cubicBezTo>
                  <a:cubicBezTo>
                    <a:pt x="148" y="915"/>
                    <a:pt x="95" y="929"/>
                    <a:pt x="84" y="929"/>
                  </a:cubicBezTo>
                  <a:cubicBezTo>
                    <a:pt x="73" y="929"/>
                    <a:pt x="91" y="912"/>
                    <a:pt x="99" y="908"/>
                  </a:cubicBezTo>
                  <a:cubicBezTo>
                    <a:pt x="107" y="904"/>
                    <a:pt x="0" y="945"/>
                    <a:pt x="135" y="90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79" name="Freeform 1031"/>
            <p:cNvSpPr>
              <a:spLocks/>
            </p:cNvSpPr>
            <p:nvPr userDrawn="1"/>
          </p:nvSpPr>
          <p:spPr bwMode="white">
            <a:xfrm>
              <a:off x="2761" y="1582"/>
              <a:ext cx="1090" cy="944"/>
            </a:xfrm>
            <a:custGeom>
              <a:avLst/>
              <a:gdLst/>
              <a:ahLst/>
              <a:cxnLst>
                <a:cxn ang="0">
                  <a:pos x="262" y="29"/>
                </a:cxn>
                <a:cxn ang="0">
                  <a:pos x="310" y="5"/>
                </a:cxn>
                <a:cxn ang="0">
                  <a:pos x="415" y="80"/>
                </a:cxn>
                <a:cxn ang="0">
                  <a:pos x="415" y="164"/>
                </a:cxn>
                <a:cxn ang="0">
                  <a:pos x="439" y="239"/>
                </a:cxn>
                <a:cxn ang="0">
                  <a:pos x="532" y="266"/>
                </a:cxn>
                <a:cxn ang="0">
                  <a:pos x="544" y="338"/>
                </a:cxn>
                <a:cxn ang="0">
                  <a:pos x="646" y="431"/>
                </a:cxn>
                <a:cxn ang="0">
                  <a:pos x="982" y="641"/>
                </a:cxn>
                <a:cxn ang="0">
                  <a:pos x="1084" y="740"/>
                </a:cxn>
                <a:cxn ang="0">
                  <a:pos x="922" y="722"/>
                </a:cxn>
                <a:cxn ang="0">
                  <a:pos x="826" y="740"/>
                </a:cxn>
                <a:cxn ang="0">
                  <a:pos x="607" y="548"/>
                </a:cxn>
                <a:cxn ang="0">
                  <a:pos x="496" y="536"/>
                </a:cxn>
                <a:cxn ang="0">
                  <a:pos x="520" y="722"/>
                </a:cxn>
                <a:cxn ang="0">
                  <a:pos x="472" y="800"/>
                </a:cxn>
                <a:cxn ang="0">
                  <a:pos x="364" y="833"/>
                </a:cxn>
                <a:cxn ang="0">
                  <a:pos x="205" y="944"/>
                </a:cxn>
                <a:cxn ang="0">
                  <a:pos x="139" y="899"/>
                </a:cxn>
                <a:cxn ang="0">
                  <a:pos x="148" y="818"/>
                </a:cxn>
                <a:cxn ang="0">
                  <a:pos x="103" y="785"/>
                </a:cxn>
                <a:cxn ang="0">
                  <a:pos x="25" y="815"/>
                </a:cxn>
                <a:cxn ang="0">
                  <a:pos x="220" y="647"/>
                </a:cxn>
                <a:cxn ang="0">
                  <a:pos x="307" y="542"/>
                </a:cxn>
                <a:cxn ang="0">
                  <a:pos x="235" y="473"/>
                </a:cxn>
                <a:cxn ang="0">
                  <a:pos x="211" y="404"/>
                </a:cxn>
                <a:cxn ang="0">
                  <a:pos x="190" y="335"/>
                </a:cxn>
                <a:cxn ang="0">
                  <a:pos x="157" y="296"/>
                </a:cxn>
                <a:cxn ang="0">
                  <a:pos x="148" y="236"/>
                </a:cxn>
                <a:cxn ang="0">
                  <a:pos x="121" y="164"/>
                </a:cxn>
                <a:cxn ang="0">
                  <a:pos x="88" y="68"/>
                </a:cxn>
                <a:cxn ang="0">
                  <a:pos x="127" y="89"/>
                </a:cxn>
                <a:cxn ang="0">
                  <a:pos x="139" y="56"/>
                </a:cxn>
                <a:cxn ang="0">
                  <a:pos x="148" y="23"/>
                </a:cxn>
                <a:cxn ang="0">
                  <a:pos x="187" y="53"/>
                </a:cxn>
                <a:cxn ang="0">
                  <a:pos x="196" y="107"/>
                </a:cxn>
                <a:cxn ang="0">
                  <a:pos x="244" y="122"/>
                </a:cxn>
                <a:cxn ang="0">
                  <a:pos x="319" y="155"/>
                </a:cxn>
                <a:cxn ang="0">
                  <a:pos x="361" y="152"/>
                </a:cxn>
                <a:cxn ang="0">
                  <a:pos x="259" y="92"/>
                </a:cxn>
                <a:cxn ang="0">
                  <a:pos x="220" y="44"/>
                </a:cxn>
              </a:cxnLst>
              <a:rect l="0" t="0" r="r" b="b"/>
              <a:pathLst>
                <a:path w="1090" h="944">
                  <a:moveTo>
                    <a:pt x="220" y="44"/>
                  </a:moveTo>
                  <a:cubicBezTo>
                    <a:pt x="214" y="39"/>
                    <a:pt x="250" y="35"/>
                    <a:pt x="262" y="29"/>
                  </a:cubicBezTo>
                  <a:cubicBezTo>
                    <a:pt x="274" y="23"/>
                    <a:pt x="284" y="9"/>
                    <a:pt x="292" y="5"/>
                  </a:cubicBezTo>
                  <a:cubicBezTo>
                    <a:pt x="300" y="1"/>
                    <a:pt x="299" y="0"/>
                    <a:pt x="310" y="5"/>
                  </a:cubicBezTo>
                  <a:cubicBezTo>
                    <a:pt x="321" y="10"/>
                    <a:pt x="341" y="23"/>
                    <a:pt x="358" y="35"/>
                  </a:cubicBezTo>
                  <a:cubicBezTo>
                    <a:pt x="375" y="47"/>
                    <a:pt x="402" y="64"/>
                    <a:pt x="415" y="80"/>
                  </a:cubicBezTo>
                  <a:cubicBezTo>
                    <a:pt x="428" y="96"/>
                    <a:pt x="436" y="114"/>
                    <a:pt x="436" y="128"/>
                  </a:cubicBezTo>
                  <a:cubicBezTo>
                    <a:pt x="436" y="142"/>
                    <a:pt x="414" y="155"/>
                    <a:pt x="415" y="164"/>
                  </a:cubicBezTo>
                  <a:cubicBezTo>
                    <a:pt x="416" y="173"/>
                    <a:pt x="441" y="172"/>
                    <a:pt x="445" y="185"/>
                  </a:cubicBezTo>
                  <a:cubicBezTo>
                    <a:pt x="449" y="198"/>
                    <a:pt x="431" y="226"/>
                    <a:pt x="439" y="239"/>
                  </a:cubicBezTo>
                  <a:cubicBezTo>
                    <a:pt x="447" y="252"/>
                    <a:pt x="475" y="262"/>
                    <a:pt x="490" y="266"/>
                  </a:cubicBezTo>
                  <a:cubicBezTo>
                    <a:pt x="505" y="270"/>
                    <a:pt x="517" y="256"/>
                    <a:pt x="532" y="266"/>
                  </a:cubicBezTo>
                  <a:cubicBezTo>
                    <a:pt x="547" y="276"/>
                    <a:pt x="575" y="314"/>
                    <a:pt x="577" y="326"/>
                  </a:cubicBezTo>
                  <a:cubicBezTo>
                    <a:pt x="579" y="338"/>
                    <a:pt x="546" y="331"/>
                    <a:pt x="544" y="338"/>
                  </a:cubicBezTo>
                  <a:cubicBezTo>
                    <a:pt x="542" y="345"/>
                    <a:pt x="545" y="356"/>
                    <a:pt x="562" y="371"/>
                  </a:cubicBezTo>
                  <a:cubicBezTo>
                    <a:pt x="579" y="386"/>
                    <a:pt x="604" y="404"/>
                    <a:pt x="646" y="431"/>
                  </a:cubicBezTo>
                  <a:cubicBezTo>
                    <a:pt x="688" y="458"/>
                    <a:pt x="761" y="501"/>
                    <a:pt x="817" y="536"/>
                  </a:cubicBezTo>
                  <a:cubicBezTo>
                    <a:pt x="873" y="571"/>
                    <a:pt x="949" y="617"/>
                    <a:pt x="982" y="641"/>
                  </a:cubicBezTo>
                  <a:cubicBezTo>
                    <a:pt x="1015" y="665"/>
                    <a:pt x="995" y="664"/>
                    <a:pt x="1012" y="680"/>
                  </a:cubicBezTo>
                  <a:cubicBezTo>
                    <a:pt x="1029" y="696"/>
                    <a:pt x="1078" y="726"/>
                    <a:pt x="1084" y="740"/>
                  </a:cubicBezTo>
                  <a:cubicBezTo>
                    <a:pt x="1090" y="754"/>
                    <a:pt x="1078" y="767"/>
                    <a:pt x="1051" y="764"/>
                  </a:cubicBezTo>
                  <a:cubicBezTo>
                    <a:pt x="1024" y="761"/>
                    <a:pt x="950" y="724"/>
                    <a:pt x="922" y="722"/>
                  </a:cubicBezTo>
                  <a:cubicBezTo>
                    <a:pt x="894" y="720"/>
                    <a:pt x="896" y="746"/>
                    <a:pt x="880" y="749"/>
                  </a:cubicBezTo>
                  <a:cubicBezTo>
                    <a:pt x="864" y="752"/>
                    <a:pt x="858" y="758"/>
                    <a:pt x="826" y="740"/>
                  </a:cubicBezTo>
                  <a:cubicBezTo>
                    <a:pt x="794" y="722"/>
                    <a:pt x="725" y="673"/>
                    <a:pt x="688" y="641"/>
                  </a:cubicBezTo>
                  <a:cubicBezTo>
                    <a:pt x="651" y="609"/>
                    <a:pt x="630" y="570"/>
                    <a:pt x="607" y="548"/>
                  </a:cubicBezTo>
                  <a:cubicBezTo>
                    <a:pt x="584" y="526"/>
                    <a:pt x="565" y="508"/>
                    <a:pt x="547" y="506"/>
                  </a:cubicBezTo>
                  <a:cubicBezTo>
                    <a:pt x="529" y="504"/>
                    <a:pt x="510" y="515"/>
                    <a:pt x="496" y="536"/>
                  </a:cubicBezTo>
                  <a:cubicBezTo>
                    <a:pt x="482" y="557"/>
                    <a:pt x="459" y="601"/>
                    <a:pt x="463" y="632"/>
                  </a:cubicBezTo>
                  <a:cubicBezTo>
                    <a:pt x="467" y="663"/>
                    <a:pt x="514" y="695"/>
                    <a:pt x="520" y="722"/>
                  </a:cubicBezTo>
                  <a:cubicBezTo>
                    <a:pt x="526" y="749"/>
                    <a:pt x="510" y="784"/>
                    <a:pt x="502" y="797"/>
                  </a:cubicBezTo>
                  <a:cubicBezTo>
                    <a:pt x="494" y="810"/>
                    <a:pt x="480" y="802"/>
                    <a:pt x="472" y="800"/>
                  </a:cubicBezTo>
                  <a:cubicBezTo>
                    <a:pt x="464" y="798"/>
                    <a:pt x="469" y="780"/>
                    <a:pt x="451" y="785"/>
                  </a:cubicBezTo>
                  <a:cubicBezTo>
                    <a:pt x="433" y="790"/>
                    <a:pt x="393" y="814"/>
                    <a:pt x="364" y="833"/>
                  </a:cubicBezTo>
                  <a:cubicBezTo>
                    <a:pt x="335" y="852"/>
                    <a:pt x="303" y="881"/>
                    <a:pt x="277" y="899"/>
                  </a:cubicBezTo>
                  <a:cubicBezTo>
                    <a:pt x="251" y="917"/>
                    <a:pt x="222" y="944"/>
                    <a:pt x="205" y="944"/>
                  </a:cubicBezTo>
                  <a:cubicBezTo>
                    <a:pt x="188" y="944"/>
                    <a:pt x="183" y="906"/>
                    <a:pt x="172" y="899"/>
                  </a:cubicBezTo>
                  <a:cubicBezTo>
                    <a:pt x="161" y="892"/>
                    <a:pt x="150" y="901"/>
                    <a:pt x="139" y="899"/>
                  </a:cubicBezTo>
                  <a:cubicBezTo>
                    <a:pt x="128" y="897"/>
                    <a:pt x="102" y="897"/>
                    <a:pt x="103" y="884"/>
                  </a:cubicBezTo>
                  <a:cubicBezTo>
                    <a:pt x="104" y="871"/>
                    <a:pt x="133" y="839"/>
                    <a:pt x="148" y="818"/>
                  </a:cubicBezTo>
                  <a:cubicBezTo>
                    <a:pt x="163" y="797"/>
                    <a:pt x="203" y="760"/>
                    <a:pt x="196" y="755"/>
                  </a:cubicBezTo>
                  <a:cubicBezTo>
                    <a:pt x="189" y="750"/>
                    <a:pt x="133" y="768"/>
                    <a:pt x="103" y="785"/>
                  </a:cubicBezTo>
                  <a:cubicBezTo>
                    <a:pt x="73" y="802"/>
                    <a:pt x="26" y="852"/>
                    <a:pt x="13" y="857"/>
                  </a:cubicBezTo>
                  <a:cubicBezTo>
                    <a:pt x="0" y="862"/>
                    <a:pt x="5" y="836"/>
                    <a:pt x="25" y="815"/>
                  </a:cubicBezTo>
                  <a:cubicBezTo>
                    <a:pt x="45" y="794"/>
                    <a:pt x="97" y="756"/>
                    <a:pt x="130" y="728"/>
                  </a:cubicBezTo>
                  <a:cubicBezTo>
                    <a:pt x="163" y="700"/>
                    <a:pt x="199" y="671"/>
                    <a:pt x="220" y="647"/>
                  </a:cubicBezTo>
                  <a:cubicBezTo>
                    <a:pt x="241" y="623"/>
                    <a:pt x="245" y="602"/>
                    <a:pt x="259" y="584"/>
                  </a:cubicBezTo>
                  <a:cubicBezTo>
                    <a:pt x="273" y="566"/>
                    <a:pt x="301" y="556"/>
                    <a:pt x="307" y="542"/>
                  </a:cubicBezTo>
                  <a:cubicBezTo>
                    <a:pt x="313" y="528"/>
                    <a:pt x="310" y="511"/>
                    <a:pt x="298" y="500"/>
                  </a:cubicBezTo>
                  <a:cubicBezTo>
                    <a:pt x="286" y="489"/>
                    <a:pt x="240" y="485"/>
                    <a:pt x="235" y="473"/>
                  </a:cubicBezTo>
                  <a:cubicBezTo>
                    <a:pt x="230" y="461"/>
                    <a:pt x="272" y="436"/>
                    <a:pt x="268" y="425"/>
                  </a:cubicBezTo>
                  <a:cubicBezTo>
                    <a:pt x="264" y="414"/>
                    <a:pt x="218" y="414"/>
                    <a:pt x="211" y="404"/>
                  </a:cubicBezTo>
                  <a:cubicBezTo>
                    <a:pt x="204" y="394"/>
                    <a:pt x="229" y="376"/>
                    <a:pt x="226" y="365"/>
                  </a:cubicBezTo>
                  <a:cubicBezTo>
                    <a:pt x="223" y="354"/>
                    <a:pt x="196" y="343"/>
                    <a:pt x="190" y="335"/>
                  </a:cubicBezTo>
                  <a:cubicBezTo>
                    <a:pt x="184" y="327"/>
                    <a:pt x="192" y="320"/>
                    <a:pt x="187" y="314"/>
                  </a:cubicBezTo>
                  <a:cubicBezTo>
                    <a:pt x="182" y="308"/>
                    <a:pt x="167" y="304"/>
                    <a:pt x="157" y="296"/>
                  </a:cubicBezTo>
                  <a:cubicBezTo>
                    <a:pt x="147" y="288"/>
                    <a:pt x="129" y="276"/>
                    <a:pt x="127" y="266"/>
                  </a:cubicBezTo>
                  <a:cubicBezTo>
                    <a:pt x="125" y="256"/>
                    <a:pt x="144" y="246"/>
                    <a:pt x="148" y="236"/>
                  </a:cubicBezTo>
                  <a:cubicBezTo>
                    <a:pt x="152" y="226"/>
                    <a:pt x="155" y="218"/>
                    <a:pt x="151" y="206"/>
                  </a:cubicBezTo>
                  <a:cubicBezTo>
                    <a:pt x="147" y="194"/>
                    <a:pt x="134" y="178"/>
                    <a:pt x="121" y="164"/>
                  </a:cubicBezTo>
                  <a:cubicBezTo>
                    <a:pt x="108" y="150"/>
                    <a:pt x="78" y="141"/>
                    <a:pt x="73" y="125"/>
                  </a:cubicBezTo>
                  <a:cubicBezTo>
                    <a:pt x="68" y="109"/>
                    <a:pt x="78" y="68"/>
                    <a:pt x="88" y="68"/>
                  </a:cubicBezTo>
                  <a:cubicBezTo>
                    <a:pt x="98" y="68"/>
                    <a:pt x="130" y="125"/>
                    <a:pt x="136" y="128"/>
                  </a:cubicBezTo>
                  <a:cubicBezTo>
                    <a:pt x="142" y="131"/>
                    <a:pt x="132" y="100"/>
                    <a:pt x="127" y="89"/>
                  </a:cubicBezTo>
                  <a:cubicBezTo>
                    <a:pt x="122" y="78"/>
                    <a:pt x="101" y="67"/>
                    <a:pt x="103" y="62"/>
                  </a:cubicBezTo>
                  <a:cubicBezTo>
                    <a:pt x="105" y="57"/>
                    <a:pt x="135" y="61"/>
                    <a:pt x="139" y="56"/>
                  </a:cubicBezTo>
                  <a:cubicBezTo>
                    <a:pt x="143" y="51"/>
                    <a:pt x="126" y="37"/>
                    <a:pt x="127" y="32"/>
                  </a:cubicBezTo>
                  <a:cubicBezTo>
                    <a:pt x="128" y="27"/>
                    <a:pt x="142" y="20"/>
                    <a:pt x="148" y="23"/>
                  </a:cubicBezTo>
                  <a:cubicBezTo>
                    <a:pt x="154" y="26"/>
                    <a:pt x="157" y="45"/>
                    <a:pt x="163" y="50"/>
                  </a:cubicBezTo>
                  <a:cubicBezTo>
                    <a:pt x="169" y="55"/>
                    <a:pt x="186" y="42"/>
                    <a:pt x="187" y="53"/>
                  </a:cubicBezTo>
                  <a:cubicBezTo>
                    <a:pt x="188" y="64"/>
                    <a:pt x="171" y="110"/>
                    <a:pt x="172" y="119"/>
                  </a:cubicBezTo>
                  <a:cubicBezTo>
                    <a:pt x="173" y="128"/>
                    <a:pt x="190" y="112"/>
                    <a:pt x="196" y="107"/>
                  </a:cubicBezTo>
                  <a:cubicBezTo>
                    <a:pt x="202" y="102"/>
                    <a:pt x="203" y="86"/>
                    <a:pt x="211" y="89"/>
                  </a:cubicBezTo>
                  <a:cubicBezTo>
                    <a:pt x="219" y="92"/>
                    <a:pt x="237" y="112"/>
                    <a:pt x="244" y="122"/>
                  </a:cubicBezTo>
                  <a:cubicBezTo>
                    <a:pt x="251" y="132"/>
                    <a:pt x="244" y="144"/>
                    <a:pt x="256" y="149"/>
                  </a:cubicBezTo>
                  <a:cubicBezTo>
                    <a:pt x="268" y="154"/>
                    <a:pt x="307" y="148"/>
                    <a:pt x="319" y="155"/>
                  </a:cubicBezTo>
                  <a:cubicBezTo>
                    <a:pt x="331" y="162"/>
                    <a:pt x="318" y="192"/>
                    <a:pt x="325" y="191"/>
                  </a:cubicBezTo>
                  <a:cubicBezTo>
                    <a:pt x="332" y="190"/>
                    <a:pt x="362" y="160"/>
                    <a:pt x="361" y="152"/>
                  </a:cubicBezTo>
                  <a:cubicBezTo>
                    <a:pt x="360" y="144"/>
                    <a:pt x="336" y="153"/>
                    <a:pt x="319" y="143"/>
                  </a:cubicBezTo>
                  <a:cubicBezTo>
                    <a:pt x="302" y="133"/>
                    <a:pt x="262" y="105"/>
                    <a:pt x="259" y="92"/>
                  </a:cubicBezTo>
                  <a:cubicBezTo>
                    <a:pt x="256" y="79"/>
                    <a:pt x="304" y="69"/>
                    <a:pt x="298" y="62"/>
                  </a:cubicBezTo>
                  <a:cubicBezTo>
                    <a:pt x="292" y="55"/>
                    <a:pt x="226" y="49"/>
                    <a:pt x="220" y="4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80" name="Freeform 1032"/>
            <p:cNvSpPr>
              <a:spLocks/>
            </p:cNvSpPr>
            <p:nvPr userDrawn="1"/>
          </p:nvSpPr>
          <p:spPr bwMode="white">
            <a:xfrm>
              <a:off x="0" y="2659"/>
              <a:ext cx="5760" cy="1413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02" y="104"/>
                </a:cxn>
                <a:cxn ang="0">
                  <a:pos x="1144" y="0"/>
                </a:cxn>
                <a:cxn ang="0">
                  <a:pos x="1461" y="50"/>
                </a:cxn>
                <a:cxn ang="0">
                  <a:pos x="1720" y="75"/>
                </a:cxn>
                <a:cxn ang="0">
                  <a:pos x="2054" y="17"/>
                </a:cxn>
                <a:cxn ang="0">
                  <a:pos x="2296" y="84"/>
                </a:cxn>
                <a:cxn ang="0">
                  <a:pos x="3423" y="117"/>
                </a:cxn>
                <a:cxn ang="0">
                  <a:pos x="3823" y="25"/>
                </a:cxn>
                <a:cxn ang="0">
                  <a:pos x="3982" y="75"/>
                </a:cxn>
                <a:cxn ang="0">
                  <a:pos x="4082" y="117"/>
                </a:cxn>
                <a:cxn ang="0">
                  <a:pos x="4726" y="135"/>
                </a:cxn>
                <a:cxn ang="0">
                  <a:pos x="4979" y="112"/>
                </a:cxn>
                <a:cxn ang="0">
                  <a:pos x="5397" y="222"/>
                </a:cxn>
                <a:cxn ang="0">
                  <a:pos x="5760" y="206"/>
                </a:cxn>
                <a:cxn ang="0">
                  <a:pos x="5760" y="1224"/>
                </a:cxn>
                <a:cxn ang="0">
                  <a:pos x="0" y="1224"/>
                </a:cxn>
                <a:cxn ang="0">
                  <a:pos x="0" y="230"/>
                </a:cxn>
              </a:cxnLst>
              <a:rect l="0" t="0" r="r" b="b"/>
              <a:pathLst>
                <a:path w="5760" h="1224">
                  <a:moveTo>
                    <a:pt x="0" y="230"/>
                  </a:moveTo>
                  <a:lnTo>
                    <a:pt x="702" y="104"/>
                  </a:lnTo>
                  <a:lnTo>
                    <a:pt x="1144" y="0"/>
                  </a:lnTo>
                  <a:lnTo>
                    <a:pt x="1461" y="50"/>
                  </a:lnTo>
                  <a:lnTo>
                    <a:pt x="1720" y="75"/>
                  </a:lnTo>
                  <a:lnTo>
                    <a:pt x="2054" y="17"/>
                  </a:lnTo>
                  <a:cubicBezTo>
                    <a:pt x="2054" y="17"/>
                    <a:pt x="2068" y="67"/>
                    <a:pt x="2296" y="84"/>
                  </a:cubicBezTo>
                  <a:cubicBezTo>
                    <a:pt x="2579" y="384"/>
                    <a:pt x="3089" y="242"/>
                    <a:pt x="3423" y="117"/>
                  </a:cubicBezTo>
                  <a:cubicBezTo>
                    <a:pt x="3556" y="59"/>
                    <a:pt x="3656" y="33"/>
                    <a:pt x="3823" y="25"/>
                  </a:cubicBezTo>
                  <a:cubicBezTo>
                    <a:pt x="3917" y="13"/>
                    <a:pt x="3832" y="57"/>
                    <a:pt x="3982" y="75"/>
                  </a:cubicBezTo>
                  <a:cubicBezTo>
                    <a:pt x="4025" y="90"/>
                    <a:pt x="3958" y="107"/>
                    <a:pt x="4082" y="117"/>
                  </a:cubicBezTo>
                  <a:cubicBezTo>
                    <a:pt x="4206" y="127"/>
                    <a:pt x="4577" y="136"/>
                    <a:pt x="4726" y="135"/>
                  </a:cubicBezTo>
                  <a:lnTo>
                    <a:pt x="4979" y="112"/>
                  </a:lnTo>
                  <a:lnTo>
                    <a:pt x="5397" y="222"/>
                  </a:lnTo>
                  <a:lnTo>
                    <a:pt x="5760" y="206"/>
                  </a:lnTo>
                  <a:lnTo>
                    <a:pt x="5760" y="1224"/>
                  </a:lnTo>
                  <a:lnTo>
                    <a:pt x="0" y="1224"/>
                  </a:lnTo>
                  <a:lnTo>
                    <a:pt x="0" y="23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81" name="Freeform 1033"/>
            <p:cNvSpPr>
              <a:spLocks/>
            </p:cNvSpPr>
            <p:nvPr userDrawn="1"/>
          </p:nvSpPr>
          <p:spPr bwMode="white">
            <a:xfrm>
              <a:off x="0" y="3138"/>
              <a:ext cx="5760" cy="1186"/>
            </a:xfrm>
            <a:custGeom>
              <a:avLst/>
              <a:gdLst/>
              <a:ahLst/>
              <a:cxnLst>
                <a:cxn ang="0">
                  <a:pos x="0" y="1027"/>
                </a:cxn>
                <a:cxn ang="0">
                  <a:pos x="5760" y="1027"/>
                </a:cxn>
                <a:cxn ang="0">
                  <a:pos x="5760" y="409"/>
                </a:cxn>
                <a:cxn ang="0">
                  <a:pos x="4658" y="401"/>
                </a:cxn>
                <a:cxn ang="0">
                  <a:pos x="3948" y="309"/>
                </a:cxn>
                <a:cxn ang="0">
                  <a:pos x="2905" y="351"/>
                </a:cxn>
                <a:cxn ang="0">
                  <a:pos x="1419" y="175"/>
                </a:cxn>
                <a:cxn ang="0">
                  <a:pos x="659" y="84"/>
                </a:cxn>
                <a:cxn ang="0">
                  <a:pos x="0" y="0"/>
                </a:cxn>
                <a:cxn ang="0">
                  <a:pos x="0" y="1027"/>
                </a:cxn>
              </a:cxnLst>
              <a:rect l="0" t="0" r="r" b="b"/>
              <a:pathLst>
                <a:path w="5760" h="1027">
                  <a:moveTo>
                    <a:pt x="0" y="1027"/>
                  </a:moveTo>
                  <a:lnTo>
                    <a:pt x="5760" y="1027"/>
                  </a:lnTo>
                  <a:lnTo>
                    <a:pt x="5760" y="409"/>
                  </a:lnTo>
                  <a:cubicBezTo>
                    <a:pt x="5576" y="305"/>
                    <a:pt x="4960" y="418"/>
                    <a:pt x="4658" y="401"/>
                  </a:cubicBezTo>
                  <a:cubicBezTo>
                    <a:pt x="4356" y="384"/>
                    <a:pt x="4240" y="317"/>
                    <a:pt x="3948" y="309"/>
                  </a:cubicBezTo>
                  <a:cubicBezTo>
                    <a:pt x="3656" y="301"/>
                    <a:pt x="3326" y="373"/>
                    <a:pt x="2905" y="351"/>
                  </a:cubicBezTo>
                  <a:cubicBezTo>
                    <a:pt x="2404" y="342"/>
                    <a:pt x="1978" y="192"/>
                    <a:pt x="1419" y="175"/>
                  </a:cubicBezTo>
                  <a:cubicBezTo>
                    <a:pt x="1045" y="130"/>
                    <a:pt x="918" y="167"/>
                    <a:pt x="659" y="84"/>
                  </a:cubicBezTo>
                  <a:cubicBezTo>
                    <a:pt x="342" y="75"/>
                    <a:pt x="150" y="17"/>
                    <a:pt x="0" y="0"/>
                  </a:cubicBezTo>
                  <a:cubicBezTo>
                    <a:pt x="0" y="513"/>
                    <a:pt x="0" y="1027"/>
                    <a:pt x="0" y="102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1027" name="Rectangle 103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10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84" name="Rectangle 10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85" name="Rectangle 10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86" name="Rectangle 10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1D5E0C9E-29D8-4D57-8465-6C4016AB23E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v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40000"/>
        <a:buFont typeface="Wingdings" pitchFamily="2" charset="2"/>
        <a:buChar char="u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http://blogs.yahoo.co.jp/kassy1946/GALLERY/show_image.html?id=37654365&amp;no=1" TargetMode="Externa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b="1" dirty="0" smtClean="0">
                <a:solidFill>
                  <a:srgbClr val="C00000"/>
                </a:solidFill>
              </a:rPr>
              <a:t>科学・芸術活動と創造性育成</a:t>
            </a:r>
            <a:r>
              <a:rPr kumimoji="1" lang="ja-JP" altLang="en-US" sz="4000" b="1" dirty="0" smtClean="0">
                <a:solidFill>
                  <a:srgbClr val="00B050"/>
                </a:solidFill>
              </a:rPr>
              <a:t/>
            </a:r>
            <a:br>
              <a:rPr kumimoji="1" lang="ja-JP" altLang="en-US" sz="4000" b="1" dirty="0" smtClean="0">
                <a:solidFill>
                  <a:srgbClr val="00B050"/>
                </a:solidFill>
              </a:rPr>
            </a:br>
            <a:r>
              <a:rPr lang="ja-JP" altLang="en-US" sz="2400" b="1" dirty="0" smtClean="0">
                <a:solidFill>
                  <a:srgbClr val="00B050"/>
                </a:solidFill>
              </a:rPr>
              <a:t>多摩美大学芸員養成授業</a:t>
            </a:r>
            <a:endParaRPr kumimoji="1" lang="ja-JP" altLang="en-US" sz="5400" b="1" dirty="0">
              <a:solidFill>
                <a:srgbClr val="00B050"/>
              </a:solidFill>
            </a:endParaRP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630616" cy="4114800"/>
          </a:xfrm>
        </p:spPr>
        <p:txBody>
          <a:bodyPr/>
          <a:lstStyle/>
          <a:p>
            <a:pPr>
              <a:buNone/>
            </a:pPr>
            <a:endParaRPr kumimoji="1" lang="ja-JP" altLang="en-US" dirty="0" smtClean="0"/>
          </a:p>
          <a:p>
            <a:pPr algn="ctr">
              <a:buNone/>
            </a:pPr>
            <a:r>
              <a:rPr kumimoji="1" lang="ja-JP" altLang="en-US" b="1" dirty="0" smtClean="0">
                <a:solidFill>
                  <a:srgbClr val="0070C0"/>
                </a:solidFill>
              </a:rPr>
              <a:t>弓 野 憲 一</a:t>
            </a:r>
          </a:p>
          <a:p>
            <a:pPr algn="ctr">
              <a:buNone/>
            </a:pPr>
            <a:r>
              <a:rPr lang="ja-JP" altLang="en-US" sz="2000" b="1" dirty="0" smtClean="0">
                <a:solidFill>
                  <a:srgbClr val="0070C0"/>
                </a:solidFill>
              </a:rPr>
              <a:t>静岡大学名誉教授</a:t>
            </a:r>
          </a:p>
          <a:p>
            <a:pPr algn="ctr">
              <a:buNone/>
            </a:pPr>
            <a:r>
              <a:rPr kumimoji="1" lang="ja-JP" altLang="en-US" sz="2000" b="1" dirty="0" smtClean="0">
                <a:solidFill>
                  <a:srgbClr val="0070C0"/>
                </a:solidFill>
              </a:rPr>
              <a:t>日本創造学会会長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学びと創り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4632" cy="4876800"/>
          </a:xfrm>
        </p:spPr>
        <p:txBody>
          <a:bodyPr/>
          <a:lstStyle/>
          <a:p>
            <a:r>
              <a:rPr lang="ja-JP" altLang="ja-JP" sz="1600" b="1" dirty="0" smtClean="0">
                <a:solidFill>
                  <a:srgbClr val="C00000"/>
                </a:solidFill>
              </a:rPr>
              <a:t>学びとは何か</a:t>
            </a:r>
          </a:p>
          <a:p>
            <a:pPr>
              <a:buNone/>
            </a:pPr>
            <a:r>
              <a:rPr lang="ja-JP" altLang="ja-JP" sz="1600" dirty="0" smtClean="0"/>
              <a:t>　</a:t>
            </a:r>
            <a:r>
              <a:rPr lang="ja-JP" altLang="ja-JP" sz="1600" b="1" dirty="0" smtClean="0"/>
              <a:t>「学び」の語源は「まねる」にあるという。学ぶことの第一義的な意味がまねるにあるとすれば、まねる人とまねられる人（対象）が必要になる。その対象には、言葉、新しい知識、行動、スキル、価値、好み等々が含まれる。人はそれらの諸対象を教師・親・家族・友人・社会を通じて、さらには本・教科書・各種のメディア等を通じて獲得していく。</a:t>
            </a:r>
            <a:endParaRPr lang="ja-JP" altLang="en-US" sz="1600" b="1" dirty="0" smtClean="0"/>
          </a:p>
          <a:p>
            <a:r>
              <a:rPr lang="ja-JP" altLang="ja-JP" sz="1800" b="1" dirty="0" smtClean="0">
                <a:solidFill>
                  <a:srgbClr val="C00000"/>
                </a:solidFill>
              </a:rPr>
              <a:t>創りとは何か</a:t>
            </a:r>
          </a:p>
          <a:p>
            <a:r>
              <a:rPr lang="ja-JP" altLang="ja-JP" sz="1600" b="1" dirty="0" smtClean="0"/>
              <a:t>　作りと創りの動詞の形は「作る</a:t>
            </a:r>
            <a:r>
              <a:rPr lang="en-US" altLang="ja-JP" sz="1600" b="1" dirty="0" smtClean="0"/>
              <a:t>make</a:t>
            </a:r>
            <a:r>
              <a:rPr lang="ja-JP" altLang="ja-JP" sz="1600" b="1" dirty="0" smtClean="0"/>
              <a:t>」と「創る</a:t>
            </a:r>
            <a:r>
              <a:rPr lang="en-US" altLang="ja-JP" sz="1600" b="1" dirty="0" smtClean="0"/>
              <a:t>create</a:t>
            </a:r>
            <a:r>
              <a:rPr lang="ja-JP" altLang="ja-JP" sz="1600" b="1" dirty="0" smtClean="0"/>
              <a:t>」である。</a:t>
            </a:r>
            <a:endParaRPr lang="en-US" altLang="ja-JP" sz="1600" b="1" dirty="0" smtClean="0"/>
          </a:p>
          <a:p>
            <a:r>
              <a:rPr lang="ja-JP" altLang="en-US" sz="1600" b="1" dirty="0" smtClean="0"/>
              <a:t>・作る</a:t>
            </a:r>
            <a:r>
              <a:rPr lang="en-US" altLang="ja-JP" sz="1600" b="1" dirty="0" smtClean="0"/>
              <a:t>:</a:t>
            </a:r>
            <a:r>
              <a:rPr lang="ja-JP" altLang="ja-JP" sz="1600" b="1" dirty="0" smtClean="0"/>
              <a:t>モデルや設計書があり、モデルをまねて作品を描いたり、設計書に従って「もの」を完成</a:t>
            </a:r>
            <a:r>
              <a:rPr lang="ja-JP" altLang="en-US" sz="1600" b="1" dirty="0" smtClean="0"/>
              <a:t>する。</a:t>
            </a:r>
            <a:endParaRPr lang="en-US" altLang="ja-JP" sz="1600" b="1" dirty="0" smtClean="0"/>
          </a:p>
          <a:p>
            <a:r>
              <a:rPr lang="ja-JP" altLang="en-US" sz="1600" b="1" dirty="0" smtClean="0"/>
              <a:t>・創る</a:t>
            </a:r>
            <a:r>
              <a:rPr lang="en-US" altLang="ja-JP" sz="1600" b="1" dirty="0" smtClean="0"/>
              <a:t>: </a:t>
            </a:r>
            <a:r>
              <a:rPr lang="ja-JP" altLang="ja-JP" sz="1600" b="1" dirty="0" smtClean="0"/>
              <a:t>幼児のブロックを用いたタワーづくりであっても、他人の作品をまねたのではなく、その子独自のイメージによってそれを完成した場合には、「創る」と言う語が用いられる。このことから、創りには、</a:t>
            </a:r>
            <a:r>
              <a:rPr lang="ja-JP" altLang="ja-JP" sz="1600" b="1" dirty="0" smtClean="0">
                <a:solidFill>
                  <a:srgbClr val="0070C0"/>
                </a:solidFill>
              </a:rPr>
              <a:t>他の人のまねではなく作者独自の何かが加わったもの</a:t>
            </a:r>
            <a:r>
              <a:rPr lang="ja-JP" altLang="ja-JP" sz="1600" b="1" dirty="0" smtClean="0"/>
              <a:t>であることがわかる。それゆえ創りは、美術・音楽や工作のみでなく、</a:t>
            </a:r>
            <a:r>
              <a:rPr lang="ja-JP" altLang="en-US" sz="1600" b="1" dirty="0" smtClean="0"/>
              <a:t>学校・家庭で奨励できる。</a:t>
            </a:r>
            <a:endParaRPr lang="en-US" altLang="ja-JP" sz="1600" b="1" dirty="0" smtClean="0"/>
          </a:p>
          <a:p>
            <a:r>
              <a:rPr lang="en-US" altLang="ja-JP" sz="2000" b="1" dirty="0" smtClean="0">
                <a:solidFill>
                  <a:srgbClr val="FF0066"/>
                </a:solidFill>
              </a:rPr>
              <a:t>**  </a:t>
            </a:r>
            <a:r>
              <a:rPr lang="ja-JP" altLang="en-US" sz="2000" b="1" dirty="0" smtClean="0">
                <a:solidFill>
                  <a:srgbClr val="FF0066"/>
                </a:solidFill>
              </a:rPr>
              <a:t>創りは常に間違いを含んでいる。試行錯誤が要求される</a:t>
            </a:r>
            <a:r>
              <a:rPr lang="en-US" altLang="ja-JP" sz="2000" b="1" dirty="0" smtClean="0">
                <a:solidFill>
                  <a:srgbClr val="FF0066"/>
                </a:solidFill>
              </a:rPr>
              <a:t>**</a:t>
            </a:r>
            <a:endParaRPr lang="ja-JP" altLang="ja-JP" sz="2000" b="1" dirty="0" smtClean="0">
              <a:solidFill>
                <a:srgbClr val="FF0066"/>
              </a:solidFill>
            </a:endParaRPr>
          </a:p>
          <a:p>
            <a:r>
              <a:rPr lang="ja-JP" altLang="en-US" sz="2000" b="1" u="sng" dirty="0" smtClean="0">
                <a:solidFill>
                  <a:srgbClr val="FF0000"/>
                </a:solidFill>
              </a:rPr>
              <a:t>⇒「創り」を実施することが、「創造性の教育」に</a:t>
            </a:r>
            <a:r>
              <a:rPr lang="ja-JP" altLang="en-US" sz="2000" b="1" u="sng" dirty="0" smtClean="0">
                <a:solidFill>
                  <a:srgbClr val="FF0000"/>
                </a:solidFill>
              </a:rPr>
              <a:t>有効</a:t>
            </a:r>
            <a:endParaRPr lang="ja-JP" altLang="ja-JP" sz="2000" b="1" u="sng" dirty="0" smtClean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学びと創りの特徴（弓野</a:t>
            </a:r>
            <a:r>
              <a:rPr lang="en-US" altLang="ja-JP" dirty="0" smtClean="0"/>
              <a:t>2012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9725"/>
            <a:ext cx="7787208" cy="5248276"/>
          </a:xfrm>
        </p:spPr>
        <p:txBody>
          <a:bodyPr/>
          <a:lstStyle/>
          <a:p>
            <a:r>
              <a:rPr lang="en-US" altLang="ja-JP" sz="2800" dirty="0" smtClean="0"/>
              <a:t>                         </a:t>
            </a:r>
            <a:r>
              <a:rPr lang="ja-JP" altLang="en-US" sz="2800" dirty="0" smtClean="0"/>
              <a:t>　　</a:t>
            </a:r>
            <a:r>
              <a:rPr lang="en-US" altLang="ja-JP" sz="2800" dirty="0" smtClean="0"/>
              <a:t>  </a:t>
            </a:r>
            <a:r>
              <a:rPr lang="ja-JP" altLang="ja-JP" sz="2800" b="1" dirty="0" smtClean="0">
                <a:solidFill>
                  <a:srgbClr val="0070C0"/>
                </a:solidFill>
              </a:rPr>
              <a:t>学び</a:t>
            </a:r>
            <a:r>
              <a:rPr lang="en-US" altLang="ja-JP" sz="2800" b="1" dirty="0" smtClean="0">
                <a:solidFill>
                  <a:srgbClr val="0070C0"/>
                </a:solidFill>
              </a:rPr>
              <a:t> </a:t>
            </a:r>
            <a:r>
              <a:rPr lang="en-US" altLang="ja-JP" sz="2800" dirty="0" smtClean="0"/>
              <a:t>     </a:t>
            </a:r>
            <a:r>
              <a:rPr lang="en-US" altLang="ja-JP" sz="2800" dirty="0" smtClean="0"/>
              <a:t>  </a:t>
            </a:r>
            <a:r>
              <a:rPr lang="ja-JP" altLang="ja-JP" sz="2800" b="1" dirty="0" smtClean="0">
                <a:solidFill>
                  <a:srgbClr val="C00000"/>
                </a:solidFill>
              </a:rPr>
              <a:t>創り</a:t>
            </a:r>
            <a:r>
              <a:rPr lang="ja-JP" altLang="ja-JP" dirty="0" smtClean="0"/>
              <a:t>　　　　　</a:t>
            </a:r>
          </a:p>
          <a:p>
            <a:r>
              <a:rPr lang="ja-JP" altLang="ja-JP" sz="2000" b="1" dirty="0" smtClean="0"/>
              <a:t>①</a:t>
            </a:r>
            <a:r>
              <a:rPr lang="ja-JP" altLang="en-US" sz="2000" b="1" dirty="0" smtClean="0"/>
              <a:t>新</a:t>
            </a:r>
            <a:r>
              <a:rPr lang="ja-JP" altLang="ja-JP" sz="2000" b="1" dirty="0" smtClean="0"/>
              <a:t>学問・科学技術創出　内包</a:t>
            </a:r>
            <a:r>
              <a:rPr lang="ja-JP" altLang="en-US" sz="2000" b="1" dirty="0" smtClean="0"/>
              <a:t>しない</a:t>
            </a:r>
            <a:r>
              <a:rPr lang="en-US" altLang="ja-JP" sz="2000" b="1" dirty="0" smtClean="0"/>
              <a:t>  </a:t>
            </a:r>
            <a:r>
              <a:rPr lang="ja-JP" altLang="ja-JP" sz="2000" b="1" dirty="0" smtClean="0"/>
              <a:t>内包する</a:t>
            </a:r>
          </a:p>
          <a:p>
            <a:r>
              <a:rPr lang="ja-JP" altLang="ja-JP" sz="2000" b="1" dirty="0" smtClean="0"/>
              <a:t>②学習の効率</a:t>
            </a:r>
            <a:r>
              <a:rPr lang="en-US" altLang="ja-JP" sz="2000" b="1" dirty="0" smtClean="0"/>
              <a:t>      </a:t>
            </a:r>
            <a:r>
              <a:rPr lang="ja-JP" altLang="en-US" sz="2000" b="1" dirty="0" smtClean="0"/>
              <a:t>　　　　</a:t>
            </a:r>
            <a:r>
              <a:rPr lang="en-US" altLang="ja-JP" sz="2000" b="1" dirty="0" smtClean="0"/>
              <a:t>    </a:t>
            </a:r>
            <a:r>
              <a:rPr lang="ja-JP" altLang="ja-JP" sz="2000" b="1" dirty="0" smtClean="0"/>
              <a:t>高い</a:t>
            </a:r>
            <a:r>
              <a:rPr lang="en-US" altLang="ja-JP" sz="2000" b="1" dirty="0" smtClean="0"/>
              <a:t>            </a:t>
            </a:r>
            <a:r>
              <a:rPr lang="en-US" altLang="ja-JP" sz="2000" b="1" dirty="0" smtClean="0"/>
              <a:t>  </a:t>
            </a:r>
            <a:r>
              <a:rPr lang="ja-JP" altLang="ja-JP" sz="2000" b="1" dirty="0" smtClean="0"/>
              <a:t>低い</a:t>
            </a:r>
            <a:endParaRPr lang="ja-JP" altLang="ja-JP" sz="2000" b="1" dirty="0" smtClean="0"/>
          </a:p>
          <a:p>
            <a:r>
              <a:rPr lang="ja-JP" altLang="ja-JP" sz="2000" b="1" dirty="0" smtClean="0"/>
              <a:t>③教材の真偽</a:t>
            </a:r>
            <a:r>
              <a:rPr lang="en-US" altLang="ja-JP" sz="2000" b="1" dirty="0" smtClean="0"/>
              <a:t>       </a:t>
            </a:r>
            <a:r>
              <a:rPr lang="ja-JP" altLang="en-US" sz="2000" b="1" dirty="0" smtClean="0"/>
              <a:t>　　　　</a:t>
            </a:r>
            <a:r>
              <a:rPr lang="en-US" altLang="ja-JP" sz="2000" b="1" dirty="0" smtClean="0"/>
              <a:t>   </a:t>
            </a:r>
            <a:r>
              <a:rPr lang="ja-JP" altLang="ja-JP" sz="2000" b="1" dirty="0" smtClean="0"/>
              <a:t>全て真</a:t>
            </a:r>
            <a:r>
              <a:rPr lang="en-US" altLang="ja-JP" sz="2000" b="1" dirty="0" smtClean="0"/>
              <a:t>          </a:t>
            </a:r>
            <a:r>
              <a:rPr lang="ja-JP" altLang="ja-JP" sz="2000" b="1" dirty="0" smtClean="0"/>
              <a:t>判断必要</a:t>
            </a:r>
          </a:p>
          <a:p>
            <a:r>
              <a:rPr lang="ja-JP" altLang="ja-JP" sz="2000" b="1" dirty="0" smtClean="0"/>
              <a:t>④知識の範囲</a:t>
            </a:r>
            <a:r>
              <a:rPr lang="en-US" altLang="ja-JP" sz="2000" b="1" dirty="0" smtClean="0"/>
              <a:t>     </a:t>
            </a:r>
            <a:r>
              <a:rPr lang="ja-JP" altLang="en-US" sz="2000" b="1" dirty="0" smtClean="0"/>
              <a:t>　　　　</a:t>
            </a:r>
            <a:r>
              <a:rPr lang="en-US" altLang="ja-JP" sz="2000" b="1" dirty="0" smtClean="0"/>
              <a:t>     </a:t>
            </a:r>
            <a:r>
              <a:rPr lang="ja-JP" altLang="ja-JP" sz="2000" b="1" dirty="0" smtClean="0"/>
              <a:t>狭い</a:t>
            </a:r>
            <a:r>
              <a:rPr lang="en-US" altLang="ja-JP" sz="2000" b="1" dirty="0" smtClean="0"/>
              <a:t>            </a:t>
            </a:r>
            <a:r>
              <a:rPr lang="ja-JP" altLang="en-US" sz="2000" b="1" dirty="0" smtClean="0"/>
              <a:t>   </a:t>
            </a:r>
            <a:r>
              <a:rPr lang="ja-JP" altLang="ja-JP" sz="2000" b="1" dirty="0" smtClean="0"/>
              <a:t>広い</a:t>
            </a:r>
            <a:endParaRPr lang="ja-JP" altLang="ja-JP" sz="2000" b="1" dirty="0" smtClean="0"/>
          </a:p>
          <a:p>
            <a:r>
              <a:rPr lang="ja-JP" altLang="ja-JP" sz="2000" b="1" dirty="0" smtClean="0"/>
              <a:t>⑤知識の忘却</a:t>
            </a:r>
            <a:r>
              <a:rPr lang="en-US" altLang="ja-JP" sz="2000" b="1" dirty="0" smtClean="0"/>
              <a:t>     </a:t>
            </a:r>
            <a:r>
              <a:rPr lang="ja-JP" altLang="en-US" sz="2000" b="1" dirty="0" smtClean="0"/>
              <a:t>　　　　</a:t>
            </a:r>
            <a:r>
              <a:rPr lang="en-US" altLang="ja-JP" sz="2000" b="1" dirty="0" smtClean="0"/>
              <a:t>   </a:t>
            </a:r>
            <a:r>
              <a:rPr lang="ja-JP" altLang="ja-JP" sz="2000" b="1" dirty="0" smtClean="0"/>
              <a:t>起きやすい</a:t>
            </a:r>
            <a:r>
              <a:rPr lang="en-US" altLang="ja-JP" sz="2000" b="1" dirty="0" smtClean="0"/>
              <a:t>     </a:t>
            </a:r>
            <a:r>
              <a:rPr lang="en-US" altLang="ja-JP" sz="2000" b="1" dirty="0" smtClean="0"/>
              <a:t> </a:t>
            </a:r>
            <a:r>
              <a:rPr lang="ja-JP" altLang="ja-JP" sz="2000" b="1" dirty="0" smtClean="0"/>
              <a:t>起きにくい</a:t>
            </a:r>
            <a:endParaRPr lang="ja-JP" altLang="ja-JP" sz="2000" b="1" dirty="0" smtClean="0"/>
          </a:p>
          <a:p>
            <a:r>
              <a:rPr lang="ja-JP" altLang="ja-JP" sz="2000" b="1" dirty="0" smtClean="0"/>
              <a:t>⑥</a:t>
            </a:r>
            <a:r>
              <a:rPr lang="ja-JP" altLang="ja-JP" sz="2000" b="1" dirty="0" smtClean="0">
                <a:solidFill>
                  <a:srgbClr val="0070C0"/>
                </a:solidFill>
              </a:rPr>
              <a:t>学習に対する責任</a:t>
            </a:r>
            <a:r>
              <a:rPr lang="ja-JP" altLang="ja-JP" sz="2000" b="1" dirty="0" smtClean="0"/>
              <a:t>　</a:t>
            </a:r>
            <a:r>
              <a:rPr lang="ja-JP" altLang="en-US" sz="2000" b="1" dirty="0" smtClean="0"/>
              <a:t>　</a:t>
            </a:r>
            <a:r>
              <a:rPr lang="ja-JP" altLang="ja-JP" sz="2000" b="1" dirty="0" smtClean="0"/>
              <a:t>　低または中</a:t>
            </a:r>
            <a:r>
              <a:rPr lang="en-US" altLang="ja-JP" sz="2000" b="1" dirty="0" smtClean="0"/>
              <a:t>     </a:t>
            </a:r>
            <a:r>
              <a:rPr lang="ja-JP" altLang="ja-JP" sz="2000" b="1" dirty="0" smtClean="0"/>
              <a:t>高い</a:t>
            </a:r>
          </a:p>
          <a:p>
            <a:r>
              <a:rPr lang="ja-JP" altLang="ja-JP" sz="2000" b="1" dirty="0" smtClean="0"/>
              <a:t>⑦</a:t>
            </a:r>
            <a:r>
              <a:rPr lang="ja-JP" altLang="ja-JP" sz="2000" b="1" dirty="0" smtClean="0">
                <a:solidFill>
                  <a:srgbClr val="0070C0"/>
                </a:solidFill>
              </a:rPr>
              <a:t>知識に対する自信</a:t>
            </a:r>
            <a:r>
              <a:rPr lang="ja-JP" altLang="ja-JP" sz="2000" b="1" dirty="0" smtClean="0"/>
              <a:t>　</a:t>
            </a:r>
            <a:r>
              <a:rPr lang="ja-JP" altLang="en-US" sz="2000" b="1" dirty="0" smtClean="0"/>
              <a:t>　　</a:t>
            </a:r>
            <a:r>
              <a:rPr lang="ja-JP" altLang="ja-JP" sz="2000" b="1" dirty="0" smtClean="0"/>
              <a:t>　低い</a:t>
            </a:r>
            <a:r>
              <a:rPr lang="en-US" altLang="ja-JP" sz="2000" b="1" dirty="0" smtClean="0"/>
              <a:t>        </a:t>
            </a:r>
            <a:r>
              <a:rPr lang="ja-JP" altLang="en-US" sz="2000" b="1" dirty="0" smtClean="0"/>
              <a:t>　</a:t>
            </a:r>
            <a:r>
              <a:rPr lang="en-US" altLang="ja-JP" sz="2000" b="1" dirty="0" smtClean="0"/>
              <a:t>  </a:t>
            </a:r>
            <a:r>
              <a:rPr lang="en-US" altLang="ja-JP" sz="2000" b="1" dirty="0" smtClean="0"/>
              <a:t> </a:t>
            </a:r>
            <a:r>
              <a:rPr lang="ja-JP" altLang="ja-JP" sz="2000" b="1" dirty="0" smtClean="0"/>
              <a:t>高い</a:t>
            </a:r>
          </a:p>
          <a:p>
            <a:r>
              <a:rPr lang="ja-JP" altLang="ja-JP" sz="2000" b="1" dirty="0" smtClean="0"/>
              <a:t>⑧</a:t>
            </a:r>
            <a:r>
              <a:rPr lang="ja-JP" altLang="ja-JP" sz="2000" b="1" dirty="0" smtClean="0">
                <a:solidFill>
                  <a:srgbClr val="0070C0"/>
                </a:solidFill>
              </a:rPr>
              <a:t>自己の関わり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       </a:t>
            </a:r>
            <a:r>
              <a:rPr lang="ja-JP" altLang="en-US" sz="2000" b="1" dirty="0" smtClean="0"/>
              <a:t>　　　　 </a:t>
            </a:r>
            <a:r>
              <a:rPr lang="ja-JP" altLang="ja-JP" sz="2000" b="1" dirty="0" smtClean="0"/>
              <a:t>低い</a:t>
            </a:r>
            <a:r>
              <a:rPr lang="en-US" altLang="ja-JP" sz="2000" b="1" dirty="0" smtClean="0"/>
              <a:t>      </a:t>
            </a:r>
            <a:r>
              <a:rPr lang="ja-JP" altLang="en-US" sz="2000" b="1" dirty="0" smtClean="0"/>
              <a:t>　　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  </a:t>
            </a:r>
            <a:r>
              <a:rPr lang="ja-JP" altLang="ja-JP" sz="2000" b="1" dirty="0" smtClean="0">
                <a:solidFill>
                  <a:srgbClr val="C00000"/>
                </a:solidFill>
              </a:rPr>
              <a:t>高い</a:t>
            </a:r>
          </a:p>
          <a:p>
            <a:r>
              <a:rPr lang="ja-JP" altLang="ja-JP" sz="2000" b="1" dirty="0" smtClean="0"/>
              <a:t>⑨議論</a:t>
            </a:r>
            <a:r>
              <a:rPr lang="en-US" altLang="ja-JP" sz="2000" b="1" dirty="0" smtClean="0"/>
              <a:t>         </a:t>
            </a:r>
            <a:r>
              <a:rPr lang="ja-JP" altLang="en-US" sz="2000" b="1" dirty="0" smtClean="0"/>
              <a:t>　  　</a:t>
            </a:r>
            <a:r>
              <a:rPr lang="en-US" altLang="ja-JP" sz="2000" b="1" dirty="0" smtClean="0"/>
              <a:t>      </a:t>
            </a:r>
            <a:r>
              <a:rPr lang="ja-JP" altLang="en-US" sz="2000" b="1" dirty="0" smtClean="0"/>
              <a:t>　　　</a:t>
            </a:r>
            <a:r>
              <a:rPr lang="en-US" altLang="ja-JP" sz="2000" b="1" dirty="0" smtClean="0"/>
              <a:t>  </a:t>
            </a:r>
            <a:r>
              <a:rPr lang="en-US" altLang="ja-JP" sz="2000" b="1" dirty="0" smtClean="0"/>
              <a:t>  </a:t>
            </a:r>
            <a:r>
              <a:rPr lang="ja-JP" altLang="en-US" sz="2000" b="1" dirty="0" smtClean="0"/>
              <a:t>あまり</a:t>
            </a:r>
            <a:r>
              <a:rPr lang="ja-JP" altLang="en-US" sz="2000" b="1" dirty="0" smtClean="0"/>
              <a:t>無し</a:t>
            </a:r>
            <a:r>
              <a:rPr lang="ja-JP" altLang="ja-JP" sz="2000" b="1" dirty="0" smtClean="0"/>
              <a:t>　　有</a:t>
            </a:r>
          </a:p>
          <a:p>
            <a:r>
              <a:rPr lang="ja-JP" altLang="ja-JP" sz="2000" b="1" dirty="0" smtClean="0"/>
              <a:t>⑩議論に使える知識</a:t>
            </a:r>
            <a:r>
              <a:rPr lang="en-US" altLang="ja-JP" sz="2000" b="1" dirty="0" smtClean="0"/>
              <a:t> </a:t>
            </a:r>
            <a:r>
              <a:rPr lang="ja-JP" altLang="en-US" sz="2000" b="1" dirty="0" smtClean="0"/>
              <a:t>　　　</a:t>
            </a:r>
            <a:r>
              <a:rPr lang="en-US" altLang="ja-JP" sz="2000" b="1" dirty="0" smtClean="0"/>
              <a:t>   </a:t>
            </a:r>
            <a:r>
              <a:rPr lang="ja-JP" altLang="en-US" sz="2000" b="1" dirty="0" smtClean="0"/>
              <a:t>自信なし</a:t>
            </a:r>
            <a:r>
              <a:rPr lang="en-US" altLang="ja-JP" sz="2000" b="1" dirty="0" smtClean="0"/>
              <a:t> </a:t>
            </a:r>
            <a:r>
              <a:rPr lang="ja-JP" altLang="en-US" sz="2000" b="1" dirty="0" smtClean="0"/>
              <a:t>　　</a:t>
            </a:r>
            <a:r>
              <a:rPr lang="ja-JP" altLang="en-US" sz="2000" b="1" dirty="0" smtClean="0">
                <a:solidFill>
                  <a:srgbClr val="C00000"/>
                </a:solidFill>
              </a:rPr>
              <a:t>自信有り</a:t>
            </a:r>
            <a:endParaRPr lang="ja-JP" altLang="ja-JP" sz="2000" b="1" dirty="0" smtClean="0">
              <a:solidFill>
                <a:srgbClr val="C00000"/>
              </a:solidFill>
            </a:endParaRPr>
          </a:p>
          <a:p>
            <a:r>
              <a:rPr lang="ja-JP" altLang="ja-JP" sz="2000" b="1" dirty="0" smtClean="0"/>
              <a:t>⑪創造性の伸張</a:t>
            </a:r>
            <a:r>
              <a:rPr lang="en-US" altLang="ja-JP" sz="2000" b="1" dirty="0" smtClean="0"/>
              <a:t>     </a:t>
            </a:r>
            <a:r>
              <a:rPr lang="ja-JP" altLang="en-US" sz="2000" b="1" dirty="0" smtClean="0"/>
              <a:t>　　　　</a:t>
            </a:r>
            <a:r>
              <a:rPr lang="ja-JP" altLang="ja-JP" sz="2000" b="1" dirty="0" smtClean="0"/>
              <a:t>期待</a:t>
            </a:r>
            <a:r>
              <a:rPr lang="ja-JP" altLang="ja-JP" sz="2000" b="1" dirty="0" smtClean="0"/>
              <a:t>できない　期待</a:t>
            </a:r>
            <a:r>
              <a:rPr lang="ja-JP" altLang="en-US" sz="2000" b="1" dirty="0" smtClean="0"/>
              <a:t>され</a:t>
            </a:r>
            <a:r>
              <a:rPr lang="ja-JP" altLang="ja-JP" sz="2000" b="1" dirty="0" smtClean="0"/>
              <a:t>る</a:t>
            </a:r>
          </a:p>
          <a:p>
            <a:r>
              <a:rPr lang="ja-JP" altLang="ja-JP" sz="2000" b="1" dirty="0" smtClean="0"/>
              <a:t>⑫場の雰囲気</a:t>
            </a:r>
            <a:r>
              <a:rPr lang="en-US" altLang="ja-JP" sz="2000" b="1" dirty="0" smtClean="0"/>
              <a:t>          </a:t>
            </a:r>
            <a:r>
              <a:rPr lang="ja-JP" altLang="en-US" sz="2000" b="1" dirty="0" smtClean="0"/>
              <a:t>　　　　</a:t>
            </a:r>
            <a:r>
              <a:rPr lang="en-US" altLang="ja-JP" sz="2000" b="1" dirty="0" smtClean="0"/>
              <a:t>  </a:t>
            </a:r>
            <a:r>
              <a:rPr lang="ja-JP" altLang="ja-JP" sz="2000" b="1" dirty="0" smtClean="0"/>
              <a:t>厳粛　　</a:t>
            </a:r>
            <a:r>
              <a:rPr lang="ja-JP" altLang="en-US" sz="2000" b="1" dirty="0" smtClean="0"/>
              <a:t>　　　</a:t>
            </a:r>
            <a:r>
              <a:rPr lang="ja-JP" altLang="ja-JP" sz="2000" b="1" dirty="0" smtClean="0"/>
              <a:t>自由</a:t>
            </a:r>
            <a:r>
              <a:rPr lang="ja-JP" altLang="ja-JP" sz="2000" b="1" dirty="0" smtClean="0"/>
              <a:t>・のびやか</a:t>
            </a:r>
          </a:p>
          <a:p>
            <a:endParaRPr kumimoji="1" lang="ja-JP" alt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630616" cy="731168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学びと知能 </a:t>
            </a:r>
            <a:br>
              <a:rPr lang="ja-JP" altLang="en-US" dirty="0" smtClean="0"/>
            </a:b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9725"/>
            <a:ext cx="7571184" cy="4846638"/>
          </a:xfrm>
        </p:spPr>
        <p:txBody>
          <a:bodyPr/>
          <a:lstStyle/>
          <a:p>
            <a:r>
              <a:rPr lang="ja-JP" altLang="en-US" sz="2800" dirty="0" smtClean="0"/>
              <a:t>日本の教育では「学び」が強調される。学びの語源は「</a:t>
            </a:r>
            <a:r>
              <a:rPr lang="ja-JP" altLang="en-US" sz="2800" dirty="0" smtClean="0">
                <a:solidFill>
                  <a:srgbClr val="FF0000"/>
                </a:solidFill>
              </a:rPr>
              <a:t>まねる</a:t>
            </a:r>
            <a:r>
              <a:rPr lang="ja-JP" altLang="en-US" sz="2800" dirty="0" smtClean="0"/>
              <a:t>」あるという。まねるためには、まねるためのモデルや手本が必要とされる。学校教育におけるモデルや手本は、教科書、学説、教師の行動や価値観等であろう。</a:t>
            </a:r>
          </a:p>
          <a:p>
            <a:r>
              <a:rPr lang="ja-JP" altLang="en-US" sz="2800" dirty="0" smtClean="0"/>
              <a:t>学びの中心にある知的能力は「</a:t>
            </a:r>
            <a:r>
              <a:rPr lang="ja-JP" altLang="en-US" sz="2800" dirty="0" smtClean="0">
                <a:solidFill>
                  <a:srgbClr val="FF0000"/>
                </a:solidFill>
              </a:rPr>
              <a:t>知能」</a:t>
            </a:r>
            <a:r>
              <a:rPr lang="ja-JP" altLang="en-US" sz="2800" dirty="0" smtClean="0"/>
              <a:t>である。日本の教育の主流である、教科書の理解・記憶・再生が中心の学習の高さと速さは、「知能」と密接に関係することが実証されている。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創りと創造性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4632" cy="4876800"/>
          </a:xfrm>
        </p:spPr>
        <p:txBody>
          <a:bodyPr/>
          <a:lstStyle/>
          <a:p>
            <a:r>
              <a:rPr lang="ja-JP" altLang="en-US" sz="2800" dirty="0" smtClean="0"/>
              <a:t>創りには「</a:t>
            </a:r>
            <a:r>
              <a:rPr lang="ja-JP" altLang="en-US" sz="2800" dirty="0" smtClean="0">
                <a:solidFill>
                  <a:srgbClr val="FF0000"/>
                </a:solidFill>
              </a:rPr>
              <a:t>私</a:t>
            </a:r>
            <a:r>
              <a:rPr lang="en-US" altLang="ja-JP" sz="2800" dirty="0" smtClean="0">
                <a:solidFill>
                  <a:srgbClr val="FF0000"/>
                </a:solidFill>
              </a:rPr>
              <a:t>:</a:t>
            </a:r>
            <a:r>
              <a:rPr lang="ja-JP" altLang="en-US" sz="2800" dirty="0" smtClean="0">
                <a:solidFill>
                  <a:srgbClr val="FF0000"/>
                </a:solidFill>
              </a:rPr>
              <a:t>自己</a:t>
            </a:r>
            <a:r>
              <a:rPr lang="ja-JP" altLang="en-US" sz="2800" dirty="0" smtClean="0"/>
              <a:t>」が深くかかわる。「私の意見」「私の考え」「私の表現」「私らしいもの」等々である。 </a:t>
            </a:r>
          </a:p>
          <a:p>
            <a:r>
              <a:rPr lang="ja-JP" altLang="en-US" sz="2800" dirty="0" smtClean="0"/>
              <a:t>創りを奨励する中で出現する、その子の最も優れた所産が、</a:t>
            </a:r>
            <a:r>
              <a:rPr lang="ja-JP" altLang="en-US" sz="2800" dirty="0" smtClean="0">
                <a:solidFill>
                  <a:srgbClr val="FF0000"/>
                </a:solidFill>
              </a:rPr>
              <a:t>その子の創造性</a:t>
            </a:r>
            <a:r>
              <a:rPr lang="ja-JP" altLang="en-US" sz="2800" dirty="0" smtClean="0"/>
              <a:t>に当たる。</a:t>
            </a:r>
          </a:p>
          <a:p>
            <a:r>
              <a:rPr lang="ja-JP" altLang="en-US" sz="2800" dirty="0" smtClean="0"/>
              <a:t>「ほめる」ことで、創りの中でその子のもっている創造性を伸ばすことが可能になる。</a:t>
            </a:r>
            <a:endParaRPr lang="en-US" altLang="ja-JP" sz="2800" dirty="0" smtClean="0"/>
          </a:p>
          <a:p>
            <a:r>
              <a:rPr lang="ja-JP" altLang="en-US" sz="2800" dirty="0" smtClean="0"/>
              <a:t>創りは</a:t>
            </a:r>
            <a:r>
              <a:rPr lang="ja-JP" altLang="en-US" sz="2800" dirty="0" smtClean="0">
                <a:solidFill>
                  <a:srgbClr val="FF0000"/>
                </a:solidFill>
              </a:rPr>
              <a:t>多くの失敗と試行錯誤</a:t>
            </a:r>
            <a:r>
              <a:rPr lang="ja-JP" altLang="en-US" sz="2800" dirty="0" smtClean="0"/>
              <a:t>を必要とする</a:t>
            </a:r>
          </a:p>
          <a:p>
            <a:r>
              <a:rPr lang="ja-JP" altLang="en-US" sz="2800" dirty="0" smtClean="0"/>
              <a:t>間違いを受け入れて、ねばり強く問題解決を励ます必要がある。 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r>
              <a:rPr kumimoji="1" lang="ja-JP" altLang="en-US" dirty="0" smtClean="0"/>
              <a:t>創造性の測定</a:t>
            </a:r>
            <a:endParaRPr kumimoji="1" lang="ja-JP" altLang="en-US" dirty="0"/>
          </a:p>
        </p:txBody>
      </p:sp>
      <p:pic>
        <p:nvPicPr>
          <p:cNvPr id="1026" name="Picture 2" descr="C:\Documents and Settings\yumi\デスクトップ\D-drive\Ichitaro\kouen\多摩美講演2-13-5-19\torrence-tes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352928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 smtClean="0">
                <a:solidFill>
                  <a:srgbClr val="7030A0"/>
                </a:solidFill>
              </a:rPr>
              <a:t>創造性</a:t>
            </a:r>
            <a:r>
              <a:rPr kumimoji="1" lang="ja-JP" altLang="en-US" dirty="0" smtClean="0"/>
              <a:t>を構成する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因子</a:t>
            </a:r>
            <a:r>
              <a:rPr lang="ja-JP" altLang="en-US" dirty="0" smtClean="0"/>
              <a:t>（</a:t>
            </a:r>
            <a:r>
              <a:rPr lang="en-US" altLang="ja-JP" sz="3100" dirty="0" smtClean="0"/>
              <a:t>Guilford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643050"/>
            <a:ext cx="7239000" cy="4846638"/>
          </a:xfrm>
        </p:spPr>
        <p:txBody>
          <a:bodyPr/>
          <a:lstStyle/>
          <a:p>
            <a:pPr latinLnBrk="1"/>
            <a:r>
              <a:rPr lang="ja-JP" altLang="en-US" sz="2800" dirty="0" smtClean="0"/>
              <a:t> ①問題に関する</a:t>
            </a:r>
            <a:r>
              <a:rPr lang="ja-JP" altLang="en-US" sz="2800" b="1" dirty="0" smtClean="0">
                <a:solidFill>
                  <a:srgbClr val="C00000"/>
                </a:solidFill>
              </a:rPr>
              <a:t>感受性</a:t>
            </a:r>
            <a:r>
              <a:rPr lang="en-US" sz="2800" dirty="0" smtClean="0"/>
              <a:t>   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何が問題であるかを発見する能力。</a:t>
            </a:r>
          </a:p>
          <a:p>
            <a:pPr latinLnBrk="1"/>
            <a:r>
              <a:rPr lang="en-US" sz="2800" dirty="0" smtClean="0"/>
              <a:t>  </a:t>
            </a:r>
            <a:r>
              <a:rPr lang="ja-JP" altLang="en-US" sz="2800" dirty="0" smtClean="0"/>
              <a:t>②思考の</a:t>
            </a:r>
            <a:r>
              <a:rPr lang="ja-JP" altLang="en-US" sz="2800" b="1" u="sng" dirty="0" smtClean="0">
                <a:solidFill>
                  <a:srgbClr val="00B050"/>
                </a:solidFill>
              </a:rPr>
              <a:t>流暢性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/>
              <a:t> (</a:t>
            </a:r>
            <a:r>
              <a:rPr lang="ja-JP" altLang="en-US" sz="2800" dirty="0" smtClean="0"/>
              <a:t>アイデアの数）</a:t>
            </a:r>
          </a:p>
          <a:p>
            <a:pPr latinLnBrk="1"/>
            <a:r>
              <a:rPr lang="en-US" sz="2800" dirty="0" smtClean="0"/>
              <a:t>  </a:t>
            </a:r>
            <a:r>
              <a:rPr lang="ja-JP" altLang="en-US" sz="2800" dirty="0" smtClean="0"/>
              <a:t>③思考の</a:t>
            </a:r>
            <a:r>
              <a:rPr lang="ja-JP" altLang="en-US" sz="2800" b="1" u="sng" dirty="0" smtClean="0">
                <a:solidFill>
                  <a:srgbClr val="7030A0"/>
                </a:solidFill>
              </a:rPr>
              <a:t>柔軟性</a:t>
            </a:r>
            <a:r>
              <a:rPr lang="en-US" sz="2800" dirty="0" smtClean="0"/>
              <a:t> </a:t>
            </a:r>
            <a:r>
              <a:rPr lang="ja-JP" altLang="en-US" sz="2800" dirty="0" smtClean="0"/>
              <a:t>（アイデアの多様性）</a:t>
            </a:r>
          </a:p>
          <a:p>
            <a:pPr latinLnBrk="1"/>
            <a:r>
              <a:rPr lang="en-US" dirty="0" smtClean="0"/>
              <a:t>  </a:t>
            </a:r>
            <a:r>
              <a:rPr lang="ja-JP" altLang="en-US" sz="2800" dirty="0" smtClean="0"/>
              <a:t>④思考の</a:t>
            </a:r>
            <a:r>
              <a:rPr lang="ja-JP" altLang="en-US" sz="2800" b="1" dirty="0" smtClean="0">
                <a:solidFill>
                  <a:srgbClr val="0070C0"/>
                </a:solidFill>
              </a:rPr>
              <a:t>独自性</a:t>
            </a:r>
            <a:r>
              <a:rPr lang="en-US" sz="2800" dirty="0" smtClean="0"/>
              <a:t> </a:t>
            </a:r>
            <a:r>
              <a:rPr lang="ja-JP" altLang="en-US" dirty="0" smtClean="0"/>
              <a:t>（</a:t>
            </a:r>
            <a:r>
              <a:rPr lang="en-US" altLang="ja-JP" dirty="0" smtClean="0"/>
              <a:t>originality:</a:t>
            </a:r>
            <a:r>
              <a:rPr lang="ja-JP" altLang="en-US" sz="2800" dirty="0" smtClean="0"/>
              <a:t>稀なアイデア創出能力）</a:t>
            </a:r>
            <a:r>
              <a:rPr lang="en-US" altLang="ja-JP" sz="2800" dirty="0" smtClean="0"/>
              <a:t>== Near Equal </a:t>
            </a:r>
            <a:r>
              <a:rPr lang="en-US" altLang="ja-JP" sz="2800" b="1" dirty="0" smtClean="0"/>
              <a:t>==   </a:t>
            </a:r>
            <a:r>
              <a:rPr lang="ja-JP" altLang="en-US" sz="2800" b="1" dirty="0" smtClean="0">
                <a:solidFill>
                  <a:srgbClr val="C00000"/>
                </a:solidFill>
              </a:rPr>
              <a:t>独創性</a:t>
            </a:r>
            <a:endParaRPr lang="en-US" altLang="ja-JP" sz="2800" b="1" dirty="0" smtClean="0">
              <a:solidFill>
                <a:srgbClr val="C00000"/>
              </a:solidFill>
            </a:endParaRPr>
          </a:p>
          <a:p>
            <a:pPr latinLnBrk="1"/>
            <a:r>
              <a:rPr lang="en-US" altLang="ja-JP" sz="2400" b="1" dirty="0" smtClean="0"/>
              <a:t>         </a:t>
            </a:r>
            <a:r>
              <a:rPr lang="ja-JP" altLang="en-US" sz="2400" b="1" dirty="0" smtClean="0"/>
              <a:t>・生徒集団内</a:t>
            </a:r>
            <a:r>
              <a:rPr lang="en-US" altLang="ja-JP" sz="2400" b="1" dirty="0" smtClean="0"/>
              <a:t>----</a:t>
            </a:r>
            <a:r>
              <a:rPr lang="ja-JP" altLang="en-US" sz="2400" b="1" dirty="0" smtClean="0"/>
              <a:t>独創性</a:t>
            </a:r>
          </a:p>
          <a:p>
            <a:pPr latinLnBrk="1"/>
            <a:r>
              <a:rPr lang="ja-JP" altLang="en-US" sz="2400" b="1" dirty="0" smtClean="0"/>
              <a:t>      　・個人内</a:t>
            </a:r>
            <a:r>
              <a:rPr lang="en-US" altLang="ja-JP" sz="2400" b="1" dirty="0" smtClean="0"/>
              <a:t>---------</a:t>
            </a:r>
            <a:r>
              <a:rPr lang="ja-JP" altLang="en-US" sz="2400" b="1" dirty="0" smtClean="0"/>
              <a:t>独創性</a:t>
            </a:r>
          </a:p>
          <a:p>
            <a:pPr latinLnBrk="1"/>
            <a:r>
              <a:rPr lang="en-US" dirty="0" smtClean="0"/>
              <a:t>  </a:t>
            </a:r>
            <a:r>
              <a:rPr lang="ja-JP" altLang="en-US" sz="2800" b="1" dirty="0" smtClean="0"/>
              <a:t>⑤思考の</a:t>
            </a:r>
            <a:r>
              <a:rPr lang="ja-JP" altLang="en-US" sz="2800" b="1" dirty="0" smtClean="0">
                <a:solidFill>
                  <a:srgbClr val="7030A0"/>
                </a:solidFill>
              </a:rPr>
              <a:t>精緻性</a:t>
            </a:r>
          </a:p>
          <a:p>
            <a:pPr latinLnBrk="1"/>
            <a:r>
              <a:rPr lang="en-US" sz="2800" b="1" dirty="0" smtClean="0"/>
              <a:t>  </a:t>
            </a:r>
            <a:r>
              <a:rPr lang="ja-JP" altLang="en-US" sz="2800" b="1" dirty="0" smtClean="0"/>
              <a:t>⑥</a:t>
            </a:r>
            <a:r>
              <a:rPr lang="ja-JP" altLang="en-US" sz="2800" b="1" dirty="0" smtClean="0">
                <a:solidFill>
                  <a:srgbClr val="0070C0"/>
                </a:solidFill>
              </a:rPr>
              <a:t>再定義の能力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--</a:t>
            </a:r>
            <a:r>
              <a:rPr lang="ja-JP" altLang="en-US" sz="2000" b="1" dirty="0" smtClean="0">
                <a:solidFill>
                  <a:srgbClr val="00B0F0"/>
                </a:solidFill>
              </a:rPr>
              <a:t>多用途に活用する思考力</a:t>
            </a:r>
            <a:endParaRPr lang="en-US" sz="2000" b="1" dirty="0" smtClean="0">
              <a:solidFill>
                <a:srgbClr val="00B0F0"/>
              </a:solidFill>
            </a:endParaRPr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1" lang="ja-JP" altLang="en-US" dirty="0" smtClean="0"/>
              <a:t>創造性を伸ばすほめ言葉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----</a:t>
            </a:r>
            <a:r>
              <a:rPr kumimoji="1" lang="ja-JP" altLang="en-US" sz="2200" b="1" dirty="0" smtClean="0">
                <a:solidFill>
                  <a:srgbClr val="FF0000"/>
                </a:solidFill>
              </a:rPr>
              <a:t>子どもや部下に使う </a:t>
            </a:r>
            <a:r>
              <a:rPr kumimoji="1" lang="en-US" altLang="ja-JP" dirty="0" smtClean="0"/>
              <a:t>----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643050"/>
            <a:ext cx="7599788" cy="5530366"/>
          </a:xfrm>
        </p:spPr>
        <p:txBody>
          <a:bodyPr/>
          <a:lstStyle/>
          <a:p>
            <a:pPr latinLnBrk="1"/>
            <a:r>
              <a:rPr kumimoji="1" lang="en-US" altLang="ja-JP" dirty="0" smtClean="0"/>
              <a:t>1.</a:t>
            </a:r>
            <a:r>
              <a:rPr lang="ja-JP" altLang="en-US" dirty="0" smtClean="0"/>
              <a:t> ①問題に関する感受性</a:t>
            </a:r>
            <a:r>
              <a:rPr lang="en-US" altLang="ja-JP" dirty="0" smtClean="0"/>
              <a:t>:</a:t>
            </a:r>
            <a:r>
              <a:rPr lang="ja-JP" altLang="en-US" sz="2000" dirty="0" smtClean="0">
                <a:solidFill>
                  <a:schemeClr val="accent2">
                    <a:lumMod val="50000"/>
                  </a:schemeClr>
                </a:solidFill>
              </a:rPr>
              <a:t>「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核心となる問題によく気が付いたね、それは時代を先取りした問題だ」</a:t>
            </a:r>
          </a:p>
          <a:p>
            <a:pPr latinLnBrk="1"/>
            <a:r>
              <a:rPr lang="en-US" dirty="0" smtClean="0"/>
              <a:t>  </a:t>
            </a:r>
            <a:r>
              <a:rPr lang="ja-JP" altLang="en-US" dirty="0" smtClean="0"/>
              <a:t>②思考の</a:t>
            </a:r>
            <a:r>
              <a:rPr lang="ja-JP" altLang="en-US" u="sng" dirty="0" smtClean="0">
                <a:solidFill>
                  <a:srgbClr val="00B050"/>
                </a:solidFill>
              </a:rPr>
              <a:t>流暢性</a:t>
            </a:r>
            <a:r>
              <a:rPr lang="en-US" dirty="0" smtClean="0">
                <a:solidFill>
                  <a:srgbClr val="00B050"/>
                </a:solidFill>
              </a:rPr>
              <a:t> :</a:t>
            </a:r>
            <a:r>
              <a:rPr lang="ja-JP" altLang="en-US" sz="2000" b="1" dirty="0" smtClean="0">
                <a:solidFill>
                  <a:srgbClr val="00B050"/>
                </a:solidFill>
              </a:rPr>
              <a:t>「アイデアがたくさんでたね」</a:t>
            </a:r>
          </a:p>
          <a:p>
            <a:pPr latinLnBrk="1"/>
            <a:r>
              <a:rPr lang="en-US" dirty="0" smtClean="0"/>
              <a:t>  </a:t>
            </a:r>
            <a:r>
              <a:rPr lang="ja-JP" altLang="en-US" dirty="0" smtClean="0"/>
              <a:t>③思考の</a:t>
            </a:r>
            <a:r>
              <a:rPr lang="ja-JP" altLang="en-US" u="sng" dirty="0" smtClean="0">
                <a:solidFill>
                  <a:srgbClr val="7030A0"/>
                </a:solidFill>
              </a:rPr>
              <a:t>柔軟性</a:t>
            </a:r>
            <a:r>
              <a:rPr lang="en-US" dirty="0" smtClean="0"/>
              <a:t> :</a:t>
            </a:r>
            <a:r>
              <a:rPr lang="ja-JP" altLang="en-US" sz="2000" b="1" dirty="0" smtClean="0">
                <a:solidFill>
                  <a:srgbClr val="7030A0"/>
                </a:solidFill>
              </a:rPr>
              <a:t>「多様な観点からアイデアが出ているのがいいね」</a:t>
            </a:r>
          </a:p>
          <a:p>
            <a:pPr latinLnBrk="1"/>
            <a:r>
              <a:rPr lang="en-US" dirty="0" smtClean="0"/>
              <a:t>  </a:t>
            </a:r>
            <a:r>
              <a:rPr lang="ja-JP" altLang="en-US" dirty="0" smtClean="0"/>
              <a:t>④思考の</a:t>
            </a:r>
            <a:r>
              <a:rPr lang="ja-JP" altLang="en-US" dirty="0" smtClean="0">
                <a:solidFill>
                  <a:srgbClr val="0070C0"/>
                </a:solidFill>
              </a:rPr>
              <a:t>独自性</a:t>
            </a:r>
            <a:r>
              <a:rPr lang="en-US" dirty="0" smtClean="0"/>
              <a:t> :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「あなたしか考えつかないアイデアだ、エジソンも顔負けだね、オリジナルがすばらしい」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latinLnBrk="1"/>
            <a:r>
              <a:rPr lang="en-US" altLang="ja-JP" dirty="0" smtClean="0"/>
              <a:t>   </a:t>
            </a:r>
            <a:r>
              <a:rPr lang="ja-JP" altLang="en-US" dirty="0" smtClean="0"/>
              <a:t>・生徒集団内</a:t>
            </a:r>
            <a:r>
              <a:rPr lang="en-US" altLang="ja-JP" dirty="0" smtClean="0"/>
              <a:t>:</a:t>
            </a:r>
            <a:r>
              <a:rPr lang="ja-JP" altLang="en-US" sz="2000" b="1" dirty="0" smtClean="0">
                <a:solidFill>
                  <a:srgbClr val="7030A0"/>
                </a:solidFill>
              </a:rPr>
              <a:t>「初めて見るアイデアだ」</a:t>
            </a:r>
          </a:p>
          <a:p>
            <a:pPr latinLnBrk="1"/>
            <a:r>
              <a:rPr lang="ja-JP" altLang="en-US" dirty="0" smtClean="0"/>
              <a:t>　・個人内</a:t>
            </a:r>
            <a:r>
              <a:rPr lang="en-US" altLang="ja-JP" dirty="0" smtClean="0"/>
              <a:t>:</a:t>
            </a:r>
            <a:r>
              <a:rPr lang="ja-JP" altLang="en-US" sz="2000" dirty="0" smtClean="0">
                <a:solidFill>
                  <a:srgbClr val="7030A0"/>
                </a:solidFill>
              </a:rPr>
              <a:t>「</a:t>
            </a:r>
            <a:r>
              <a:rPr lang="ja-JP" altLang="en-US" sz="2000" b="1" dirty="0" smtClean="0">
                <a:solidFill>
                  <a:srgbClr val="7030A0"/>
                </a:solidFill>
              </a:rPr>
              <a:t>昨日のアイデアより格段にすばらしい」</a:t>
            </a:r>
          </a:p>
          <a:p>
            <a:pPr latinLnBrk="1"/>
            <a:r>
              <a:rPr lang="en-US" dirty="0" smtClean="0"/>
              <a:t>  </a:t>
            </a:r>
            <a:r>
              <a:rPr lang="ja-JP" altLang="en-US" dirty="0" smtClean="0"/>
              <a:t>⑤思考の精緻性</a:t>
            </a:r>
            <a:r>
              <a:rPr lang="en-US" altLang="ja-JP" dirty="0" smtClean="0"/>
              <a:t>:</a:t>
            </a:r>
            <a:r>
              <a:rPr lang="ja-JP" altLang="en-US" sz="2000" b="1" dirty="0" smtClean="0">
                <a:solidFill>
                  <a:srgbClr val="7030A0"/>
                </a:solidFill>
              </a:rPr>
              <a:t>「ていねいに考えられているね」</a:t>
            </a:r>
          </a:p>
          <a:p>
            <a:pPr latinLnBrk="1"/>
            <a:r>
              <a:rPr lang="en-US" dirty="0" smtClean="0"/>
              <a:t>  </a:t>
            </a:r>
            <a:r>
              <a:rPr lang="ja-JP" altLang="en-US" dirty="0" smtClean="0"/>
              <a:t>⑥再定義の能力</a:t>
            </a:r>
            <a:r>
              <a:rPr lang="en-US" dirty="0" smtClean="0"/>
              <a:t> --</a:t>
            </a:r>
            <a:r>
              <a:rPr lang="ja-JP" altLang="en-US" sz="2000" b="1" dirty="0" smtClean="0">
                <a:solidFill>
                  <a:srgbClr val="7030A0"/>
                </a:solidFill>
              </a:rPr>
              <a:t>「よくいろんな使い道を考えたね</a:t>
            </a:r>
            <a:r>
              <a:rPr lang="ja-JP" altLang="en-US" sz="2000" b="1" dirty="0" smtClean="0">
                <a:solidFill>
                  <a:srgbClr val="00B0F0"/>
                </a:solidFill>
              </a:rPr>
              <a:t>」</a:t>
            </a:r>
            <a:endParaRPr lang="en-US" sz="2000" b="1" dirty="0" smtClean="0">
              <a:solidFill>
                <a:srgbClr val="00B0F0"/>
              </a:solidFill>
            </a:endParaRPr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ARTS </a:t>
            </a:r>
            <a:r>
              <a:rPr kumimoji="1" lang="ja-JP" altLang="en-US" b="1" dirty="0" smtClean="0"/>
              <a:t>　</a:t>
            </a:r>
            <a:r>
              <a:rPr kumimoji="1" lang="en-US" altLang="ja-JP" b="1" dirty="0" smtClean="0"/>
              <a:t>PROPEL(USA)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sz="2800" dirty="0" smtClean="0">
                <a:solidFill>
                  <a:srgbClr val="C00000"/>
                </a:solidFill>
              </a:rPr>
              <a:t>Harvard </a:t>
            </a:r>
            <a:r>
              <a:rPr kumimoji="1" lang="ja-JP" altLang="en-US" sz="2800" dirty="0" smtClean="0">
                <a:solidFill>
                  <a:srgbClr val="C00000"/>
                </a:solidFill>
              </a:rPr>
              <a:t>の芸術教育（</a:t>
            </a:r>
            <a:r>
              <a:rPr kumimoji="1" lang="en-US" altLang="ja-JP" sz="2800" dirty="0" smtClean="0">
                <a:solidFill>
                  <a:srgbClr val="C00000"/>
                </a:solidFill>
              </a:rPr>
              <a:t>1967-</a:t>
            </a:r>
            <a:r>
              <a:rPr kumimoji="1" lang="ja-JP" altLang="en-US" sz="2800" dirty="0" smtClean="0">
                <a:solidFill>
                  <a:srgbClr val="C00000"/>
                </a:solidFill>
              </a:rPr>
              <a:t>）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6" name="テキスト プレースホルダ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sz="2000" b="1" dirty="0" smtClean="0">
                <a:solidFill>
                  <a:srgbClr val="7030A0"/>
                </a:solidFill>
              </a:rPr>
              <a:t>A. PROPEL</a:t>
            </a:r>
            <a:r>
              <a:rPr lang="ja-JP" altLang="en-US" sz="2000" b="1" dirty="0" smtClean="0">
                <a:solidFill>
                  <a:srgbClr val="7030A0"/>
                </a:solidFill>
              </a:rPr>
              <a:t>の意味</a:t>
            </a:r>
          </a:p>
          <a:p>
            <a:pPr>
              <a:buNone/>
            </a:pPr>
            <a:r>
              <a:rPr lang="en-US" altLang="ja-JP" sz="2000" b="1" dirty="0" smtClean="0"/>
              <a:t>1.Production</a:t>
            </a:r>
          </a:p>
          <a:p>
            <a:pPr>
              <a:buNone/>
            </a:pPr>
            <a:r>
              <a:rPr lang="en-US" altLang="ja-JP" sz="2000" b="1" dirty="0" smtClean="0"/>
              <a:t>2.Perception</a:t>
            </a:r>
          </a:p>
          <a:p>
            <a:pPr>
              <a:buNone/>
            </a:pPr>
            <a:r>
              <a:rPr lang="en-US" altLang="ja-JP" sz="2000" b="1" dirty="0" smtClean="0"/>
              <a:t>3.Reflection    L-</a:t>
            </a:r>
            <a:r>
              <a:rPr lang="en-US" altLang="ja-JP" sz="2000" b="1" dirty="0" smtClean="0">
                <a:sym typeface="Wingdings" pitchFamily="2" charset="2"/>
              </a:rPr>
              <a:t> learning</a:t>
            </a:r>
          </a:p>
          <a:p>
            <a:pPr>
              <a:buNone/>
            </a:pPr>
            <a:r>
              <a:rPr lang="ja-JP" altLang="en-US" sz="1800" dirty="0" smtClean="0">
                <a:solidFill>
                  <a:srgbClr val="00B050"/>
                </a:solidFill>
                <a:sym typeface="Wingdings" pitchFamily="2" charset="2"/>
              </a:rPr>
              <a:t>・ピッツバーグで実践</a:t>
            </a:r>
            <a:endParaRPr lang="en-US" altLang="ja-JP" sz="1800" dirty="0" smtClean="0">
              <a:solidFill>
                <a:srgbClr val="00B05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altLang="ja-JP" sz="2000" b="1" dirty="0" smtClean="0">
                <a:solidFill>
                  <a:srgbClr val="7030A0"/>
                </a:solidFill>
                <a:sym typeface="Wingdings" pitchFamily="2" charset="2"/>
              </a:rPr>
              <a:t>B.</a:t>
            </a:r>
            <a:r>
              <a:rPr lang="ja-JP" altLang="en-US" sz="2000" b="1" dirty="0" smtClean="0">
                <a:solidFill>
                  <a:srgbClr val="7030A0"/>
                </a:solidFill>
                <a:sym typeface="Wingdings" pitchFamily="2" charset="2"/>
              </a:rPr>
              <a:t>芸術教育へのアプローチ</a:t>
            </a:r>
          </a:p>
          <a:p>
            <a:pPr>
              <a:buNone/>
            </a:pPr>
            <a:r>
              <a:rPr lang="en-US" altLang="ja-JP" sz="1800" b="1" dirty="0" smtClean="0">
                <a:sym typeface="Wingdings" pitchFamily="2" charset="2"/>
              </a:rPr>
              <a:t>1.10</a:t>
            </a:r>
            <a:r>
              <a:rPr lang="ja-JP" altLang="en-US" sz="1800" b="1" dirty="0" smtClean="0">
                <a:sym typeface="Wingdings" pitchFamily="2" charset="2"/>
              </a:rPr>
              <a:t>歳以下は製作活動に重点</a:t>
            </a:r>
          </a:p>
          <a:p>
            <a:pPr>
              <a:buNone/>
            </a:pPr>
            <a:r>
              <a:rPr lang="en-US" altLang="ja-JP" sz="1800" b="1" u="sng" dirty="0" smtClean="0">
                <a:solidFill>
                  <a:srgbClr val="7030A0"/>
                </a:solidFill>
                <a:sym typeface="Wingdings" pitchFamily="2" charset="2"/>
              </a:rPr>
              <a:t>2.</a:t>
            </a:r>
            <a:r>
              <a:rPr lang="ja-JP" altLang="en-US" sz="1800" b="1" u="sng" dirty="0" smtClean="0">
                <a:solidFill>
                  <a:srgbClr val="C00000"/>
                </a:solidFill>
                <a:sym typeface="Wingdings" pitchFamily="2" charset="2"/>
              </a:rPr>
              <a:t>知覚的・歴史的・批評的活動は製作品と関連づけられるべき</a:t>
            </a:r>
          </a:p>
          <a:p>
            <a:pPr>
              <a:buNone/>
            </a:pPr>
            <a:r>
              <a:rPr lang="en-US" altLang="ja-JP" sz="1800" b="1" dirty="0" smtClean="0">
                <a:sym typeface="Wingdings" pitchFamily="2" charset="2"/>
              </a:rPr>
              <a:t>3.</a:t>
            </a:r>
            <a:r>
              <a:rPr lang="ja-JP" altLang="en-US" sz="1800" b="1" dirty="0" smtClean="0">
                <a:sym typeface="Wingdings" pitchFamily="2" charset="2"/>
              </a:rPr>
              <a:t>専門美術教師の指導</a:t>
            </a:r>
          </a:p>
          <a:p>
            <a:pPr>
              <a:buNone/>
            </a:pPr>
            <a:r>
              <a:rPr lang="en-US" altLang="ja-JP" sz="1800" b="1" dirty="0" smtClean="0">
                <a:sym typeface="Wingdings" pitchFamily="2" charset="2"/>
              </a:rPr>
              <a:t>4.</a:t>
            </a:r>
            <a:r>
              <a:rPr lang="ja-JP" altLang="en-US" sz="1800" b="1" dirty="0" smtClean="0">
                <a:sym typeface="Wingdings" pitchFamily="2" charset="2"/>
              </a:rPr>
              <a:t>芸術の学習</a:t>
            </a:r>
            <a:r>
              <a:rPr lang="en-US" altLang="ja-JP" sz="1800" b="1" dirty="0" smtClean="0">
                <a:sym typeface="Wingdings" pitchFamily="2" charset="2"/>
              </a:rPr>
              <a:t>--</a:t>
            </a:r>
            <a:r>
              <a:rPr lang="ja-JP" altLang="en-US" sz="1800" b="1" dirty="0" smtClean="0">
                <a:sym typeface="Wingdings" pitchFamily="2" charset="2"/>
              </a:rPr>
              <a:t>フィードバック、討論、反省の機会を与える</a:t>
            </a:r>
            <a:endParaRPr lang="en-US" altLang="ja-JP" sz="1800" b="1" dirty="0" smtClean="0">
              <a:sym typeface="Wingdings" pitchFamily="2" charset="2"/>
            </a:endParaRPr>
          </a:p>
          <a:p>
            <a:pPr>
              <a:buNone/>
            </a:pPr>
            <a:endParaRPr lang="en-US" altLang="ja-JP" sz="1800" dirty="0" smtClean="0">
              <a:sym typeface="Wingdings" pitchFamily="2" charset="2"/>
            </a:endParaRPr>
          </a:p>
          <a:p>
            <a:pPr>
              <a:buNone/>
            </a:pPr>
            <a:endParaRPr lang="ja-JP" altLang="en-US" sz="1800" dirty="0" smtClean="0"/>
          </a:p>
          <a:p>
            <a:pPr>
              <a:buNone/>
            </a:pPr>
            <a:endParaRPr kumimoji="1" lang="ja-JP" altLang="en-US" sz="1800" dirty="0" smtClean="0"/>
          </a:p>
          <a:p>
            <a:pPr>
              <a:buNone/>
            </a:pPr>
            <a:endParaRPr kumimoji="1" lang="ja-JP" altLang="en-US" sz="1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44008" y="198884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dirty="0" smtClean="0"/>
          </a:p>
          <a:p>
            <a:endParaRPr kumimoji="1" lang="ja-JP" altLang="en-US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27984" y="2276872"/>
            <a:ext cx="45672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5.K12</a:t>
            </a:r>
            <a:r>
              <a:rPr kumimoji="1" lang="ja-JP" altLang="en-US" b="1" dirty="0" smtClean="0"/>
              <a:t>カリキュラムではなく、</a:t>
            </a:r>
            <a:r>
              <a:rPr kumimoji="1" lang="ja-JP" altLang="en-US" b="1" dirty="0" smtClean="0">
                <a:solidFill>
                  <a:srgbClr val="00B050"/>
                </a:solidFill>
              </a:rPr>
              <a:t>螺旋状</a:t>
            </a:r>
            <a:r>
              <a:rPr kumimoji="1" lang="ja-JP" altLang="en-US" b="1" dirty="0" smtClean="0"/>
              <a:t>の芸術</a:t>
            </a:r>
          </a:p>
          <a:p>
            <a:r>
              <a:rPr lang="ja-JP" altLang="en-US" b="1" dirty="0" smtClean="0"/>
              <a:t>　　　</a:t>
            </a:r>
            <a:r>
              <a:rPr kumimoji="1" lang="ja-JP" altLang="en-US" b="1" dirty="0" smtClean="0"/>
              <a:t>学習が</a:t>
            </a:r>
            <a:r>
              <a:rPr kumimoji="1" lang="ja-JP" altLang="en-US" b="1" dirty="0" smtClean="0"/>
              <a:t>肝要</a:t>
            </a:r>
          </a:p>
          <a:p>
            <a:endParaRPr kumimoji="1" lang="ja-JP" altLang="en-US" b="1" dirty="0" smtClean="0"/>
          </a:p>
          <a:p>
            <a:r>
              <a:rPr lang="en-US" altLang="ja-JP" b="1" dirty="0" smtClean="0"/>
              <a:t>6.</a:t>
            </a:r>
            <a:r>
              <a:rPr lang="ja-JP" altLang="en-US" b="1" dirty="0" smtClean="0"/>
              <a:t>芸術の学習は、</a:t>
            </a:r>
            <a:r>
              <a:rPr lang="ja-JP" altLang="en-US" b="1" dirty="0" smtClean="0">
                <a:solidFill>
                  <a:srgbClr val="00B050"/>
                </a:solidFill>
              </a:rPr>
              <a:t>技術や概念の単なる習得</a:t>
            </a:r>
          </a:p>
          <a:p>
            <a:r>
              <a:rPr lang="ja-JP" altLang="en-US" b="1" dirty="0" smtClean="0"/>
              <a:t>　　　ではない</a:t>
            </a:r>
            <a:r>
              <a:rPr lang="en-US" altLang="ja-JP" b="1" dirty="0" smtClean="0"/>
              <a:t>-</a:t>
            </a:r>
            <a:r>
              <a:rPr lang="en-US" altLang="ja-JP" b="1" dirty="0" smtClean="0">
                <a:sym typeface="Wingdings" pitchFamily="2" charset="2"/>
              </a:rPr>
              <a:t></a:t>
            </a:r>
            <a:r>
              <a:rPr lang="ja-JP" altLang="en-US" b="1" dirty="0" smtClean="0">
                <a:sym typeface="Wingdings" pitchFamily="2" charset="2"/>
              </a:rPr>
              <a:t>他者の感情とともに自分の</a:t>
            </a:r>
          </a:p>
          <a:p>
            <a:r>
              <a:rPr lang="ja-JP" altLang="en-US" b="1" dirty="0" smtClean="0">
                <a:sym typeface="Wingdings" pitchFamily="2" charset="2"/>
              </a:rPr>
              <a:t>　　　感情を大切する</a:t>
            </a:r>
            <a:r>
              <a:rPr lang="ja-JP" altLang="en-US" b="1" dirty="0" smtClean="0">
                <a:sym typeface="Wingdings" pitchFamily="2" charset="2"/>
              </a:rPr>
              <a:t>必要</a:t>
            </a:r>
          </a:p>
          <a:p>
            <a:endParaRPr lang="ja-JP" altLang="en-US" b="1" dirty="0" smtClean="0">
              <a:sym typeface="Wingdings" pitchFamily="2" charset="2"/>
            </a:endParaRPr>
          </a:p>
          <a:p>
            <a:r>
              <a:rPr lang="en-US" altLang="ja-JP" b="1" dirty="0" smtClean="0">
                <a:sym typeface="Wingdings" pitchFamily="2" charset="2"/>
              </a:rPr>
              <a:t>7.</a:t>
            </a:r>
            <a:r>
              <a:rPr lang="ja-JP" altLang="en-US" b="1" dirty="0" smtClean="0">
                <a:sym typeface="Wingdings" pitchFamily="2" charset="2"/>
              </a:rPr>
              <a:t>美術教育は、アーティスト、教師、管理者、</a:t>
            </a:r>
          </a:p>
          <a:p>
            <a:r>
              <a:rPr lang="ja-JP" altLang="en-US" b="1" dirty="0" smtClean="0">
                <a:sym typeface="Wingdings" pitchFamily="2" charset="2"/>
              </a:rPr>
              <a:t>　　それと生徒</a:t>
            </a:r>
            <a:r>
              <a:rPr lang="ja-JP" altLang="en-US" b="1" dirty="0" smtClean="0">
                <a:sym typeface="Wingdings" pitchFamily="2" charset="2"/>
              </a:rPr>
              <a:t>たち</a:t>
            </a:r>
            <a:r>
              <a:rPr lang="ja-JP" altLang="en-US" b="1" dirty="0" smtClean="0">
                <a:sym typeface="Wingdings" pitchFamily="2" charset="2"/>
              </a:rPr>
              <a:t>と</a:t>
            </a:r>
            <a:r>
              <a:rPr lang="ja-JP" altLang="en-US" b="1" dirty="0" smtClean="0">
                <a:sym typeface="Wingdings" pitchFamily="2" charset="2"/>
              </a:rPr>
              <a:t>の共同作業から成る</a:t>
            </a:r>
          </a:p>
          <a:p>
            <a:endParaRPr lang="ja-JP" altLang="en-US" b="1" dirty="0" smtClean="0">
              <a:sym typeface="Wingdings" pitchFamily="2" charset="2"/>
            </a:endParaRPr>
          </a:p>
          <a:p>
            <a:r>
              <a:rPr lang="en-US" altLang="ja-JP" b="1" dirty="0" smtClean="0">
                <a:sym typeface="Wingdings" pitchFamily="2" charset="2"/>
              </a:rPr>
              <a:t>8.</a:t>
            </a:r>
            <a:r>
              <a:rPr lang="ja-JP" altLang="en-US" b="1" dirty="0" smtClean="0">
                <a:sym typeface="Wingdings" pitchFamily="2" charset="2"/>
              </a:rPr>
              <a:t>生徒は何らかの芸術様式を経験する必要</a:t>
            </a:r>
            <a:endParaRPr lang="ja-JP" altLang="en-US" b="1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smtClean="0"/>
              <a:t>英国の創造性教育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ja-JP" sz="2000" b="1" dirty="0" smtClean="0"/>
              <a:t>2000</a:t>
            </a:r>
            <a:r>
              <a:rPr lang="ja-JP" altLang="en-US" sz="2000" b="1" dirty="0" smtClean="0"/>
              <a:t>年より：</a:t>
            </a:r>
            <a:r>
              <a:rPr lang="en-US" altLang="ja-JP" sz="2000" b="1" dirty="0" smtClean="0"/>
              <a:t>QCA-Project</a:t>
            </a:r>
          </a:p>
          <a:p>
            <a:pPr eaLnBrk="1" hangingPunct="1"/>
            <a:r>
              <a:rPr lang="en-US" altLang="ja-JP" sz="2000" b="1" dirty="0" smtClean="0"/>
              <a:t>2003</a:t>
            </a:r>
            <a:r>
              <a:rPr lang="ja-JP" altLang="en-US" sz="2000" b="1" dirty="0" smtClean="0"/>
              <a:t>年</a:t>
            </a:r>
            <a:r>
              <a:rPr lang="en-US" altLang="ja-JP" sz="2000" b="1" dirty="0" smtClean="0"/>
              <a:t>1000</a:t>
            </a:r>
            <a:r>
              <a:rPr lang="ja-JP" altLang="en-US" sz="2000" b="1" dirty="0" smtClean="0"/>
              <a:t>の小・中学校導入。教科内、クロスカリキュラム</a:t>
            </a:r>
          </a:p>
          <a:p>
            <a:pPr eaLnBrk="1" hangingPunct="1"/>
            <a:r>
              <a:rPr lang="ja-JP" altLang="en-US" sz="2000" b="1" dirty="0" smtClean="0">
                <a:solidFill>
                  <a:srgbClr val="0070C0"/>
                </a:solidFill>
              </a:rPr>
              <a:t>「創造性のとらえ方」</a:t>
            </a:r>
          </a:p>
          <a:p>
            <a:pPr eaLnBrk="1" hangingPunct="1">
              <a:buFont typeface="Wingdings" pitchFamily="2" charset="2"/>
              <a:buNone/>
            </a:pPr>
            <a:r>
              <a:rPr lang="ja-JP" altLang="en-US" sz="2000" b="1" dirty="0" smtClean="0"/>
              <a:t>　　</a:t>
            </a:r>
            <a:r>
              <a:rPr lang="ja-JP" altLang="en-US" sz="2000" b="1" dirty="0" smtClean="0">
                <a:solidFill>
                  <a:srgbClr val="7030A0"/>
                </a:solidFill>
              </a:rPr>
              <a:t>①想像　②目的をもった想像　③所産の独自性</a:t>
            </a:r>
          </a:p>
          <a:p>
            <a:pPr eaLnBrk="1" hangingPunct="1">
              <a:buFont typeface="Wingdings" pitchFamily="2" charset="2"/>
              <a:buNone/>
            </a:pPr>
            <a:r>
              <a:rPr lang="ja-JP" altLang="en-US" sz="2000" b="1" dirty="0" smtClean="0">
                <a:solidFill>
                  <a:srgbClr val="7030A0"/>
                </a:solidFill>
              </a:rPr>
              <a:t>　　④所産は目的に照らして価値があるか</a:t>
            </a:r>
            <a:r>
              <a:rPr lang="ja-JP" altLang="en-US" sz="2000" b="1" dirty="0" smtClean="0">
                <a:solidFill>
                  <a:srgbClr val="00B050"/>
                </a:solidFill>
              </a:rPr>
              <a:t>　</a:t>
            </a:r>
            <a:r>
              <a:rPr lang="ja-JP" altLang="en-US" sz="2000" b="1" dirty="0" smtClean="0">
                <a:solidFill>
                  <a:srgbClr val="FFC000"/>
                </a:solidFill>
              </a:rPr>
              <a:t>　</a:t>
            </a:r>
          </a:p>
          <a:p>
            <a:pPr eaLnBrk="1" hangingPunct="1"/>
            <a:r>
              <a:rPr lang="ja-JP" altLang="en-US" sz="2000" b="1" dirty="0" smtClean="0"/>
              <a:t>実施例</a:t>
            </a:r>
          </a:p>
          <a:p>
            <a:pPr eaLnBrk="1" hangingPunct="1">
              <a:buFont typeface="Wingdings" pitchFamily="2" charset="2"/>
              <a:buNone/>
            </a:pPr>
            <a:r>
              <a:rPr lang="ja-JP" altLang="en-US" sz="2000" b="1" dirty="0" smtClean="0"/>
              <a:t>　　・</a:t>
            </a:r>
            <a:r>
              <a:rPr lang="en-US" altLang="ja-JP" sz="2000" b="1" dirty="0" smtClean="0"/>
              <a:t>Victoria Primary(Leeds)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sz="2000" b="1" dirty="0" smtClean="0"/>
              <a:t>     </a:t>
            </a:r>
            <a:r>
              <a:rPr lang="ja-JP" altLang="en-US" sz="2000" b="1" dirty="0" smtClean="0"/>
              <a:t>・</a:t>
            </a:r>
            <a:r>
              <a:rPr lang="en-US" altLang="ja-JP" sz="2000" b="1" dirty="0" smtClean="0"/>
              <a:t>Teachers’ Kit </a:t>
            </a:r>
            <a:r>
              <a:rPr lang="ja-JP" altLang="en-US" sz="2000" b="1" dirty="0" smtClean="0"/>
              <a:t>より</a:t>
            </a:r>
          </a:p>
          <a:p>
            <a:pPr eaLnBrk="1" hangingPunct="1">
              <a:buFont typeface="Wingdings" pitchFamily="2" charset="2"/>
              <a:buNone/>
            </a:pPr>
            <a:r>
              <a:rPr lang="ja-JP" altLang="en-US" sz="1800" dirty="0" smtClean="0"/>
              <a:t>　　</a:t>
            </a:r>
          </a:p>
          <a:p>
            <a:pPr eaLnBrk="1" hangingPunct="1"/>
            <a:endParaRPr lang="ja-JP" altLang="en-US" sz="1800" dirty="0" smtClean="0"/>
          </a:p>
          <a:p>
            <a:pPr eaLnBrk="1" hangingPunct="1"/>
            <a:endParaRPr lang="en-US" altLang="ja-JP" sz="1800" dirty="0" smtClean="0"/>
          </a:p>
        </p:txBody>
      </p:sp>
      <p:pic>
        <p:nvPicPr>
          <p:cNvPr id="25604" name="Picture 6" descr="D:\Ichitaro\kouen\福島2004.5.27\図表\Mason-head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2286000"/>
            <a:ext cx="3810000" cy="3744913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ja-JP" smtClean="0"/>
              <a:t>Fin2</a:t>
            </a:r>
            <a:br>
              <a:rPr lang="en-US" altLang="ja-JP" smtClean="0"/>
            </a:br>
            <a:endParaRPr lang="en-US" altLang="ja-JP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30724" name="Picture 4" descr="E:\Finland4-9\100MSDCF\DSC01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ヨーロッパめぐり</a:t>
            </a:r>
            <a:r>
              <a:rPr kumimoji="1" lang="en-US" altLang="ja-JP" dirty="0" smtClean="0"/>
              <a:t>(1)</a:t>
            </a:r>
            <a:endParaRPr kumimoji="1" lang="ja-JP" altLang="en-US" dirty="0"/>
          </a:p>
        </p:txBody>
      </p:sp>
      <p:sp>
        <p:nvSpPr>
          <p:cNvPr id="6" name="テキスト プレースホルダ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kumimoji="1" lang="en-US" altLang="ja-JP" sz="2800" dirty="0" smtClean="0"/>
              <a:t>2013.6.3-7.10</a:t>
            </a:r>
            <a:endParaRPr kumimoji="1" lang="ja-JP" altLang="en-US" sz="2800" dirty="0" smtClean="0"/>
          </a:p>
          <a:p>
            <a:pPr>
              <a:buNone/>
            </a:pPr>
            <a:r>
              <a:rPr kumimoji="1" lang="en-US" altLang="ja-JP" dirty="0" smtClean="0"/>
              <a:t>1.</a:t>
            </a:r>
            <a:r>
              <a:rPr kumimoji="1" lang="ja-JP" altLang="en-US" dirty="0" smtClean="0"/>
              <a:t>パリ</a:t>
            </a:r>
          </a:p>
          <a:p>
            <a:pPr>
              <a:buNone/>
            </a:pPr>
            <a:r>
              <a:rPr lang="ja-JP" altLang="en-US" dirty="0" smtClean="0"/>
              <a:t>・</a:t>
            </a:r>
            <a:r>
              <a:rPr lang="ja-JP" altLang="en-US" sz="2800" dirty="0" smtClean="0"/>
              <a:t>テニス</a:t>
            </a:r>
            <a:r>
              <a:rPr lang="en-US" altLang="ja-JP" sz="2800" dirty="0" smtClean="0"/>
              <a:t>-French Open</a:t>
            </a:r>
            <a:endParaRPr lang="ja-JP" altLang="en-US" sz="2800" dirty="0" smtClean="0"/>
          </a:p>
          <a:p>
            <a:pPr>
              <a:buNone/>
            </a:pPr>
            <a:r>
              <a:rPr lang="ja-JP" altLang="en-US" sz="2800" dirty="0" smtClean="0"/>
              <a:t>・オルセー美術館</a:t>
            </a:r>
          </a:p>
          <a:p>
            <a:pPr>
              <a:buNone/>
            </a:pPr>
            <a:r>
              <a:rPr kumimoji="1" lang="ja-JP" altLang="en-US" sz="2800" dirty="0" smtClean="0"/>
              <a:t>・ラスコーの壁画</a:t>
            </a:r>
            <a:r>
              <a:rPr kumimoji="1" lang="en-US" altLang="ja-JP" sz="2800" dirty="0" smtClean="0"/>
              <a:t>(15000</a:t>
            </a:r>
            <a:r>
              <a:rPr kumimoji="1" lang="ja-JP" altLang="en-US" sz="2800" dirty="0" smtClean="0"/>
              <a:t>年前</a:t>
            </a:r>
            <a:r>
              <a:rPr kumimoji="1" lang="en-US" altLang="ja-JP" sz="2800" dirty="0" smtClean="0"/>
              <a:t>)</a:t>
            </a:r>
            <a:endParaRPr kumimoji="1" lang="ja-JP" altLang="en-US" sz="2800" dirty="0" smtClean="0"/>
          </a:p>
          <a:p>
            <a:pPr>
              <a:buNone/>
            </a:pPr>
            <a:r>
              <a:rPr lang="ja-JP" altLang="en-US" sz="2800" dirty="0" smtClean="0"/>
              <a:t>・藤田嗣治アトリエ</a:t>
            </a:r>
          </a:p>
          <a:p>
            <a:pPr>
              <a:buNone/>
            </a:pPr>
            <a:r>
              <a:rPr kumimoji="1" lang="ja-JP" altLang="en-US" sz="2800" dirty="0" smtClean="0"/>
              <a:t>・　　　　　　ランス</a:t>
            </a:r>
            <a:r>
              <a:rPr kumimoji="1" lang="en-US" altLang="ja-JP" sz="2800" dirty="0" smtClean="0"/>
              <a:t>:</a:t>
            </a:r>
            <a:r>
              <a:rPr kumimoji="1" lang="ja-JP" altLang="en-US" sz="2800" dirty="0" smtClean="0"/>
              <a:t>教会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44008" y="4797152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 smtClean="0"/>
          </a:p>
          <a:p>
            <a:endParaRPr lang="ja-JP" altLang="en-US" dirty="0" smtClean="0"/>
          </a:p>
          <a:p>
            <a:endParaRPr kumimoji="1" lang="ja-JP" altLang="en-US" dirty="0" smtClean="0"/>
          </a:p>
          <a:p>
            <a:endParaRPr lang="ja-JP" altLang="en-US" dirty="0" smtClean="0"/>
          </a:p>
          <a:p>
            <a:endParaRPr kumimoji="1" lang="ja-JP" altLang="en-US" dirty="0" smtClean="0"/>
          </a:p>
          <a:p>
            <a:endParaRPr lang="ja-JP" altLang="en-US" dirty="0" smtClean="0"/>
          </a:p>
          <a:p>
            <a:endParaRPr kumimoji="1" lang="ja-JP" altLang="en-US" dirty="0" smtClean="0"/>
          </a:p>
          <a:p>
            <a:endParaRPr lang="ja-JP" altLang="en-US" dirty="0" smtClean="0"/>
          </a:p>
          <a:p>
            <a:endParaRPr kumimoji="1" lang="ja-JP" altLang="en-US" dirty="0" smtClean="0"/>
          </a:p>
          <a:p>
            <a:endParaRPr lang="ja-JP" altLang="en-US" dirty="0" smtClean="0"/>
          </a:p>
          <a:p>
            <a:endParaRPr kumimoji="1" lang="ja-JP" altLang="en-US" dirty="0" smtClean="0"/>
          </a:p>
          <a:p>
            <a:endParaRPr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pic>
        <p:nvPicPr>
          <p:cNvPr id="1026" name="Picture 2" descr="http://upload.wikimedia.org/wikipedia/commons/thumb/1/1e/Lascaux_painting.jpg/300px-Lascaux_pain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00808"/>
            <a:ext cx="2857500" cy="1876425"/>
          </a:xfrm>
          <a:prstGeom prst="rect">
            <a:avLst/>
          </a:prstGeom>
          <a:noFill/>
        </p:spPr>
      </p:pic>
      <p:pic>
        <p:nvPicPr>
          <p:cNvPr id="1028" name="Picture 4" descr="http://www2.plala.or.jp/Donna/paint-folda/foujita/ca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645024"/>
            <a:ext cx="2857500" cy="349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ja-JP" altLang="en-US" b="1" dirty="0" smtClean="0"/>
              <a:t>創造性の育成（</a:t>
            </a:r>
            <a:r>
              <a:rPr lang="ja-JP" altLang="en-US" sz="2400" b="1" dirty="0" smtClean="0"/>
              <a:t>弓野の実践</a:t>
            </a:r>
            <a:r>
              <a:rPr lang="ja-JP" altLang="en-US" b="1" dirty="0" smtClean="0"/>
              <a:t>）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en-US" altLang="ja-JP" sz="2400" b="1" dirty="0" smtClean="0">
                <a:solidFill>
                  <a:srgbClr val="0070C0"/>
                </a:solidFill>
              </a:rPr>
              <a:t>Wind CAR</a:t>
            </a:r>
            <a:r>
              <a:rPr lang="ja-JP" altLang="en-US" sz="2400" b="1" dirty="0" smtClean="0">
                <a:solidFill>
                  <a:srgbClr val="0070C0"/>
                </a:solidFill>
              </a:rPr>
              <a:t>（風上に走る車）製作</a:t>
            </a:r>
            <a:endParaRPr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3481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z="3200" b="1" dirty="0" smtClean="0">
                <a:solidFill>
                  <a:srgbClr val="00B050"/>
                </a:solidFill>
              </a:rPr>
              <a:t>「風上に走るクルマを作りなさい」</a:t>
            </a:r>
          </a:p>
          <a:p>
            <a:pPr eaLnBrk="1" hangingPunct="1"/>
            <a:r>
              <a:rPr lang="ja-JP" altLang="en-US" sz="2400" b="1" u="sng" dirty="0" smtClean="0">
                <a:solidFill>
                  <a:srgbClr val="C00000"/>
                </a:solidFill>
              </a:rPr>
              <a:t>目標のみを与え、方法は各自考える。</a:t>
            </a:r>
          </a:p>
          <a:p>
            <a:pPr eaLnBrk="1" hangingPunct="1"/>
            <a:r>
              <a:rPr lang="ja-JP" altLang="en-US" sz="3200" dirty="0" smtClean="0">
                <a:solidFill>
                  <a:srgbClr val="0070C0"/>
                </a:solidFill>
              </a:rPr>
              <a:t>　</a:t>
            </a:r>
          </a:p>
          <a:p>
            <a:pPr eaLnBrk="1" hangingPunct="1"/>
            <a:r>
              <a:rPr lang="ja-JP" altLang="en-US" sz="2400" b="1" dirty="0" smtClean="0">
                <a:solidFill>
                  <a:srgbClr val="0070C0"/>
                </a:solidFill>
              </a:rPr>
              <a:t>大学生　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6</a:t>
            </a:r>
            <a:r>
              <a:rPr lang="ja-JP" altLang="en-US" sz="2400" b="1" dirty="0" smtClean="0">
                <a:solidFill>
                  <a:srgbClr val="0070C0"/>
                </a:solidFill>
              </a:rPr>
              <a:t>人一組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:13</a:t>
            </a:r>
            <a:r>
              <a:rPr lang="ja-JP" altLang="en-US" sz="2400" b="1" dirty="0" smtClean="0">
                <a:solidFill>
                  <a:srgbClr val="0070C0"/>
                </a:solidFill>
              </a:rPr>
              <a:t>班　</a:t>
            </a:r>
          </a:p>
          <a:p>
            <a:pPr eaLnBrk="1" hangingPunct="1"/>
            <a:r>
              <a:rPr lang="ja-JP" altLang="en-US" sz="2400" b="1" dirty="0" smtClean="0">
                <a:solidFill>
                  <a:srgbClr val="0070C0"/>
                </a:solidFill>
              </a:rPr>
              <a:t>材料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 ----  (3,000</a:t>
            </a:r>
            <a:r>
              <a:rPr lang="ja-JP" altLang="en-US" sz="2400" b="1" dirty="0" smtClean="0">
                <a:solidFill>
                  <a:srgbClr val="0070C0"/>
                </a:solidFill>
              </a:rPr>
              <a:t>円以内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)</a:t>
            </a:r>
            <a:endParaRPr lang="ja-JP" altLang="en-US" sz="24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ja-JP" sz="2400" b="1" dirty="0" smtClean="0">
                <a:solidFill>
                  <a:srgbClr val="0070C0"/>
                </a:solidFill>
              </a:rPr>
              <a:t>&lt;</a:t>
            </a:r>
            <a:r>
              <a:rPr lang="ja-JP" altLang="en-US" sz="2400" b="1" dirty="0" smtClean="0">
                <a:solidFill>
                  <a:srgbClr val="0070C0"/>
                </a:solidFill>
              </a:rPr>
              <a:t>例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&gt;</a:t>
            </a:r>
            <a:endParaRPr lang="ja-JP" altLang="en-US" sz="24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ja-JP" altLang="en-US" sz="2400" b="1" dirty="0" smtClean="0"/>
              <a:t>　</a:t>
            </a:r>
            <a:r>
              <a:rPr lang="ja-JP" altLang="en-US" sz="2400" b="1" dirty="0" smtClean="0">
                <a:solidFill>
                  <a:srgbClr val="00B050"/>
                </a:solidFill>
              </a:rPr>
              <a:t>割り箸、　針金</a:t>
            </a:r>
          </a:p>
          <a:p>
            <a:pPr eaLnBrk="1" hangingPunct="1"/>
            <a:r>
              <a:rPr lang="ja-JP" altLang="en-US" sz="2400" b="1" dirty="0" smtClean="0">
                <a:solidFill>
                  <a:srgbClr val="00B050"/>
                </a:solidFill>
              </a:rPr>
              <a:t>　厚紙、　ゴム</a:t>
            </a:r>
          </a:p>
          <a:p>
            <a:pPr eaLnBrk="1" hangingPunct="1"/>
            <a:r>
              <a:rPr lang="ja-JP" altLang="en-US" sz="2400" b="1" dirty="0" smtClean="0">
                <a:solidFill>
                  <a:srgbClr val="00B050"/>
                </a:solidFill>
              </a:rPr>
              <a:t>　ストロー、　古ハガキ</a:t>
            </a:r>
          </a:p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dirty="0" smtClean="0"/>
              <a:t>学生が創った</a:t>
            </a:r>
            <a:r>
              <a:rPr lang="en-US" altLang="ja-JP" dirty="0" smtClean="0"/>
              <a:t>Wind </a:t>
            </a:r>
            <a:r>
              <a:rPr lang="en-US" altLang="ja-JP" dirty="0" smtClean="0"/>
              <a:t>CARs</a:t>
            </a:r>
            <a:endParaRPr lang="ja-JP" altLang="en-US" dirty="0"/>
          </a:p>
        </p:txBody>
      </p:sp>
      <p:pic>
        <p:nvPicPr>
          <p:cNvPr id="35843" name="コンテンツ プレースホルダ 3" descr="図10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19288" y="1609725"/>
            <a:ext cx="4314825" cy="484663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C00000"/>
                </a:solidFill>
              </a:rPr>
              <a:t>日本創造学会</a:t>
            </a:r>
            <a:br>
              <a:rPr kumimoji="1" lang="ja-JP" altLang="en-US" dirty="0" smtClean="0">
                <a:solidFill>
                  <a:srgbClr val="C00000"/>
                </a:solidFill>
              </a:rPr>
            </a:br>
            <a:r>
              <a:rPr lang="en-US" altLang="ja-JP" dirty="0" smtClean="0">
                <a:solidFill>
                  <a:srgbClr val="00B050"/>
                </a:solidFill>
              </a:rPr>
              <a:t>http://www.japancreativity.jp/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6" name="テキスト プレースホルダ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kumimoji="1" lang="en-US" altLang="ja-JP" sz="2400" b="1" dirty="0" smtClean="0"/>
              <a:t>1.</a:t>
            </a:r>
            <a:r>
              <a:rPr kumimoji="1" lang="ja-JP" altLang="en-US" sz="2400" b="1" dirty="0" smtClean="0"/>
              <a:t>日本学術会議所属</a:t>
            </a:r>
          </a:p>
          <a:p>
            <a:pPr>
              <a:buNone/>
            </a:pPr>
            <a:endParaRPr lang="ja-JP" altLang="en-US" sz="1800" dirty="0" smtClean="0"/>
          </a:p>
          <a:p>
            <a:pPr>
              <a:buNone/>
            </a:pPr>
            <a:r>
              <a:rPr lang="en-US" altLang="ja-JP" sz="1800" b="1" dirty="0" smtClean="0">
                <a:solidFill>
                  <a:srgbClr val="0070C0"/>
                </a:solidFill>
              </a:rPr>
              <a:t>2.</a:t>
            </a:r>
            <a:r>
              <a:rPr lang="ja-JP" altLang="en-US" sz="1800" b="1" dirty="0" smtClean="0">
                <a:solidFill>
                  <a:srgbClr val="0070C0"/>
                </a:solidFill>
              </a:rPr>
              <a:t>会員 </a:t>
            </a:r>
            <a:r>
              <a:rPr lang="en-US" altLang="ja-JP" sz="1800" b="1" dirty="0" smtClean="0">
                <a:solidFill>
                  <a:srgbClr val="0070C0"/>
                </a:solidFill>
              </a:rPr>
              <a:t> : </a:t>
            </a:r>
            <a:r>
              <a:rPr lang="ja-JP" altLang="en-US" sz="1800" b="1" dirty="0" smtClean="0">
                <a:solidFill>
                  <a:srgbClr val="0070C0"/>
                </a:solidFill>
              </a:rPr>
              <a:t>大学・研究所・学校・組織で</a:t>
            </a:r>
          </a:p>
          <a:p>
            <a:pPr>
              <a:buNone/>
            </a:pPr>
            <a:r>
              <a:rPr lang="ja-JP" altLang="en-US" sz="1800" b="1" dirty="0" smtClean="0">
                <a:solidFill>
                  <a:srgbClr val="0070C0"/>
                </a:solidFill>
              </a:rPr>
              <a:t>「創造性」の研究・実践をしている人</a:t>
            </a:r>
          </a:p>
          <a:p>
            <a:pPr>
              <a:buNone/>
            </a:pPr>
            <a:r>
              <a:rPr lang="ja-JP" altLang="en-US" sz="1800" b="1" dirty="0" smtClean="0">
                <a:solidFill>
                  <a:srgbClr val="0070C0"/>
                </a:solidFill>
              </a:rPr>
              <a:t>　・正会員　　　　・学生会員</a:t>
            </a:r>
          </a:p>
          <a:p>
            <a:pPr>
              <a:buNone/>
            </a:pPr>
            <a:r>
              <a:rPr lang="en-US" altLang="ja-JP" sz="1800" b="1" dirty="0" smtClean="0">
                <a:solidFill>
                  <a:srgbClr val="0070C0"/>
                </a:solidFill>
              </a:rPr>
              <a:t>3.</a:t>
            </a:r>
            <a:r>
              <a:rPr lang="ja-JP" altLang="en-US" sz="1800" b="1" dirty="0" smtClean="0">
                <a:solidFill>
                  <a:srgbClr val="0070C0"/>
                </a:solidFill>
              </a:rPr>
              <a:t>年一回　　研究発表大会</a:t>
            </a:r>
            <a:endParaRPr lang="en-US" altLang="ja-JP" sz="1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ja-JP" sz="1800" b="1" dirty="0" smtClean="0">
                <a:solidFill>
                  <a:srgbClr val="0070C0"/>
                </a:solidFill>
              </a:rPr>
              <a:t>4.</a:t>
            </a:r>
            <a:r>
              <a:rPr lang="ja-JP" altLang="en-US" sz="1800" b="1" dirty="0" smtClean="0">
                <a:solidFill>
                  <a:srgbClr val="0070C0"/>
                </a:solidFill>
              </a:rPr>
              <a:t>年一回　　創造性研究誌　発行</a:t>
            </a:r>
          </a:p>
          <a:p>
            <a:pPr>
              <a:buNone/>
            </a:pPr>
            <a:endParaRPr kumimoji="1" lang="ja-JP" altLang="en-US" sz="1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ja-JP" sz="1800" b="1" dirty="0" smtClean="0">
                <a:solidFill>
                  <a:srgbClr val="0070C0"/>
                </a:solidFill>
              </a:rPr>
              <a:t>5.</a:t>
            </a:r>
            <a:r>
              <a:rPr lang="ja-JP" altLang="en-US" sz="1800" b="1" dirty="0" smtClean="0">
                <a:solidFill>
                  <a:srgbClr val="0070C0"/>
                </a:solidFill>
              </a:rPr>
              <a:t>二ヶ月に一回</a:t>
            </a:r>
          </a:p>
          <a:p>
            <a:pPr>
              <a:buNone/>
            </a:pPr>
            <a:r>
              <a:rPr kumimoji="1" lang="ja-JP" altLang="en-US" sz="1800" b="1" dirty="0" smtClean="0">
                <a:solidFill>
                  <a:srgbClr val="0070C0"/>
                </a:solidFill>
              </a:rPr>
              <a:t>　　研究会・講演会実施　（無料）</a:t>
            </a:r>
          </a:p>
          <a:p>
            <a:pPr>
              <a:buNone/>
            </a:pPr>
            <a:endParaRPr lang="ja-JP" altLang="en-US" sz="1800" dirty="0" smtClean="0"/>
          </a:p>
          <a:p>
            <a:pPr>
              <a:buNone/>
            </a:pPr>
            <a:endParaRPr kumimoji="1" lang="ja-JP" altLang="en-US" sz="1800" dirty="0" smtClean="0"/>
          </a:p>
          <a:p>
            <a:pPr>
              <a:buNone/>
            </a:pPr>
            <a:r>
              <a:rPr lang="ja-JP" altLang="en-US" sz="1800" dirty="0" smtClean="0"/>
              <a:t>　　</a:t>
            </a:r>
            <a:endParaRPr kumimoji="1" lang="ja-JP" altLang="en-US" sz="1800" dirty="0" smtClean="0"/>
          </a:p>
          <a:p>
            <a:pPr>
              <a:buNone/>
            </a:pPr>
            <a:r>
              <a:rPr lang="ja-JP" altLang="en-US" sz="1800" dirty="0" smtClean="0"/>
              <a:t>　　</a:t>
            </a:r>
            <a:endParaRPr kumimoji="1" lang="ja-JP" altLang="en-US" sz="1800" dirty="0" smtClean="0"/>
          </a:p>
          <a:p>
            <a:pPr>
              <a:buNone/>
            </a:pPr>
            <a:endParaRPr kumimoji="1" lang="ja-JP" altLang="en-US" sz="1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44008" y="1988841"/>
            <a:ext cx="3600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１．最近の入会者</a:t>
            </a:r>
          </a:p>
          <a:p>
            <a:endParaRPr lang="ja-JP" altLang="en-US" sz="2400" b="1" dirty="0" smtClean="0"/>
          </a:p>
          <a:p>
            <a:r>
              <a:rPr lang="ja-JP" altLang="en-US" sz="2000" b="1" dirty="0" smtClean="0">
                <a:solidFill>
                  <a:srgbClr val="0070C0"/>
                </a:solidFill>
              </a:rPr>
              <a:t>・　慶應大学院</a:t>
            </a:r>
            <a:r>
              <a:rPr lang="ja-JP" altLang="en-US" sz="2000" b="1" dirty="0" smtClean="0">
                <a:solidFill>
                  <a:srgbClr val="C00000"/>
                </a:solidFill>
              </a:rPr>
              <a:t>システムデザイン関係者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が、数名会員になる</a:t>
            </a:r>
          </a:p>
          <a:p>
            <a:r>
              <a:rPr lang="ja-JP" altLang="en-US" sz="2000" b="1" dirty="0" smtClean="0">
                <a:solidFill>
                  <a:srgbClr val="0070C0"/>
                </a:solidFill>
              </a:rPr>
              <a:t>　</a:t>
            </a:r>
          </a:p>
          <a:p>
            <a:r>
              <a:rPr lang="ja-JP" altLang="en-US" sz="2000" b="1" dirty="0" smtClean="0">
                <a:solidFill>
                  <a:srgbClr val="0070C0"/>
                </a:solidFill>
              </a:rPr>
              <a:t>・創造性教育研究者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+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教師</a:t>
            </a:r>
            <a:endParaRPr lang="en-US" altLang="ja-JP" sz="2000" b="1" dirty="0" smtClean="0">
              <a:solidFill>
                <a:srgbClr val="0070C0"/>
              </a:solidFill>
            </a:endParaRPr>
          </a:p>
          <a:p>
            <a:endParaRPr lang="en-US" altLang="ja-JP" sz="2000" b="1" dirty="0" smtClean="0">
              <a:solidFill>
                <a:srgbClr val="0070C0"/>
              </a:solidFill>
            </a:endParaRPr>
          </a:p>
          <a:p>
            <a:r>
              <a:rPr lang="ja-JP" altLang="en-US" sz="2000" b="1" dirty="0" smtClean="0">
                <a:solidFill>
                  <a:srgbClr val="0070C0"/>
                </a:solidFill>
              </a:rPr>
              <a:t>・看護教育関係者</a:t>
            </a:r>
          </a:p>
          <a:p>
            <a:endParaRPr lang="ja-JP" altLang="en-US" sz="2000" b="1" dirty="0" smtClean="0">
              <a:solidFill>
                <a:srgbClr val="0070C0"/>
              </a:solidFill>
            </a:endParaRPr>
          </a:p>
          <a:p>
            <a:endParaRPr lang="ja-JP" altLang="en-US" sz="2000" b="1" dirty="0" smtClean="0">
              <a:solidFill>
                <a:srgbClr val="0070C0"/>
              </a:solidFill>
            </a:endParaRPr>
          </a:p>
          <a:p>
            <a:r>
              <a:rPr lang="ja-JP" altLang="en-US" sz="2400" dirty="0" smtClean="0"/>
              <a:t>　　　</a:t>
            </a:r>
          </a:p>
          <a:p>
            <a:endParaRPr lang="ja-JP" altLang="en-US" sz="3200" dirty="0" smtClean="0"/>
          </a:p>
          <a:p>
            <a:endParaRPr lang="ja-JP" altLang="en-US" sz="3200" dirty="0" smtClean="0"/>
          </a:p>
          <a:p>
            <a:endParaRPr lang="ja-JP" altLang="en-US" dirty="0" smtClean="0"/>
          </a:p>
          <a:p>
            <a:endParaRPr kumimoji="1" lang="ja-JP" altLang="en-US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4644008" y="4725144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solidFill>
                  <a:srgbClr val="0070C0"/>
                </a:solidFill>
              </a:rPr>
              <a:t>・企業の開発部門</a:t>
            </a:r>
          </a:p>
          <a:p>
            <a:r>
              <a:rPr lang="ja-JP" altLang="en-US" b="1" dirty="0" smtClean="0">
                <a:solidFill>
                  <a:srgbClr val="0070C0"/>
                </a:solidFill>
              </a:rPr>
              <a:t>・企業の能力開発</a:t>
            </a:r>
          </a:p>
          <a:p>
            <a:r>
              <a:rPr lang="ja-JP" altLang="en-US" b="1" dirty="0" smtClean="0">
                <a:solidFill>
                  <a:srgbClr val="0070C0"/>
                </a:solidFill>
              </a:rPr>
              <a:t>・ビジネス関係者</a:t>
            </a:r>
          </a:p>
          <a:p>
            <a:r>
              <a:rPr lang="ja-JP" altLang="en-US" b="1" dirty="0" smtClean="0">
                <a:solidFill>
                  <a:srgbClr val="0070C0"/>
                </a:solidFill>
              </a:rPr>
              <a:t>・街興しにかかわる人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dirty="0" smtClean="0">
                <a:solidFill>
                  <a:srgbClr val="C00000"/>
                </a:solidFill>
              </a:rPr>
              <a:t>創造性関係本・</a:t>
            </a:r>
            <a:r>
              <a:rPr lang="en-US" altLang="ja-JP" dirty="0" smtClean="0">
                <a:solidFill>
                  <a:srgbClr val="C00000"/>
                </a:solidFill>
              </a:rPr>
              <a:t>HP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3993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z="2800" b="1" dirty="0" smtClean="0"/>
              <a:t>弓野著</a:t>
            </a:r>
            <a:r>
              <a:rPr lang="ja-JP" altLang="en-US" sz="2800" dirty="0" smtClean="0"/>
              <a:t>　「</a:t>
            </a:r>
            <a:r>
              <a:rPr lang="ja-JP" altLang="en-US" sz="2800" b="1" dirty="0" smtClean="0"/>
              <a:t>学びと創りの心理学</a:t>
            </a:r>
            <a:r>
              <a:rPr lang="en-US" altLang="ja-JP" sz="2800" dirty="0" smtClean="0"/>
              <a:t>: </a:t>
            </a:r>
            <a:r>
              <a:rPr lang="en-US" altLang="ja-JP" sz="2800" dirty="0" smtClean="0">
                <a:solidFill>
                  <a:srgbClr val="00B050"/>
                </a:solidFill>
              </a:rPr>
              <a:t>PDF-Book</a:t>
            </a:r>
            <a:r>
              <a:rPr lang="ja-JP" altLang="en-US" dirty="0" smtClean="0"/>
              <a:t>」</a:t>
            </a:r>
            <a:endParaRPr lang="en-US" altLang="ja-JP" dirty="0" smtClean="0"/>
          </a:p>
          <a:p>
            <a:pPr eaLnBrk="1" hangingPunct="1"/>
            <a:r>
              <a:rPr lang="en-US" altLang="ja-JP" dirty="0" smtClean="0"/>
              <a:t> </a:t>
            </a:r>
            <a:r>
              <a:rPr lang="en-US" altLang="ja-JP" sz="2800" b="1" dirty="0" smtClean="0">
                <a:solidFill>
                  <a:srgbClr val="C00000"/>
                </a:solidFill>
              </a:rPr>
              <a:t>[ http://www.dyumiken.com</a:t>
            </a:r>
            <a:r>
              <a:rPr lang="ja-JP" altLang="en-US" sz="2000" dirty="0" smtClean="0">
                <a:solidFill>
                  <a:srgbClr val="00B050"/>
                </a:solidFill>
              </a:rPr>
              <a:t>（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弓野教育研究所</a:t>
            </a:r>
            <a:r>
              <a:rPr lang="ja-JP" altLang="en-US" sz="2000" dirty="0" smtClean="0">
                <a:solidFill>
                  <a:srgbClr val="FF0000"/>
                </a:solidFill>
              </a:rPr>
              <a:t>より</a:t>
            </a:r>
          </a:p>
          <a:p>
            <a:pPr eaLnBrk="1" hangingPunct="1"/>
            <a:r>
              <a:rPr lang="ja-JP" altLang="en-US" sz="2000" dirty="0" smtClean="0">
                <a:solidFill>
                  <a:srgbClr val="FF0000"/>
                </a:solidFill>
              </a:rPr>
              <a:t>　　　　　　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ダウン・ロードできます。</a:t>
            </a:r>
            <a:r>
              <a:rPr lang="ja-JP" altLang="en-US" sz="2000" b="1" u="sng" dirty="0" smtClean="0">
                <a:solidFill>
                  <a:srgbClr val="FF00FF"/>
                </a:solidFill>
              </a:rPr>
              <a:t>代金</a:t>
            </a:r>
            <a:r>
              <a:rPr lang="en-US" altLang="ja-JP" sz="2000" b="1" u="sng" dirty="0" smtClean="0">
                <a:solidFill>
                  <a:srgbClr val="FF00FF"/>
                </a:solidFill>
              </a:rPr>
              <a:t>:300</a:t>
            </a:r>
            <a:r>
              <a:rPr lang="ja-JP" altLang="en-US" sz="2000" b="1" u="sng" dirty="0" smtClean="0">
                <a:solidFill>
                  <a:srgbClr val="FF00FF"/>
                </a:solidFill>
              </a:rPr>
              <a:t>円）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]</a:t>
            </a:r>
            <a:endParaRPr lang="en-US" altLang="ja-JP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ja-JP" altLang="en-US" sz="2800" b="1" dirty="0" smtClean="0"/>
              <a:t>弓野著　　「総合的学習の学力　明治図書」</a:t>
            </a:r>
            <a:endParaRPr lang="en-US" altLang="ja-JP" sz="2800" b="1" dirty="0" smtClean="0"/>
          </a:p>
          <a:p>
            <a:pPr eaLnBrk="1" hangingPunct="1"/>
            <a:r>
              <a:rPr lang="ja-JP" altLang="en-US" sz="2800" b="1" dirty="0" smtClean="0"/>
              <a:t>弓野（編著）「世界の創造性教育　ナカニシヤ出版</a:t>
            </a:r>
            <a:r>
              <a:rPr lang="ja-JP" altLang="en-US" sz="2800" b="1" dirty="0" smtClean="0"/>
              <a:t>」</a:t>
            </a:r>
            <a:endParaRPr lang="en-US" altLang="ja-JP" sz="2800" b="1" dirty="0" smtClean="0"/>
          </a:p>
          <a:p>
            <a:pPr eaLnBrk="1" hangingPunct="1"/>
            <a:r>
              <a:rPr lang="ja-JP" altLang="en-US" sz="2800" b="1" dirty="0" smtClean="0"/>
              <a:t>弓野監訳</a:t>
            </a:r>
            <a:r>
              <a:rPr lang="ja-JP" altLang="en-US" sz="2800" b="1" smtClean="0"/>
              <a:t>　「創造的問題解決」「創造的リーダーシップ」　　北大路書房</a:t>
            </a:r>
            <a:endParaRPr lang="ja-JP" altLang="en-US" sz="2800" b="1" dirty="0" smtClean="0"/>
          </a:p>
          <a:p>
            <a:pPr eaLnBrk="1" hangingPunct="1">
              <a:buNone/>
            </a:pPr>
            <a:endParaRPr lang="en-US" altLang="ja-JP" dirty="0" smtClean="0">
              <a:solidFill>
                <a:srgbClr val="00B050"/>
              </a:solidFill>
            </a:endParaRPr>
          </a:p>
          <a:p>
            <a:pPr eaLnBrk="1" hangingPunct="1"/>
            <a:endParaRPr lang="ja-JP" altLang="en-US" dirty="0" smtClean="0">
              <a:solidFill>
                <a:srgbClr val="00B05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ja-JP" altLang="en-US" dirty="0" smtClean="0"/>
          </a:p>
          <a:p>
            <a:pPr eaLnBrk="1" hangingPunct="1"/>
            <a:endParaRPr lang="ja-JP" altLang="en-US" dirty="0" smtClean="0"/>
          </a:p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学びと創りの心理学</a:t>
            </a:r>
            <a:r>
              <a:rPr kumimoji="1" lang="ja-JP" altLang="en-US" sz="2400" dirty="0" smtClean="0"/>
              <a:t>（</a:t>
            </a:r>
            <a:r>
              <a:rPr kumimoji="1" lang="en-US" altLang="ja-JP" sz="2400" dirty="0" smtClean="0"/>
              <a:t>PDF-Book</a:t>
            </a:r>
            <a:r>
              <a:rPr kumimoji="1" lang="ja-JP" altLang="en-US" sz="2400" dirty="0" smtClean="0"/>
              <a:t>）内容</a:t>
            </a:r>
            <a:endParaRPr kumimoji="1" lang="ja-JP" altLang="en-US" sz="24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sz="1400" b="1" dirty="0" smtClean="0"/>
              <a:t>はじめに</a:t>
            </a:r>
            <a:r>
              <a:rPr lang="en-US" altLang="ja-JP" sz="1400" dirty="0" smtClean="0"/>
              <a:t> </a:t>
            </a:r>
            <a:endParaRPr lang="ja-JP" altLang="ja-JP" sz="1400" dirty="0" smtClean="0"/>
          </a:p>
          <a:p>
            <a:r>
              <a:rPr lang="ja-JP" altLang="ja-JP" sz="1400" b="1" dirty="0" smtClean="0"/>
              <a:t>第一章　　学びと創り</a:t>
            </a:r>
            <a:r>
              <a:rPr lang="en-US" altLang="ja-JP" sz="1400" b="1" dirty="0" smtClean="0"/>
              <a:t>(9)</a:t>
            </a:r>
            <a:endParaRPr lang="ja-JP" altLang="ja-JP" sz="1400" dirty="0" smtClean="0"/>
          </a:p>
          <a:p>
            <a:r>
              <a:rPr lang="ja-JP" altLang="ja-JP" sz="1400" b="1" dirty="0" smtClean="0"/>
              <a:t>第二章　　学びのみで日本に未来はあるか</a:t>
            </a:r>
            <a:r>
              <a:rPr lang="en-US" altLang="ja-JP" sz="1400" b="1" dirty="0" smtClean="0"/>
              <a:t> (26)</a:t>
            </a:r>
            <a:endParaRPr lang="ja-JP" altLang="ja-JP" sz="1400" dirty="0" smtClean="0"/>
          </a:p>
          <a:p>
            <a:r>
              <a:rPr lang="ja-JP" altLang="ja-JP" sz="1400" b="1" dirty="0" smtClean="0"/>
              <a:t>第三章　　知能と創造性の心理</a:t>
            </a:r>
            <a:r>
              <a:rPr lang="en-US" altLang="ja-JP" sz="1400" b="1" dirty="0" smtClean="0"/>
              <a:t>(37)</a:t>
            </a:r>
            <a:endParaRPr lang="ja-JP" altLang="ja-JP" sz="1400" dirty="0" smtClean="0"/>
          </a:p>
          <a:p>
            <a:r>
              <a:rPr lang="ja-JP" altLang="ja-JP" sz="1400" b="1" dirty="0" smtClean="0"/>
              <a:t>第四章　　しかる・ほめる・</a:t>
            </a:r>
            <a:r>
              <a:rPr lang="ja-JP" altLang="ja-JP" sz="1400" b="1" dirty="0" err="1" smtClean="0"/>
              <a:t>ただすの</a:t>
            </a:r>
            <a:r>
              <a:rPr lang="ja-JP" altLang="ja-JP" sz="1400" b="1" dirty="0" smtClean="0"/>
              <a:t>心理</a:t>
            </a:r>
            <a:r>
              <a:rPr lang="en-US" altLang="ja-JP" sz="1400" b="1" dirty="0" smtClean="0"/>
              <a:t>(51)</a:t>
            </a:r>
            <a:endParaRPr lang="ja-JP" altLang="ja-JP" sz="1400" dirty="0" smtClean="0"/>
          </a:p>
          <a:p>
            <a:r>
              <a:rPr lang="ja-JP" altLang="ja-JP" sz="1400" b="1" dirty="0" smtClean="0"/>
              <a:t>第五章　　知能と創造性を伸ばす</a:t>
            </a:r>
            <a:r>
              <a:rPr lang="en-US" altLang="ja-JP" sz="1400" b="1" dirty="0" smtClean="0"/>
              <a:t>(56)</a:t>
            </a:r>
            <a:r>
              <a:rPr lang="en-US" altLang="ja-JP" sz="1400" dirty="0" smtClean="0"/>
              <a:t> </a:t>
            </a:r>
            <a:endParaRPr lang="ja-JP" altLang="ja-JP" sz="1400" dirty="0" smtClean="0"/>
          </a:p>
          <a:p>
            <a:r>
              <a:rPr lang="ja-JP" altLang="ja-JP" sz="1400" b="1" dirty="0" smtClean="0"/>
              <a:t>第六章　ほめて自尊感情を高める</a:t>
            </a:r>
            <a:r>
              <a:rPr lang="en-US" altLang="ja-JP" sz="1400" b="1" dirty="0" smtClean="0"/>
              <a:t>(70)</a:t>
            </a:r>
            <a:endParaRPr lang="ja-JP" altLang="ja-JP" sz="1400" dirty="0" smtClean="0"/>
          </a:p>
          <a:p>
            <a:r>
              <a:rPr lang="en-US" altLang="ja-JP" sz="1400" dirty="0" smtClean="0"/>
              <a:t> </a:t>
            </a:r>
            <a:r>
              <a:rPr lang="ja-JP" altLang="ja-JP" sz="1400" b="1" dirty="0" smtClean="0"/>
              <a:t>第七章　　さまざまな個性</a:t>
            </a:r>
            <a:r>
              <a:rPr lang="en-US" altLang="ja-JP" sz="1400" b="1" dirty="0" smtClean="0"/>
              <a:t>(88)</a:t>
            </a:r>
            <a:endParaRPr lang="ja-JP" altLang="ja-JP" sz="1400" dirty="0" smtClean="0"/>
          </a:p>
          <a:p>
            <a:r>
              <a:rPr lang="ja-JP" altLang="ja-JP" sz="1400" b="1" dirty="0" smtClean="0"/>
              <a:t>第八章　　今なぜ個性・創造性が重要か</a:t>
            </a:r>
            <a:r>
              <a:rPr lang="en-US" altLang="ja-JP" sz="1400" b="1" dirty="0" smtClean="0"/>
              <a:t>(95)</a:t>
            </a:r>
            <a:endParaRPr lang="ja-JP" altLang="ja-JP" sz="1400" dirty="0" smtClean="0"/>
          </a:p>
          <a:p>
            <a:r>
              <a:rPr lang="ja-JP" altLang="ja-JP" sz="1400" b="1" dirty="0" smtClean="0"/>
              <a:t>第九章　ほめて達成動機を伸ばす</a:t>
            </a:r>
            <a:r>
              <a:rPr lang="en-US" altLang="ja-JP" sz="1400" b="1" dirty="0" smtClean="0"/>
              <a:t>(100)</a:t>
            </a:r>
            <a:endParaRPr lang="ja-JP" altLang="ja-JP" sz="1400" dirty="0" smtClean="0"/>
          </a:p>
          <a:p>
            <a:r>
              <a:rPr lang="ja-JP" altLang="ja-JP" sz="1400" b="1" dirty="0" smtClean="0"/>
              <a:t>第十章　ほめて個性的</a:t>
            </a:r>
            <a:r>
              <a:rPr lang="en-US" altLang="ja-JP" sz="1400" b="1" dirty="0" smtClean="0"/>
              <a:t>IQ</a:t>
            </a:r>
            <a:r>
              <a:rPr lang="ja-JP" altLang="ja-JP" sz="1400" b="1" dirty="0" smtClean="0"/>
              <a:t>を伸ばす</a:t>
            </a:r>
            <a:r>
              <a:rPr lang="en-US" altLang="ja-JP" sz="1400" b="1" dirty="0" smtClean="0"/>
              <a:t>(108)</a:t>
            </a:r>
            <a:endParaRPr lang="ja-JP" altLang="ja-JP" sz="1400" dirty="0" smtClean="0"/>
          </a:p>
          <a:p>
            <a:r>
              <a:rPr lang="ja-JP" altLang="ja-JP" sz="1400" b="1" dirty="0" smtClean="0"/>
              <a:t>１．個性的</a:t>
            </a:r>
            <a:r>
              <a:rPr lang="en-US" altLang="ja-JP" sz="1400" b="1" dirty="0" smtClean="0"/>
              <a:t>IQ</a:t>
            </a:r>
            <a:r>
              <a:rPr lang="ja-JP" altLang="ja-JP" sz="1400" b="1" dirty="0" smtClean="0"/>
              <a:t>とは何か</a:t>
            </a:r>
            <a:endParaRPr lang="ja-JP" altLang="ja-JP" sz="1400" dirty="0" smtClean="0"/>
          </a:p>
          <a:p>
            <a:r>
              <a:rPr lang="ja-JP" altLang="ja-JP" sz="1400" b="1" dirty="0" smtClean="0"/>
              <a:t>２．８つの個性的</a:t>
            </a:r>
            <a:r>
              <a:rPr lang="en-US" altLang="ja-JP" sz="1400" b="1" dirty="0" smtClean="0"/>
              <a:t>IQ</a:t>
            </a:r>
            <a:endParaRPr lang="ja-JP" altLang="ja-JP" sz="1400" dirty="0" smtClean="0"/>
          </a:p>
          <a:p>
            <a:r>
              <a:rPr lang="ja-JP" altLang="ja-JP" sz="1400" b="1" dirty="0" smtClean="0"/>
              <a:t>（</a:t>
            </a:r>
            <a:r>
              <a:rPr lang="en-US" altLang="ja-JP" sz="1400" b="1" dirty="0" smtClean="0"/>
              <a:t>1</a:t>
            </a:r>
            <a:r>
              <a:rPr lang="ja-JP" altLang="ja-JP" sz="1400" b="1" dirty="0" smtClean="0"/>
              <a:t>）学問的</a:t>
            </a:r>
            <a:r>
              <a:rPr lang="en-US" altLang="ja-JP" sz="1400" b="1" dirty="0" smtClean="0"/>
              <a:t>IQ: Academic IQ(AIQ)</a:t>
            </a:r>
            <a:r>
              <a:rPr lang="ja-JP" altLang="ja-JP" sz="1400" b="1" dirty="0" err="1" smtClean="0"/>
              <a:t>、</a:t>
            </a:r>
            <a:r>
              <a:rPr lang="en-US" altLang="ja-JP" sz="1400" b="1" dirty="0" smtClean="0"/>
              <a:t>(2)</a:t>
            </a:r>
            <a:r>
              <a:rPr lang="ja-JP" altLang="ja-JP" sz="1400" b="1" dirty="0" smtClean="0"/>
              <a:t>創造性</a:t>
            </a:r>
            <a:r>
              <a:rPr lang="en-US" altLang="ja-JP" sz="1400" b="1" dirty="0" smtClean="0"/>
              <a:t>IQ: Creativity IQ(CIQ)</a:t>
            </a:r>
            <a:r>
              <a:rPr lang="ja-JP" altLang="ja-JP" sz="1400" b="1" dirty="0" err="1" smtClean="0"/>
              <a:t>、</a:t>
            </a:r>
            <a:r>
              <a:rPr lang="ja-JP" altLang="ja-JP" sz="1400" b="1" dirty="0" smtClean="0"/>
              <a:t>（</a:t>
            </a:r>
            <a:r>
              <a:rPr lang="en-US" altLang="ja-JP" sz="1400" b="1" dirty="0" smtClean="0"/>
              <a:t>3</a:t>
            </a:r>
            <a:r>
              <a:rPr lang="ja-JP" altLang="ja-JP" sz="1400" b="1" dirty="0" smtClean="0"/>
              <a:t>）巧緻性</a:t>
            </a:r>
            <a:r>
              <a:rPr lang="en-US" altLang="ja-JP" sz="1400" b="1" dirty="0" smtClean="0"/>
              <a:t>IQ: Dexterity IQ(DIQ)</a:t>
            </a:r>
            <a:r>
              <a:rPr lang="ja-JP" altLang="ja-JP" sz="1400" b="1" dirty="0" err="1" smtClean="0"/>
              <a:t>、</a:t>
            </a:r>
            <a:r>
              <a:rPr lang="en-US" altLang="ja-JP" sz="1400" b="1" dirty="0" smtClean="0"/>
              <a:t>(4)</a:t>
            </a:r>
            <a:r>
              <a:rPr lang="ja-JP" altLang="ja-JP" sz="1400" b="1" dirty="0" smtClean="0"/>
              <a:t>共感性</a:t>
            </a:r>
            <a:r>
              <a:rPr lang="en-US" altLang="ja-JP" sz="1400" b="1" dirty="0" smtClean="0"/>
              <a:t>IQ: Empathy IQ(EIQ)</a:t>
            </a:r>
            <a:r>
              <a:rPr lang="ja-JP" altLang="ja-JP" sz="1400" b="1" dirty="0" err="1" smtClean="0"/>
              <a:t>、</a:t>
            </a:r>
            <a:r>
              <a:rPr lang="en-US" altLang="ja-JP" sz="1400" b="1" dirty="0" smtClean="0"/>
              <a:t>(5) </a:t>
            </a:r>
            <a:r>
              <a:rPr lang="ja-JP" altLang="ja-JP" sz="1400" b="1" dirty="0" smtClean="0"/>
              <a:t>判断力</a:t>
            </a:r>
            <a:r>
              <a:rPr lang="en-US" altLang="ja-JP" sz="1400" b="1" dirty="0" smtClean="0"/>
              <a:t>IQ: Judgment IQ(JIQ)</a:t>
            </a:r>
            <a:r>
              <a:rPr lang="ja-JP" altLang="ja-JP" sz="1400" b="1" dirty="0" err="1" smtClean="0"/>
              <a:t>、</a:t>
            </a:r>
            <a:r>
              <a:rPr lang="en-US" altLang="ja-JP" sz="1400" b="1" dirty="0" smtClean="0"/>
              <a:t>(6) </a:t>
            </a:r>
            <a:r>
              <a:rPr lang="ja-JP" altLang="ja-JP" sz="1400" b="1" dirty="0" smtClean="0"/>
              <a:t>モチベーション</a:t>
            </a:r>
            <a:r>
              <a:rPr lang="en-US" altLang="ja-JP" sz="1400" b="1" dirty="0" smtClean="0"/>
              <a:t>IQ: Motivation IQ(MIQ)</a:t>
            </a:r>
            <a:r>
              <a:rPr lang="ja-JP" altLang="ja-JP" sz="1400" b="1" dirty="0" err="1" smtClean="0"/>
              <a:t>、</a:t>
            </a:r>
            <a:r>
              <a:rPr lang="en-US" altLang="ja-JP" sz="1400" b="1" dirty="0" smtClean="0"/>
              <a:t>(</a:t>
            </a:r>
            <a:r>
              <a:rPr lang="ja-JP" altLang="ja-JP" sz="1400" b="1" dirty="0" smtClean="0"/>
              <a:t>７</a:t>
            </a:r>
            <a:r>
              <a:rPr lang="en-US" altLang="ja-JP" sz="1400" b="1" dirty="0" smtClean="0"/>
              <a:t>)</a:t>
            </a:r>
            <a:r>
              <a:rPr lang="ja-JP" altLang="ja-JP" sz="1400" b="1" dirty="0" smtClean="0"/>
              <a:t>パーソナリティ</a:t>
            </a:r>
            <a:r>
              <a:rPr lang="en-US" altLang="ja-JP" sz="1400" b="1" dirty="0" smtClean="0"/>
              <a:t>IQ: Personality IQ(PIQ)</a:t>
            </a:r>
            <a:r>
              <a:rPr lang="ja-JP" altLang="ja-JP" sz="1400" b="1" dirty="0" err="1" smtClean="0"/>
              <a:t>、</a:t>
            </a:r>
            <a:r>
              <a:rPr lang="ja-JP" altLang="ja-JP" sz="1400" b="1" dirty="0" smtClean="0"/>
              <a:t>（８）リーダーシップ・フォロワーシップ</a:t>
            </a:r>
            <a:r>
              <a:rPr lang="en-US" altLang="ja-JP" sz="1400" b="1" dirty="0" smtClean="0"/>
              <a:t>IQ: Leadership &amp;Followership IQ (L&amp;FIQ)</a:t>
            </a:r>
            <a:endParaRPr lang="ja-JP" altLang="ja-JP" sz="1400" b="1" dirty="0" smtClean="0"/>
          </a:p>
          <a:p>
            <a:r>
              <a:rPr lang="ja-JP" altLang="ja-JP" sz="1400" b="1" dirty="0" smtClean="0"/>
              <a:t>３．個性的</a:t>
            </a:r>
            <a:r>
              <a:rPr lang="en-US" altLang="ja-JP" sz="1400" b="1" dirty="0" smtClean="0"/>
              <a:t>IQ</a:t>
            </a:r>
            <a:r>
              <a:rPr lang="ja-JP" altLang="ja-JP" sz="1400" b="1" dirty="0" smtClean="0"/>
              <a:t>をほめる言葉を増やす</a:t>
            </a:r>
            <a:endParaRPr lang="ja-JP" altLang="ja-JP" sz="1400" dirty="0" smtClean="0"/>
          </a:p>
          <a:p>
            <a:endParaRPr lang="ja-JP" altLang="ja-JP" sz="1400" dirty="0" smtClean="0"/>
          </a:p>
          <a:p>
            <a:endParaRPr kumimoji="1" lang="ja-JP" alt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 smtClean="0"/>
              <a:t>ヨーロッパめぐり</a:t>
            </a:r>
            <a:r>
              <a:rPr lang="en-US" altLang="ja-JP" sz="3200" dirty="0" smtClean="0"/>
              <a:t>(2)</a:t>
            </a:r>
            <a:br>
              <a:rPr lang="en-US" altLang="ja-JP" sz="3200" dirty="0" smtClean="0"/>
            </a:br>
            <a:r>
              <a:rPr lang="ja-JP" altLang="en-US" sz="2400" dirty="0" smtClean="0">
                <a:solidFill>
                  <a:srgbClr val="7030A0"/>
                </a:solidFill>
              </a:rPr>
              <a:t>描写センスは生まれつきか</a:t>
            </a:r>
            <a:r>
              <a:rPr lang="en-US" altLang="ja-JP" sz="2400" dirty="0" smtClean="0">
                <a:solidFill>
                  <a:srgbClr val="7030A0"/>
                </a:solidFill>
              </a:rPr>
              <a:t>?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kumimoji="1" lang="en-US" altLang="ja-JP" dirty="0" smtClean="0"/>
              <a:t>2.</a:t>
            </a:r>
            <a:r>
              <a:rPr kumimoji="1" lang="ja-JP" altLang="en-US" dirty="0" smtClean="0"/>
              <a:t>パリ北部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・</a:t>
            </a:r>
            <a:r>
              <a:rPr lang="ja-JP" altLang="en-US" sz="2000" b="1" dirty="0" smtClean="0"/>
              <a:t>オーヴェル・シュル・オワーズ</a:t>
            </a:r>
            <a:endParaRPr kumimoji="1" lang="ja-JP" altLang="en-US" sz="2000" dirty="0" smtClean="0"/>
          </a:p>
          <a:p>
            <a:pPr>
              <a:buNone/>
            </a:pPr>
            <a:r>
              <a:rPr lang="ja-JP" altLang="en-US" dirty="0" smtClean="0"/>
              <a:t>　・</a:t>
            </a:r>
            <a:r>
              <a:rPr lang="en-US" altLang="ja-JP" sz="2800" dirty="0" smtClean="0"/>
              <a:t>V. Gogh</a:t>
            </a:r>
            <a:r>
              <a:rPr lang="ja-JP" altLang="en-US" sz="2800" dirty="0" smtClean="0"/>
              <a:t>終焉の地</a:t>
            </a:r>
            <a:endParaRPr lang="en-US" altLang="ja-JP" sz="2800" dirty="0" smtClean="0"/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8194" name="Picture 2" descr="http://img.allabout.co.jp/gm/article/55934/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00808"/>
            <a:ext cx="1750690" cy="2088232"/>
          </a:xfrm>
          <a:prstGeom prst="rect">
            <a:avLst/>
          </a:prstGeom>
          <a:noFill/>
        </p:spPr>
      </p:pic>
      <p:pic>
        <p:nvPicPr>
          <p:cNvPr id="8196" name="Picture 4" descr="C:\Documents and Settings\yumi\デスクトップ\D-drive\デジカメ・顔写真\第二マンション掲示用\DSC01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89040"/>
            <a:ext cx="1763688" cy="2551832"/>
          </a:xfrm>
          <a:prstGeom prst="rect">
            <a:avLst/>
          </a:prstGeom>
          <a:noFill/>
        </p:spPr>
      </p:pic>
      <p:pic>
        <p:nvPicPr>
          <p:cNvPr id="8197" name="Picture 5" descr="C:\Documents and Settings\yumi\デスクトップ\D-drive\デジカメ・顔写真\第二マンション掲示用\DSC010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293096"/>
            <a:ext cx="2263800" cy="1895872"/>
          </a:xfrm>
          <a:prstGeom prst="rect">
            <a:avLst/>
          </a:prstGeom>
          <a:noFill/>
        </p:spPr>
      </p:pic>
      <p:pic>
        <p:nvPicPr>
          <p:cNvPr id="8199" name="Picture 7" descr="C:\Documents and Settings\yumi\デスクトップ\D-drive\デジカメ・顔写真\2012-6仏西班牙英\France\ゴッホ\DSC010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772816"/>
            <a:ext cx="2088232" cy="2160240"/>
          </a:xfrm>
          <a:prstGeom prst="rect">
            <a:avLst/>
          </a:prstGeom>
          <a:noFill/>
        </p:spPr>
      </p:pic>
      <p:pic>
        <p:nvPicPr>
          <p:cNvPr id="8200" name="Picture 8" descr="C:\Documents and Settings\yumi\デスクトップ\D-drive\デジカメ・顔写真\2012-6仏西班牙英\France\ゴッホ\DSC010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005064"/>
            <a:ext cx="2376264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ヨーロッパめぐり</a:t>
            </a:r>
            <a:r>
              <a:rPr lang="en-US" altLang="ja-JP" dirty="0" smtClean="0"/>
              <a:t>(3)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kumimoji="1" lang="en-US" altLang="ja-JP" dirty="0" smtClean="0"/>
              <a:t>3.</a:t>
            </a:r>
            <a:r>
              <a:rPr kumimoji="1" lang="ja-JP" altLang="en-US" dirty="0" smtClean="0"/>
              <a:t>バルセロナ</a:t>
            </a:r>
          </a:p>
          <a:p>
            <a:pPr>
              <a:buNone/>
            </a:pPr>
            <a:r>
              <a:rPr lang="ja-JP" altLang="en-US" dirty="0" smtClean="0"/>
              <a:t>・ダリ美術館</a:t>
            </a:r>
          </a:p>
          <a:p>
            <a:pPr>
              <a:buNone/>
            </a:pPr>
            <a:r>
              <a:rPr kumimoji="1" lang="ja-JP" altLang="en-US" dirty="0" smtClean="0"/>
              <a:t>・ピカソ</a:t>
            </a:r>
            <a:r>
              <a:rPr lang="ja-JP" altLang="en-US" dirty="0" smtClean="0"/>
              <a:t>美術館</a:t>
            </a:r>
          </a:p>
          <a:p>
            <a:pPr>
              <a:buNone/>
            </a:pPr>
            <a:r>
              <a:rPr kumimoji="1" lang="ja-JP" altLang="en-US" dirty="0" smtClean="0"/>
              <a:t>　　　　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習作時代</a:t>
            </a:r>
            <a:r>
              <a:rPr kumimoji="1" lang="en-US" altLang="ja-JP" sz="2400" dirty="0" smtClean="0"/>
              <a:t>)</a:t>
            </a:r>
            <a:endParaRPr kumimoji="1" lang="ja-JP" altLang="en-US" sz="2400" dirty="0" smtClean="0"/>
          </a:p>
          <a:p>
            <a:pPr>
              <a:buNone/>
            </a:pPr>
            <a:r>
              <a:rPr lang="ja-JP" altLang="en-US" dirty="0" smtClean="0"/>
              <a:t>・サクラダファミリア</a:t>
            </a:r>
          </a:p>
          <a:p>
            <a:pPr>
              <a:buNone/>
            </a:pPr>
            <a:r>
              <a:rPr kumimoji="1" lang="ja-JP" altLang="en-US" dirty="0" smtClean="0"/>
              <a:t>　　・ガウディ　</a:t>
            </a:r>
          </a:p>
          <a:p>
            <a:pPr>
              <a:buNone/>
            </a:pPr>
            <a:r>
              <a:rPr kumimoji="1" lang="ja-JP" altLang="en-US" dirty="0" smtClean="0"/>
              <a:t>・グェル公園</a:t>
            </a:r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7170" name="Picture 2" descr="C:\Documents and Settings\yumi\デスクトップ\D-drive\デジカメ・顔写真\2012-6仏西班牙英\Spain\バルセロナ\サグラダ・ファミリア教会\遠景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44824"/>
            <a:ext cx="1584176" cy="2075160"/>
          </a:xfrm>
          <a:prstGeom prst="rect">
            <a:avLst/>
          </a:prstGeom>
          <a:noFill/>
        </p:spPr>
      </p:pic>
      <p:pic>
        <p:nvPicPr>
          <p:cNvPr id="7172" name="Picture 4" descr="C:\Documents and Settings\yumi\デスクトップ\D-drive\デジカメ・顔写真\第二マンション掲示用\DSC01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293096"/>
            <a:ext cx="2088232" cy="1944216"/>
          </a:xfrm>
          <a:prstGeom prst="rect">
            <a:avLst/>
          </a:prstGeom>
          <a:noFill/>
        </p:spPr>
      </p:pic>
      <p:pic>
        <p:nvPicPr>
          <p:cNvPr id="7173" name="Picture 5" descr="C:\Documents and Settings\yumi\デスクトップ\D-drive\デジカメ・顔写真\第二マンション掲示用\DSC01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28304" cy="2160240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7092280" y="62373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7030A0"/>
                </a:solidFill>
              </a:rPr>
              <a:t>タパス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yumi\デスクトップ\D-drive\水谷2012-9\DSC01137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060848"/>
            <a:ext cx="1872208" cy="1872208"/>
          </a:xfrm>
          <a:prstGeom prst="rect">
            <a:avLst/>
          </a:prstGeom>
          <a:noFill/>
        </p:spPr>
      </p:pic>
      <p:pic>
        <p:nvPicPr>
          <p:cNvPr id="1027" name="Picture 3" descr="C:\Documents and Settings\yumi\デスクトップ\D-drive\水谷2012-9\DSC011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2060848"/>
            <a:ext cx="1584176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ヨーロッパめぐり</a:t>
            </a:r>
            <a:r>
              <a:rPr lang="en-US" altLang="ja-JP" dirty="0" smtClean="0"/>
              <a:t>(4)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kumimoji="1" lang="en-US" altLang="ja-JP" dirty="0" smtClean="0"/>
              <a:t>4.</a:t>
            </a:r>
            <a:r>
              <a:rPr kumimoji="1" lang="ja-JP" altLang="en-US" dirty="0" smtClean="0"/>
              <a:t>マドリッド</a:t>
            </a:r>
          </a:p>
          <a:p>
            <a:pPr>
              <a:buNone/>
            </a:pPr>
            <a:r>
              <a:rPr lang="ja-JP" altLang="en-US" dirty="0" smtClean="0"/>
              <a:t>　・プラド美術館</a:t>
            </a:r>
          </a:p>
          <a:p>
            <a:pPr>
              <a:buNone/>
            </a:pPr>
            <a:r>
              <a:rPr lang="ja-JP" altLang="en-US" dirty="0" smtClean="0"/>
              <a:t>　　・</a:t>
            </a:r>
            <a:r>
              <a:rPr lang="en-US" altLang="ja-JP" dirty="0" smtClean="0"/>
              <a:t>a.</a:t>
            </a:r>
            <a:r>
              <a:rPr lang="ja-JP" altLang="en-US" dirty="0" smtClean="0"/>
              <a:t>エルグレゴ</a:t>
            </a:r>
          </a:p>
          <a:p>
            <a:pPr>
              <a:buNone/>
            </a:pPr>
            <a:r>
              <a:rPr kumimoji="1" lang="ja-JP" altLang="en-US" dirty="0" smtClean="0"/>
              <a:t>　　・</a:t>
            </a:r>
            <a:r>
              <a:rPr kumimoji="1" lang="en-US" altLang="ja-JP" dirty="0" smtClean="0"/>
              <a:t>b.</a:t>
            </a:r>
            <a:r>
              <a:rPr kumimoji="1" lang="ja-JP" altLang="en-US" dirty="0" smtClean="0"/>
              <a:t>ゴヤ</a:t>
            </a:r>
          </a:p>
          <a:p>
            <a:pPr>
              <a:buNone/>
            </a:pPr>
            <a:r>
              <a:rPr lang="ja-JP" altLang="en-US" dirty="0" smtClean="0"/>
              <a:t>　　・</a:t>
            </a:r>
            <a:r>
              <a:rPr lang="en-US" altLang="ja-JP" dirty="0" smtClean="0"/>
              <a:t>c.</a:t>
            </a:r>
            <a:r>
              <a:rPr lang="ja-JP" altLang="en-US" dirty="0" smtClean="0"/>
              <a:t>ベラスケス</a:t>
            </a:r>
          </a:p>
          <a:p>
            <a:pPr>
              <a:buNone/>
            </a:pPr>
            <a:r>
              <a:rPr kumimoji="1" lang="ja-JP" altLang="en-US" dirty="0" smtClean="0"/>
              <a:t>　　・</a:t>
            </a:r>
            <a:r>
              <a:rPr kumimoji="1" lang="en-US" altLang="ja-JP" dirty="0" smtClean="0"/>
              <a:t>d.</a:t>
            </a:r>
            <a:r>
              <a:rPr kumimoji="1" lang="ja-JP" altLang="en-US" dirty="0" smtClean="0"/>
              <a:t>ルーベンス</a:t>
            </a:r>
            <a:endParaRPr kumimoji="1" lang="ja-JP" altLang="en-US" dirty="0"/>
          </a:p>
        </p:txBody>
      </p:sp>
      <p:pic>
        <p:nvPicPr>
          <p:cNvPr id="9218" name="Picture 2" descr="http://upload.wikimedia.org/wikipedia/commons/thumb/3/31/Las_Meninas%2C_by_Diego_Vel%C3%A1zquez%2C_from_Prado_in_Google_Earth.jpg/350px-Las_Meninas%2C_by_Diego_Vel%C3%A1zquez%2C_from_Prado_in_Google_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933056"/>
            <a:ext cx="2016224" cy="2232248"/>
          </a:xfrm>
          <a:prstGeom prst="rect">
            <a:avLst/>
          </a:prstGeom>
          <a:noFill/>
        </p:spPr>
      </p:pic>
      <p:pic>
        <p:nvPicPr>
          <p:cNvPr id="9220" name="Picture 4" descr="ファイル:Goya Maja ubran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72816"/>
            <a:ext cx="2664296" cy="1425403"/>
          </a:xfrm>
          <a:prstGeom prst="rect">
            <a:avLst/>
          </a:prstGeom>
          <a:noFill/>
        </p:spPr>
      </p:pic>
      <p:pic>
        <p:nvPicPr>
          <p:cNvPr id="9222" name="Picture 6" descr="http://upload.wikimedia.org/wikipedia/commons/thumb/f/ff/El_Greco_-_The_Burial_of_the_Count_of_Orgaz.JPG/300px-El_Greco_-_The_Burial_of_the_Count_of_Orga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556792"/>
            <a:ext cx="1872208" cy="2016224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3635896" y="3573016"/>
            <a:ext cx="213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7030A0"/>
                </a:solidFill>
              </a:rPr>
              <a:t>a.</a:t>
            </a:r>
            <a:r>
              <a:rPr kumimoji="1" lang="ja-JP" altLang="en-US" b="1" dirty="0" smtClean="0">
                <a:solidFill>
                  <a:srgbClr val="7030A0"/>
                </a:solidFill>
              </a:rPr>
              <a:t>オルガス伯の埋葬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72200" y="3429000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7030A0"/>
                </a:solidFill>
              </a:rPr>
              <a:t>b.</a:t>
            </a:r>
            <a:r>
              <a:rPr kumimoji="1" lang="ja-JP" altLang="en-US" b="1" dirty="0" smtClean="0">
                <a:solidFill>
                  <a:srgbClr val="7030A0"/>
                </a:solidFill>
              </a:rPr>
              <a:t>着衣のマハ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19872" y="6211669"/>
            <a:ext cx="3119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</a:rPr>
              <a:t>c.</a:t>
            </a:r>
            <a:r>
              <a:rPr lang="ja-JP" altLang="en-US" b="1" dirty="0" smtClean="0">
                <a:solidFill>
                  <a:srgbClr val="7030A0"/>
                </a:solidFill>
              </a:rPr>
              <a:t>ラス・メニーナス（女官たち）</a:t>
            </a:r>
          </a:p>
          <a:p>
            <a:endParaRPr kumimoji="1" lang="ja-JP" altLang="en-US" dirty="0"/>
          </a:p>
        </p:txBody>
      </p:sp>
      <p:pic>
        <p:nvPicPr>
          <p:cNvPr id="9224" name="Picture 8" descr="イメージ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077072"/>
            <a:ext cx="2376264" cy="2088232"/>
          </a:xfrm>
          <a:prstGeom prst="rect">
            <a:avLst/>
          </a:prstGeom>
          <a:noFill/>
        </p:spPr>
      </p:pic>
      <p:sp>
        <p:nvSpPr>
          <p:cNvPr id="13" name="テキスト ボックス 12"/>
          <p:cNvSpPr txBox="1"/>
          <p:nvPr/>
        </p:nvSpPr>
        <p:spPr>
          <a:xfrm>
            <a:off x="6876256" y="6237312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7030A0"/>
                </a:solidFill>
              </a:rPr>
              <a:t>d.</a:t>
            </a:r>
            <a:r>
              <a:rPr kumimoji="1" lang="ja-JP" altLang="en-US" b="1" dirty="0" smtClean="0">
                <a:solidFill>
                  <a:srgbClr val="7030A0"/>
                </a:solidFill>
              </a:rPr>
              <a:t>三美神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ヨーロッパめぐり</a:t>
            </a:r>
            <a:r>
              <a:rPr lang="en-US" altLang="ja-JP" dirty="0" smtClean="0"/>
              <a:t>(5)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ja-JP" altLang="en-US" sz="2400" b="1" dirty="0" smtClean="0">
                <a:solidFill>
                  <a:srgbClr val="7030A0"/>
                </a:solidFill>
              </a:rPr>
              <a:t>産業革命を先導した英国はなぜ老大国になったか？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dirty="0" smtClean="0"/>
              <a:t>5.</a:t>
            </a:r>
            <a:r>
              <a:rPr lang="ja-JP" altLang="en-US" dirty="0" smtClean="0"/>
              <a:t>ロンドン</a:t>
            </a:r>
          </a:p>
          <a:p>
            <a:pPr>
              <a:buNone/>
            </a:pPr>
            <a:r>
              <a:rPr kumimoji="1" lang="ja-JP" altLang="en-US" dirty="0" smtClean="0"/>
              <a:t>・</a:t>
            </a:r>
            <a:r>
              <a:rPr kumimoji="1" lang="ja-JP" altLang="en-US" sz="2400" b="1" dirty="0" smtClean="0"/>
              <a:t>ウィンブルドン・テニス</a:t>
            </a:r>
          </a:p>
          <a:p>
            <a:pPr>
              <a:buNone/>
            </a:pPr>
            <a:r>
              <a:rPr kumimoji="1" lang="ja-JP" altLang="en-US" sz="2400" b="1" dirty="0" smtClean="0"/>
              <a:t>・国立美術館</a:t>
            </a:r>
          </a:p>
          <a:p>
            <a:pPr>
              <a:buNone/>
            </a:pPr>
            <a:r>
              <a:rPr kumimoji="1" lang="ja-JP" altLang="en-US" sz="2400" b="1" dirty="0" smtClean="0"/>
              <a:t>・国立科学館</a:t>
            </a:r>
          </a:p>
          <a:p>
            <a:pPr>
              <a:buNone/>
            </a:pPr>
            <a:r>
              <a:rPr lang="ja-JP" altLang="en-US" sz="2000" b="1" dirty="0" smtClean="0">
                <a:solidFill>
                  <a:srgbClr val="7030A0"/>
                </a:solidFill>
              </a:rPr>
              <a:t>・なぜ産業革命を先導できたか</a:t>
            </a:r>
            <a:r>
              <a:rPr lang="en-US" altLang="ja-JP" sz="2000" b="1" dirty="0" smtClean="0">
                <a:solidFill>
                  <a:srgbClr val="7030A0"/>
                </a:solidFill>
              </a:rPr>
              <a:t>?</a:t>
            </a:r>
            <a:endParaRPr lang="ja-JP" altLang="en-US" sz="20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ja-JP" altLang="en-US" sz="20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ja-JP" altLang="en-US" sz="20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ja-JP" altLang="en-US" sz="2000" b="1" dirty="0" smtClean="0">
                <a:solidFill>
                  <a:srgbClr val="7030A0"/>
                </a:solidFill>
              </a:rPr>
              <a:t>・なぜ英国は一時衰退したか</a:t>
            </a:r>
            <a:r>
              <a:rPr lang="en-US" altLang="ja-JP" sz="2000" b="1" dirty="0" smtClean="0">
                <a:solidFill>
                  <a:srgbClr val="7030A0"/>
                </a:solidFill>
              </a:rPr>
              <a:t>?</a:t>
            </a:r>
          </a:p>
          <a:p>
            <a:pPr>
              <a:buNone/>
            </a:pPr>
            <a:endParaRPr lang="en-US" altLang="ja-JP" sz="20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ja-JP" altLang="en-US" sz="2000" b="1" dirty="0" smtClean="0">
                <a:solidFill>
                  <a:srgbClr val="7030A0"/>
                </a:solidFill>
              </a:rPr>
              <a:t>・再興への取り組み</a:t>
            </a:r>
            <a:endParaRPr lang="en-US" altLang="ja-JP" sz="20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altLang="ja-JP" sz="20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altLang="ja-JP" sz="2000" b="1" dirty="0" smtClean="0">
                <a:solidFill>
                  <a:srgbClr val="7030A0"/>
                </a:solidFill>
              </a:rPr>
              <a:t>       </a:t>
            </a:r>
            <a:endParaRPr lang="ja-JP" altLang="en-US" sz="20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kumimoji="1" lang="ja-JP" altLang="en-US" sz="2000" b="1" dirty="0">
              <a:solidFill>
                <a:srgbClr val="7030A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27984" y="378904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*</a:t>
            </a:r>
            <a:r>
              <a:rPr lang="ja-JP" altLang="en-US" b="1" dirty="0" smtClean="0"/>
              <a:t>理由</a:t>
            </a:r>
            <a:r>
              <a:rPr lang="en-US" altLang="ja-JP" b="1" dirty="0" smtClean="0"/>
              <a:t>: </a:t>
            </a:r>
            <a:r>
              <a:rPr lang="ja-JP" altLang="en-US" b="1" dirty="0" smtClean="0"/>
              <a:t>科学・技術を「創る」文化・教育が存在した。</a:t>
            </a:r>
          </a:p>
          <a:p>
            <a:r>
              <a:rPr kumimoji="1" lang="ja-JP" altLang="en-US" b="1" dirty="0" smtClean="0"/>
              <a:t>・当時</a:t>
            </a:r>
            <a:r>
              <a:rPr kumimoji="1" lang="en-US" altLang="ja-JP" b="1" dirty="0" smtClean="0"/>
              <a:t>(1700</a:t>
            </a:r>
            <a:r>
              <a:rPr kumimoji="1" lang="ja-JP" altLang="en-US" b="1" dirty="0" smtClean="0"/>
              <a:t>年頃</a:t>
            </a:r>
            <a:r>
              <a:rPr kumimoji="1" lang="en-US" altLang="ja-JP" b="1" dirty="0" smtClean="0"/>
              <a:t>)</a:t>
            </a:r>
            <a:r>
              <a:rPr kumimoji="1" lang="ja-JP" altLang="en-US" b="1" dirty="0" smtClean="0"/>
              <a:t>特許</a:t>
            </a:r>
            <a:r>
              <a:rPr lang="ja-JP" altLang="en-US" b="1" dirty="0" smtClean="0"/>
              <a:t>制度があった。</a:t>
            </a:r>
          </a:p>
          <a:p>
            <a:r>
              <a:rPr kumimoji="1" lang="en-US" altLang="ja-JP" b="1" dirty="0" smtClean="0"/>
              <a:t>1449</a:t>
            </a:r>
            <a:r>
              <a:rPr kumimoji="1" lang="ja-JP" altLang="en-US" b="1" dirty="0" smtClean="0"/>
              <a:t>年</a:t>
            </a:r>
            <a:r>
              <a:rPr kumimoji="1" lang="en-US" altLang="ja-JP" b="1" dirty="0" smtClean="0"/>
              <a:t>, </a:t>
            </a:r>
            <a:r>
              <a:rPr kumimoji="1" lang="ja-JP" altLang="en-US" b="1" dirty="0" smtClean="0"/>
              <a:t>英国特許庁</a:t>
            </a:r>
            <a:r>
              <a:rPr kumimoji="1" lang="en-US" altLang="ja-JP" b="1" dirty="0" smtClean="0"/>
              <a:t>(1852</a:t>
            </a:r>
            <a:r>
              <a:rPr kumimoji="1" lang="ja-JP" altLang="en-US" b="1" dirty="0" smtClean="0"/>
              <a:t>年設立</a:t>
            </a:r>
            <a:r>
              <a:rPr kumimoji="1" lang="en-US" altLang="ja-JP" b="1" dirty="0" smtClean="0"/>
              <a:t>)</a:t>
            </a:r>
            <a:endParaRPr kumimoji="1" lang="ja-JP" altLang="en-US" b="1" dirty="0"/>
          </a:p>
        </p:txBody>
      </p:sp>
      <p:pic>
        <p:nvPicPr>
          <p:cNvPr id="1026" name="Picture 2" descr="C:\Documents and Settings\yumi\デスクトップ\D-drive\デジカメ・顔写真\2012-6仏西班牙英\England\ウインブルドン\寒い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060848"/>
            <a:ext cx="1656184" cy="1447800"/>
          </a:xfrm>
          <a:prstGeom prst="rect">
            <a:avLst/>
          </a:prstGeom>
          <a:noFill/>
        </p:spPr>
      </p:pic>
      <p:pic>
        <p:nvPicPr>
          <p:cNvPr id="1027" name="Picture 3" descr="C:\Documents and Settings\yumi\デスクトップ\D-drive\デジカメ・顔写真\2012-6仏西班牙英\England\町歩き\ロンドン\科学館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060848"/>
            <a:ext cx="1584176" cy="1512168"/>
          </a:xfrm>
          <a:prstGeom prst="rect">
            <a:avLst/>
          </a:prstGeom>
          <a:noFill/>
        </p:spPr>
      </p:pic>
      <p:pic>
        <p:nvPicPr>
          <p:cNvPr id="1028" name="Picture 4" descr="C:\Documents and Settings\yumi\デスクトップ\D-drive\デジカメ・顔写真\2012-6仏西班牙英\England\町歩き\ロンドン\憧れのナショナルぎらり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1691680" cy="1512168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4427984" y="5229200"/>
            <a:ext cx="4054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サッチャー前</a:t>
            </a:r>
            <a:r>
              <a:rPr lang="en-US" altLang="ja-JP" b="1" dirty="0" smtClean="0"/>
              <a:t>: </a:t>
            </a:r>
            <a:r>
              <a:rPr lang="ja-JP" altLang="en-US" b="1" dirty="0" smtClean="0"/>
              <a:t>老大国、斜陽国、英国病</a:t>
            </a:r>
          </a:p>
          <a:p>
            <a:r>
              <a:rPr kumimoji="1" lang="ja-JP" altLang="en-US" b="1" dirty="0" smtClean="0"/>
              <a:t>・社会階級　　・大学数⇒少  </a:t>
            </a:r>
            <a:r>
              <a:rPr lang="ja-JP" altLang="en-US" b="1" dirty="0" smtClean="0"/>
              <a:t>・伝統尊重</a:t>
            </a:r>
            <a:endParaRPr kumimoji="1" lang="ja-JP" altLang="en-US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46946" y="6165304"/>
            <a:ext cx="700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・世界の金融センター　・</a:t>
            </a:r>
            <a:r>
              <a:rPr kumimoji="1" lang="en-US" altLang="ja-JP" b="1" dirty="0" err="1" smtClean="0"/>
              <a:t>OpenUni</a:t>
            </a:r>
            <a:r>
              <a:rPr kumimoji="1" lang="ja-JP" altLang="en-US" b="1" dirty="0" smtClean="0"/>
              <a:t>創設　・教育改革</a:t>
            </a:r>
            <a:r>
              <a:rPr kumimoji="1" lang="en-US" altLang="ja-JP" b="1" dirty="0" smtClean="0"/>
              <a:t>(</a:t>
            </a:r>
            <a:r>
              <a:rPr kumimoji="1" lang="ja-JP" altLang="en-US" b="1" dirty="0" smtClean="0"/>
              <a:t>創造性教育含む</a:t>
            </a:r>
            <a:r>
              <a:rPr kumimoji="1" lang="en-US" altLang="ja-JP" b="1" dirty="0" smtClean="0"/>
              <a:t>)</a:t>
            </a:r>
            <a:endParaRPr kumimoji="1" lang="ja-JP" alt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これからの学芸員に求められるのは何か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6" name="テキスト プレースホルダ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kumimoji="1" lang="en-US" altLang="ja-JP" dirty="0" smtClean="0"/>
              <a:t>1.</a:t>
            </a:r>
            <a:r>
              <a:rPr kumimoji="1" lang="ja-JP" altLang="en-US" dirty="0" smtClean="0"/>
              <a:t>従来の学芸員</a:t>
            </a:r>
          </a:p>
          <a:p>
            <a:pPr>
              <a:buNone/>
            </a:pPr>
            <a:r>
              <a:rPr lang="ja-JP" altLang="en-US" sz="1800" b="1" dirty="0" smtClean="0"/>
              <a:t>・博物館資料の収集、保管、展示及び調査研究その他これと関連する事業を行う「博物館法」に定められた、博物館におかれる専門的職員</a:t>
            </a:r>
            <a:endParaRPr lang="en-US" altLang="ja-JP" sz="1800" b="1" dirty="0" smtClean="0"/>
          </a:p>
          <a:p>
            <a:pPr>
              <a:buNone/>
            </a:pPr>
            <a:r>
              <a:rPr lang="ja-JP" altLang="en-US" sz="1800" b="1" dirty="0" smtClean="0"/>
              <a:t>・展示会の開催</a:t>
            </a:r>
            <a:endParaRPr kumimoji="1" lang="ja-JP" altLang="en-US" sz="1800" b="1" dirty="0" smtClean="0"/>
          </a:p>
          <a:p>
            <a:pPr>
              <a:buNone/>
            </a:pPr>
            <a:r>
              <a:rPr lang="ja-JP" altLang="en-US" sz="1800" b="1" dirty="0" smtClean="0"/>
              <a:t>・展示物の解説</a:t>
            </a:r>
            <a:endParaRPr kumimoji="1" lang="ja-JP" altLang="en-US" sz="1800" b="1" dirty="0" smtClean="0"/>
          </a:p>
          <a:p>
            <a:pPr>
              <a:buNone/>
            </a:pPr>
            <a:r>
              <a:rPr lang="ja-JP" altLang="en-US" sz="1800" b="1" dirty="0" smtClean="0"/>
              <a:t>・名画等の購入</a:t>
            </a:r>
            <a:endParaRPr kumimoji="1" lang="ja-JP" altLang="en-US" sz="1800" b="1" dirty="0" smtClean="0"/>
          </a:p>
          <a:p>
            <a:pPr>
              <a:buNone/>
            </a:pPr>
            <a:r>
              <a:rPr lang="ja-JP" altLang="en-US" sz="1800" b="1" dirty="0" smtClean="0"/>
              <a:t>・名画等の補修</a:t>
            </a:r>
          </a:p>
          <a:p>
            <a:pPr>
              <a:buNone/>
            </a:pPr>
            <a:endParaRPr kumimoji="1" lang="ja-JP" altLang="en-US" sz="1800" dirty="0" smtClean="0"/>
          </a:p>
          <a:p>
            <a:pPr>
              <a:buNone/>
            </a:pPr>
            <a:r>
              <a:rPr lang="ja-JP" altLang="en-US" sz="1800" u="sng" dirty="0" smtClean="0">
                <a:solidFill>
                  <a:srgbClr val="C00000"/>
                </a:solidFill>
              </a:rPr>
              <a:t>・資料をはさんで来談者と対話する</a:t>
            </a:r>
            <a:endParaRPr kumimoji="1" lang="ja-JP" altLang="en-US" sz="1800" u="sng" dirty="0">
              <a:solidFill>
                <a:srgbClr val="C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44008" y="1988840"/>
            <a:ext cx="41764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１．</a:t>
            </a:r>
            <a:r>
              <a:rPr lang="ja-JP" altLang="en-US" sz="3200" dirty="0" smtClean="0">
                <a:solidFill>
                  <a:srgbClr val="C00000"/>
                </a:solidFill>
              </a:rPr>
              <a:t>これからの学芸員</a:t>
            </a:r>
          </a:p>
          <a:p>
            <a:r>
              <a:rPr lang="ja-JP" altLang="en-US" b="1" dirty="0" smtClean="0"/>
              <a:t>・従来と同じ仕事</a:t>
            </a:r>
            <a:endParaRPr lang="en-US" altLang="ja-JP" b="1" dirty="0" smtClean="0"/>
          </a:p>
          <a:p>
            <a:endParaRPr lang="ja-JP" altLang="en-US" b="1" dirty="0" smtClean="0"/>
          </a:p>
          <a:p>
            <a:r>
              <a:rPr kumimoji="1" lang="ja-JP" altLang="en-US" b="1" dirty="0" smtClean="0"/>
              <a:t>・地域 </a:t>
            </a:r>
            <a:r>
              <a:rPr kumimoji="1" lang="en-US" altLang="ja-JP" b="1" dirty="0" smtClean="0"/>
              <a:t>and </a:t>
            </a:r>
            <a:r>
              <a:rPr kumimoji="1" lang="ja-JP" altLang="en-US" b="1" dirty="0" smtClean="0"/>
              <a:t>広域からのリピーター増やす</a:t>
            </a:r>
          </a:p>
          <a:p>
            <a:r>
              <a:rPr lang="en-US" altLang="ja-JP" b="1" dirty="0" smtClean="0">
                <a:solidFill>
                  <a:srgbClr val="00B050"/>
                </a:solidFill>
              </a:rPr>
              <a:t>(</a:t>
            </a:r>
            <a:r>
              <a:rPr lang="ja-JP" altLang="en-US" b="1" dirty="0" smtClean="0">
                <a:solidFill>
                  <a:srgbClr val="00B050"/>
                </a:solidFill>
              </a:rPr>
              <a:t>そのためには</a:t>
            </a:r>
            <a:r>
              <a:rPr lang="en-US" altLang="ja-JP" b="1" dirty="0" smtClean="0">
                <a:solidFill>
                  <a:srgbClr val="00B050"/>
                </a:solidFill>
              </a:rPr>
              <a:t>)</a:t>
            </a:r>
            <a:endParaRPr lang="ja-JP" altLang="en-US" b="1" dirty="0" smtClean="0"/>
          </a:p>
          <a:p>
            <a:r>
              <a:rPr lang="ja-JP" altLang="en-US" b="1" dirty="0" smtClean="0"/>
              <a:t>・展覧会等の企画・実行に地域を巻き込む（中・高・大学生の提案・支援）</a:t>
            </a:r>
          </a:p>
          <a:p>
            <a:r>
              <a:rPr lang="ja-JP" altLang="en-US" b="1" dirty="0" smtClean="0"/>
              <a:t>　　⇒博物館・美術館を支える次</a:t>
            </a:r>
            <a:r>
              <a:rPr lang="ja-JP" altLang="en-US" b="1" dirty="0" smtClean="0"/>
              <a:t>世リーダ</a:t>
            </a:r>
            <a:r>
              <a:rPr lang="ja-JP" altLang="en-US" b="1" dirty="0" smtClean="0"/>
              <a:t>の養成⇒地域興しにつながる</a:t>
            </a:r>
          </a:p>
          <a:p>
            <a:r>
              <a:rPr lang="ja-JP" altLang="en-US" b="1" dirty="0" smtClean="0"/>
              <a:t>・出張授業⇒総合的学習の時間等に博物館資料の特徴を解説し、質問を</a:t>
            </a:r>
            <a:r>
              <a:rPr lang="ja-JP" altLang="en-US" b="1" dirty="0" smtClean="0"/>
              <a:t>受ける</a:t>
            </a:r>
          </a:p>
          <a:p>
            <a:r>
              <a:rPr lang="ja-JP" altLang="en-US" b="1" dirty="0" smtClean="0"/>
              <a:t>・地域の人に、展示空間の無料使用許可</a:t>
            </a:r>
            <a:endParaRPr lang="ja-JP" altLang="en-US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日本の教育の弱点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81200"/>
            <a:ext cx="7630616" cy="4876800"/>
          </a:xfrm>
        </p:spPr>
        <p:txBody>
          <a:bodyPr/>
          <a:lstStyle/>
          <a:p>
            <a:pPr>
              <a:buNone/>
            </a:pPr>
            <a:r>
              <a:rPr lang="ja-JP" altLang="en-US" dirty="0" smtClean="0"/>
              <a:t>山川健次郎</a:t>
            </a:r>
          </a:p>
          <a:p>
            <a:pPr>
              <a:buNone/>
            </a:pPr>
            <a:r>
              <a:rPr lang="en-US" altLang="ja-JP" sz="2000" b="1" dirty="0" smtClean="0"/>
              <a:t>&lt;</a:t>
            </a:r>
            <a:r>
              <a:rPr lang="ja-JP" altLang="en-US" sz="2000" b="1" dirty="0" smtClean="0"/>
              <a:t>履歴</a:t>
            </a:r>
            <a:r>
              <a:rPr lang="en-US" altLang="ja-JP" sz="2000" b="1" dirty="0" smtClean="0"/>
              <a:t>&gt;</a:t>
            </a:r>
            <a:endParaRPr lang="ja-JP" altLang="en-US" b="1" dirty="0" smtClean="0"/>
          </a:p>
          <a:p>
            <a:r>
              <a:rPr lang="ja-JP" altLang="en-US" sz="1400" b="1" dirty="0" smtClean="0"/>
              <a:t>　　嘉永</a:t>
            </a:r>
            <a:r>
              <a:rPr lang="en-US" altLang="ja-JP" sz="1400" b="1" dirty="0" smtClean="0"/>
              <a:t>7</a:t>
            </a:r>
            <a:r>
              <a:rPr lang="ja-JP" altLang="en-US" sz="1400" b="1" dirty="0" smtClean="0"/>
              <a:t>年（</a:t>
            </a:r>
            <a:r>
              <a:rPr lang="en-US" altLang="ja-JP" sz="1400" b="1" dirty="0" smtClean="0"/>
              <a:t>1954</a:t>
            </a:r>
            <a:r>
              <a:rPr lang="ja-JP" altLang="en-US" sz="1400" b="1" dirty="0" smtClean="0"/>
              <a:t>）会津生まれ</a:t>
            </a:r>
          </a:p>
          <a:p>
            <a:r>
              <a:rPr lang="ja-JP" altLang="en-US" sz="1400" b="1" dirty="0" smtClean="0"/>
              <a:t>　　慶應</a:t>
            </a:r>
            <a:r>
              <a:rPr lang="en-US" altLang="ja-JP" sz="1400" b="1" dirty="0" smtClean="0"/>
              <a:t>4</a:t>
            </a:r>
            <a:r>
              <a:rPr lang="ja-JP" altLang="en-US" sz="1400" b="1" dirty="0" smtClean="0"/>
              <a:t>年（</a:t>
            </a:r>
            <a:r>
              <a:rPr lang="en-US" altLang="ja-JP" sz="1400" b="1" dirty="0" smtClean="0"/>
              <a:t>1868</a:t>
            </a:r>
            <a:r>
              <a:rPr lang="ja-JP" altLang="en-US" sz="1400" b="1" dirty="0" smtClean="0"/>
              <a:t>）戊申戦争に参加</a:t>
            </a:r>
          </a:p>
          <a:p>
            <a:r>
              <a:rPr lang="ja-JP" altLang="en-US" sz="1400" b="1" dirty="0" smtClean="0"/>
              <a:t>　　明治</a:t>
            </a:r>
            <a:r>
              <a:rPr lang="en-US" altLang="ja-JP" sz="1400" b="1" dirty="0" smtClean="0"/>
              <a:t>4</a:t>
            </a:r>
            <a:r>
              <a:rPr lang="ja-JP" altLang="en-US" sz="1400" b="1" dirty="0" smtClean="0"/>
              <a:t>年（</a:t>
            </a:r>
            <a:r>
              <a:rPr lang="en-US" altLang="ja-JP" sz="1400" b="1" dirty="0" smtClean="0"/>
              <a:t>1871</a:t>
            </a:r>
            <a:r>
              <a:rPr lang="ja-JP" altLang="en-US" sz="1400" b="1" dirty="0" smtClean="0"/>
              <a:t>）アメリカに留学</a:t>
            </a:r>
          </a:p>
          <a:p>
            <a:r>
              <a:rPr lang="ja-JP" altLang="en-US" sz="1400" b="1" dirty="0" smtClean="0"/>
              <a:t>　　明治</a:t>
            </a:r>
            <a:r>
              <a:rPr lang="en-US" altLang="ja-JP" sz="1400" b="1" dirty="0" smtClean="0"/>
              <a:t>12</a:t>
            </a:r>
            <a:r>
              <a:rPr lang="ja-JP" altLang="en-US" sz="1400" b="1" dirty="0" smtClean="0"/>
              <a:t>年（</a:t>
            </a:r>
            <a:r>
              <a:rPr lang="en-US" altLang="ja-JP" sz="1400" b="1" dirty="0" smtClean="0"/>
              <a:t>1879</a:t>
            </a:r>
            <a:r>
              <a:rPr lang="ja-JP" altLang="en-US" sz="1400" b="1" dirty="0" smtClean="0"/>
              <a:t>）日本初の物理学教授</a:t>
            </a:r>
          </a:p>
          <a:p>
            <a:r>
              <a:rPr lang="ja-JP" altLang="en-US" sz="1400" b="1" dirty="0" smtClean="0"/>
              <a:t>　　明治</a:t>
            </a:r>
            <a:r>
              <a:rPr lang="en-US" altLang="ja-JP" sz="1400" b="1" dirty="0" smtClean="0"/>
              <a:t>34</a:t>
            </a:r>
            <a:r>
              <a:rPr lang="ja-JP" altLang="en-US" sz="1400" b="1" dirty="0" smtClean="0"/>
              <a:t>年（</a:t>
            </a:r>
            <a:r>
              <a:rPr lang="en-US" altLang="ja-JP" sz="1400" b="1" dirty="0" smtClean="0"/>
              <a:t>1901</a:t>
            </a:r>
            <a:r>
              <a:rPr lang="ja-JP" altLang="en-US" sz="1400" b="1" dirty="0" smtClean="0"/>
              <a:t>）東京帝国大学総長</a:t>
            </a:r>
          </a:p>
          <a:p>
            <a:r>
              <a:rPr lang="ja-JP" altLang="en-US" sz="1400" b="1" dirty="0" smtClean="0"/>
              <a:t>　　明治</a:t>
            </a:r>
            <a:r>
              <a:rPr lang="en-US" altLang="ja-JP" sz="1400" b="1" dirty="0" smtClean="0"/>
              <a:t>44</a:t>
            </a:r>
            <a:r>
              <a:rPr lang="ja-JP" altLang="en-US" sz="1400" b="1" dirty="0" smtClean="0"/>
              <a:t>年（</a:t>
            </a:r>
            <a:r>
              <a:rPr lang="en-US" altLang="ja-JP" sz="1400" b="1" dirty="0" smtClean="0"/>
              <a:t>1911</a:t>
            </a:r>
            <a:r>
              <a:rPr lang="ja-JP" altLang="en-US" sz="1400" b="1" dirty="0" smtClean="0"/>
              <a:t>）九州帝国大学初代総長</a:t>
            </a:r>
          </a:p>
          <a:p>
            <a:r>
              <a:rPr lang="ja-JP" altLang="en-US" sz="2000" b="1" dirty="0" smtClean="0"/>
              <a:t>九州帝国大学が開校した時の学生に対する訓示の中に、「日本の学生は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ハウ</a:t>
            </a:r>
            <a:r>
              <a:rPr lang="ja-JP" altLang="en-US" sz="2000" b="1" dirty="0" smtClean="0"/>
              <a:t>、どのようにということには深く注意するが、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ホワイ</a:t>
            </a:r>
            <a:r>
              <a:rPr lang="ja-JP" altLang="en-US" sz="2000" b="1" dirty="0" smtClean="0"/>
              <a:t>、なぜなのかという言葉を発しない」。</a:t>
            </a:r>
          </a:p>
          <a:p>
            <a:r>
              <a:rPr lang="en-US" altLang="ja-JP" sz="2400" b="1" dirty="0" smtClean="0"/>
              <a:t>100</a:t>
            </a:r>
            <a:r>
              <a:rPr lang="ja-JP" altLang="en-US" sz="2400" b="1" dirty="0" smtClean="0"/>
              <a:t>年後の今も日本の教育の弱点になっている。</a:t>
            </a:r>
          </a:p>
          <a:p>
            <a:r>
              <a:rPr lang="ja-JP" altLang="en-US" sz="2400" b="1" dirty="0" smtClean="0"/>
              <a:t>学校美術</a:t>
            </a:r>
            <a:r>
              <a:rPr lang="en-US" altLang="ja-JP" sz="2400" b="1" dirty="0" smtClean="0"/>
              <a:t>---</a:t>
            </a:r>
            <a:r>
              <a:rPr lang="en-US" altLang="ja-JP" sz="2400" b="1" dirty="0" smtClean="0">
                <a:sym typeface="Wingdings" pitchFamily="2" charset="2"/>
              </a:rPr>
              <a:t></a:t>
            </a:r>
            <a:r>
              <a:rPr lang="ja-JP" altLang="en-US" sz="2400" b="1" i="1" dirty="0" smtClean="0">
                <a:solidFill>
                  <a:srgbClr val="C00000"/>
                </a:solidFill>
                <a:sym typeface="Wingdings" pitchFamily="2" charset="2"/>
              </a:rPr>
              <a:t>　</a:t>
            </a:r>
            <a:r>
              <a:rPr lang="ja-JP" altLang="en-US" sz="2400" b="1" u="sng" dirty="0" smtClean="0">
                <a:solidFill>
                  <a:srgbClr val="C00000"/>
                </a:solidFill>
                <a:sym typeface="Wingdings" pitchFamily="2" charset="2"/>
              </a:rPr>
              <a:t>教育の中に、言語</a:t>
            </a:r>
            <a:r>
              <a:rPr lang="ja-JP" altLang="en-US" sz="2400" b="1" u="sng" dirty="0" smtClean="0">
                <a:solidFill>
                  <a:srgbClr val="C00000"/>
                </a:solidFill>
              </a:rPr>
              <a:t> によるコンセプト化</a:t>
            </a:r>
          </a:p>
          <a:p>
            <a:r>
              <a:rPr lang="ja-JP" altLang="en-US" sz="2400" b="1" u="sng" dirty="0" smtClean="0">
                <a:solidFill>
                  <a:srgbClr val="C00000"/>
                </a:solidFill>
              </a:rPr>
              <a:t>　　　　　　　　　が抜けている。</a:t>
            </a:r>
            <a:r>
              <a:rPr lang="ja-JP" altLang="en-US" u="sng" dirty="0" smtClean="0">
                <a:solidFill>
                  <a:srgbClr val="C00000"/>
                </a:solidFill>
              </a:rPr>
              <a:t>　</a:t>
            </a:r>
          </a:p>
          <a:p>
            <a:endParaRPr lang="ja-JP" altLang="en-US" dirty="0" smtClean="0"/>
          </a:p>
          <a:p>
            <a:endParaRPr lang="ja-JP" altLang="en-US" dirty="0" smtClean="0"/>
          </a:p>
          <a:p>
            <a:pPr>
              <a:buNone/>
            </a:pPr>
            <a:endParaRPr kumimoji="1" lang="ja-JP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dirty="0" smtClean="0"/>
              <a:t>学問・科学技術の創発・進展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664" cy="4876800"/>
          </a:xfrm>
        </p:spPr>
        <p:txBody>
          <a:bodyPr/>
          <a:lstStyle/>
          <a:p>
            <a:pPr>
              <a:buNone/>
            </a:pPr>
            <a:r>
              <a:rPr kumimoji="1" lang="ja-JP" altLang="en-US" sz="2800" dirty="0" smtClean="0"/>
              <a:t>・現在の日本</a:t>
            </a:r>
            <a:r>
              <a:rPr kumimoji="1" lang="en-US" altLang="ja-JP" sz="2800" dirty="0" smtClean="0"/>
              <a:t>------</a:t>
            </a:r>
            <a:r>
              <a:rPr kumimoji="1" lang="ja-JP" altLang="en-US" sz="2800" dirty="0" smtClean="0"/>
              <a:t>科学技術の先進国</a:t>
            </a:r>
          </a:p>
          <a:p>
            <a:pPr>
              <a:buNone/>
            </a:pPr>
            <a:r>
              <a:rPr lang="ja-JP" altLang="en-US" sz="2800" dirty="0" smtClean="0"/>
              <a:t>・しかし、学校教育の中には、科学技術を創発し</a:t>
            </a:r>
            <a:r>
              <a:rPr kumimoji="1" lang="ja-JP" altLang="en-US" sz="2800" dirty="0" smtClean="0"/>
              <a:t>　独自に発展させる基礎教育が足りない。</a:t>
            </a:r>
          </a:p>
          <a:p>
            <a:pPr>
              <a:buNone/>
            </a:pPr>
            <a:r>
              <a:rPr lang="ja-JP" altLang="en-US" sz="2800" dirty="0" smtClean="0"/>
              <a:t>・</a:t>
            </a:r>
            <a:r>
              <a:rPr lang="ja-JP" altLang="ja-JP" sz="2800" dirty="0" smtClean="0"/>
              <a:t>学問・科学技術の創発・進展には</a:t>
            </a:r>
            <a:r>
              <a:rPr lang="ja-JP" altLang="en-US" sz="2800" dirty="0" smtClean="0"/>
              <a:t>、</a:t>
            </a:r>
          </a:p>
          <a:p>
            <a:pPr>
              <a:buNone/>
            </a:pPr>
            <a:r>
              <a:rPr lang="ja-JP" altLang="ja-JP" sz="2800" dirty="0" smtClean="0"/>
              <a:t>「</a:t>
            </a:r>
            <a:r>
              <a:rPr lang="ja-JP" altLang="ja-JP" sz="2800" dirty="0" smtClean="0">
                <a:solidFill>
                  <a:srgbClr val="0070C0"/>
                </a:solidFill>
              </a:rPr>
              <a:t>ウォッツ」「ホワイ」「ハウ」</a:t>
            </a:r>
            <a:r>
              <a:rPr lang="ja-JP" altLang="ja-JP" sz="2800" dirty="0" smtClean="0"/>
              <a:t>疑問が密接に関連する。</a:t>
            </a:r>
            <a:endParaRPr lang="ja-JP" altLang="en-US" sz="2800" dirty="0" smtClean="0"/>
          </a:p>
          <a:p>
            <a:pPr>
              <a:buNone/>
            </a:pPr>
            <a:r>
              <a:rPr kumimoji="1" lang="ja-JP" altLang="en-US" sz="2800" dirty="0" smtClean="0"/>
              <a:t>・</a:t>
            </a:r>
            <a:r>
              <a:rPr lang="ja-JP" altLang="ja-JP" sz="2800" dirty="0" smtClean="0"/>
              <a:t>学び」に価値を置く</a:t>
            </a:r>
            <a:r>
              <a:rPr lang="ja-JP" altLang="ja-JP" sz="2800" u="sng" dirty="0" smtClean="0"/>
              <a:t>日本の学校や社会</a:t>
            </a:r>
            <a:r>
              <a:rPr lang="ja-JP" altLang="ja-JP" sz="2800" dirty="0" smtClean="0"/>
              <a:t>では、もっぱら「</a:t>
            </a:r>
            <a:r>
              <a:rPr lang="ja-JP" altLang="ja-JP" sz="2800" dirty="0" smtClean="0">
                <a:solidFill>
                  <a:srgbClr val="FF0000"/>
                </a:solidFill>
              </a:rPr>
              <a:t>ハウ</a:t>
            </a:r>
            <a:r>
              <a:rPr lang="ja-JP" altLang="ja-JP" sz="2800" dirty="0" smtClean="0"/>
              <a:t>」疑問が優先される</a:t>
            </a:r>
            <a:r>
              <a:rPr lang="ja-JP" altLang="en-US" sz="2800" dirty="0" smtClean="0"/>
              <a:t>。</a:t>
            </a:r>
          </a:p>
          <a:p>
            <a:pPr>
              <a:buNone/>
            </a:pPr>
            <a:r>
              <a:rPr lang="ja-JP" altLang="en-US" sz="2800" dirty="0" smtClean="0"/>
              <a:t>・西欧先進国の教育には、「ハウ」とともに「</a:t>
            </a:r>
            <a:r>
              <a:rPr lang="ja-JP" altLang="en-US" sz="2800" dirty="0" smtClean="0">
                <a:solidFill>
                  <a:srgbClr val="FF0000"/>
                </a:solidFill>
              </a:rPr>
              <a:t>ウォッツ</a:t>
            </a:r>
            <a:r>
              <a:rPr lang="ja-JP" altLang="en-US" sz="2800" dirty="0" smtClean="0"/>
              <a:t>」「</a:t>
            </a:r>
            <a:r>
              <a:rPr lang="ja-JP" altLang="en-US" sz="2800" dirty="0" smtClean="0">
                <a:solidFill>
                  <a:srgbClr val="FF0000"/>
                </a:solidFill>
              </a:rPr>
              <a:t>ホワイ</a:t>
            </a:r>
            <a:r>
              <a:rPr lang="ja-JP" altLang="en-US" sz="2800" dirty="0" smtClean="0"/>
              <a:t>」が大切にされる。</a:t>
            </a:r>
          </a:p>
          <a:p>
            <a:pPr>
              <a:buNone/>
            </a:pPr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TFUJI2">
  <a:themeElements>
    <a:clrScheme name="MTFUJI2 2">
      <a:dk1>
        <a:srgbClr val="2E2E48"/>
      </a:dk1>
      <a:lt1>
        <a:srgbClr val="B9CCE9"/>
      </a:lt1>
      <a:dk2>
        <a:srgbClr val="1451AA"/>
      </a:dk2>
      <a:lt2>
        <a:srgbClr val="C0D7D8"/>
      </a:lt2>
      <a:accent1>
        <a:srgbClr val="D6D5B2"/>
      </a:accent1>
      <a:accent2>
        <a:srgbClr val="FFFFE9"/>
      </a:accent2>
      <a:accent3>
        <a:srgbClr val="D9E2F2"/>
      </a:accent3>
      <a:accent4>
        <a:srgbClr val="26263C"/>
      </a:accent4>
      <a:accent5>
        <a:srgbClr val="E8E7D5"/>
      </a:accent5>
      <a:accent6>
        <a:srgbClr val="E7E7D3"/>
      </a:accent6>
      <a:hlink>
        <a:srgbClr val="6B94D1"/>
      </a:hlink>
      <a:folHlink>
        <a:srgbClr val="FFFFFF"/>
      </a:folHlink>
    </a:clrScheme>
    <a:fontScheme name="MTFUJI2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TFUJI2 1">
        <a:dk1>
          <a:srgbClr val="1C357C"/>
        </a:dk1>
        <a:lt1>
          <a:srgbClr val="FFFFFF"/>
        </a:lt1>
        <a:dk2>
          <a:srgbClr val="224094"/>
        </a:dk2>
        <a:lt2>
          <a:srgbClr val="FFFFCC"/>
        </a:lt2>
        <a:accent1>
          <a:srgbClr val="86864C"/>
        </a:accent1>
        <a:accent2>
          <a:srgbClr val="809AE2"/>
        </a:accent2>
        <a:accent3>
          <a:srgbClr val="ABAFC8"/>
        </a:accent3>
        <a:accent4>
          <a:srgbClr val="DADADA"/>
        </a:accent4>
        <a:accent5>
          <a:srgbClr val="C3C3B2"/>
        </a:accent5>
        <a:accent6>
          <a:srgbClr val="738BCD"/>
        </a:accent6>
        <a:hlink>
          <a:srgbClr val="000000"/>
        </a:hlink>
        <a:folHlink>
          <a:srgbClr val="2E5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FUJI2 2">
        <a:dk1>
          <a:srgbClr val="2E2E48"/>
        </a:dk1>
        <a:lt1>
          <a:srgbClr val="B9CCE9"/>
        </a:lt1>
        <a:dk2>
          <a:srgbClr val="1451AA"/>
        </a:dk2>
        <a:lt2>
          <a:srgbClr val="C0D7D8"/>
        </a:lt2>
        <a:accent1>
          <a:srgbClr val="D6D5B2"/>
        </a:accent1>
        <a:accent2>
          <a:srgbClr val="FFFFE9"/>
        </a:accent2>
        <a:accent3>
          <a:srgbClr val="D9E2F2"/>
        </a:accent3>
        <a:accent4>
          <a:srgbClr val="26263C"/>
        </a:accent4>
        <a:accent5>
          <a:srgbClr val="E8E7D5"/>
        </a:accent5>
        <a:accent6>
          <a:srgbClr val="E7E7D3"/>
        </a:accent6>
        <a:hlink>
          <a:srgbClr val="6B94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AEAEA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E1E1E1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4">
        <a:dk1>
          <a:srgbClr val="000000"/>
        </a:dk1>
        <a:lt1>
          <a:srgbClr val="9CB8E0"/>
        </a:lt1>
        <a:dk2>
          <a:srgbClr val="000000"/>
        </a:dk2>
        <a:lt2>
          <a:srgbClr val="AAC9CA"/>
        </a:lt2>
        <a:accent1>
          <a:srgbClr val="D6D5B2"/>
        </a:accent1>
        <a:accent2>
          <a:srgbClr val="E8E7CE"/>
        </a:accent2>
        <a:accent3>
          <a:srgbClr val="CBD8ED"/>
        </a:accent3>
        <a:accent4>
          <a:srgbClr val="000000"/>
        </a:accent4>
        <a:accent5>
          <a:srgbClr val="E8E7D5"/>
        </a:accent5>
        <a:accent6>
          <a:srgbClr val="D2D1BA"/>
        </a:accent6>
        <a:hlink>
          <a:srgbClr val="4579C5"/>
        </a:hlink>
        <a:folHlink>
          <a:srgbClr val="C4F2F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5">
        <a:dk1>
          <a:srgbClr val="000000"/>
        </a:dk1>
        <a:lt1>
          <a:srgbClr val="6892D0"/>
        </a:lt1>
        <a:dk2>
          <a:srgbClr val="000000"/>
        </a:dk2>
        <a:lt2>
          <a:srgbClr val="7590B3"/>
        </a:lt2>
        <a:accent1>
          <a:srgbClr val="BEBB94"/>
        </a:accent1>
        <a:accent2>
          <a:srgbClr val="DDDDDD"/>
        </a:accent2>
        <a:accent3>
          <a:srgbClr val="B9C7E4"/>
        </a:accent3>
        <a:accent4>
          <a:srgbClr val="000000"/>
        </a:accent4>
        <a:accent5>
          <a:srgbClr val="DBDAC8"/>
        </a:accent5>
        <a:accent6>
          <a:srgbClr val="C8C8C8"/>
        </a:accent6>
        <a:hlink>
          <a:srgbClr val="363199"/>
        </a:hlink>
        <a:folHlink>
          <a:srgbClr val="91D6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6">
        <a:dk1>
          <a:srgbClr val="456697"/>
        </a:dk1>
        <a:lt1>
          <a:srgbClr val="FFFFFF"/>
        </a:lt1>
        <a:dk2>
          <a:srgbClr val="386AB4"/>
        </a:dk2>
        <a:lt2>
          <a:srgbClr val="FFFFCC"/>
        </a:lt2>
        <a:accent1>
          <a:srgbClr val="8A8F5D"/>
        </a:accent1>
        <a:accent2>
          <a:srgbClr val="97ACBF"/>
        </a:accent2>
        <a:accent3>
          <a:srgbClr val="AEB9D6"/>
        </a:accent3>
        <a:accent4>
          <a:srgbClr val="DADADA"/>
        </a:accent4>
        <a:accent5>
          <a:srgbClr val="C4C6B6"/>
        </a:accent5>
        <a:accent6>
          <a:srgbClr val="889BAD"/>
        </a:accent6>
        <a:hlink>
          <a:srgbClr val="1B265F"/>
        </a:hlink>
        <a:folHlink>
          <a:srgbClr val="24A9D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FUJI2 7">
        <a:dk1>
          <a:srgbClr val="2545A1"/>
        </a:dk1>
        <a:lt1>
          <a:srgbClr val="FFFFFF"/>
        </a:lt1>
        <a:dk2>
          <a:srgbClr val="2C53C0"/>
        </a:dk2>
        <a:lt2>
          <a:srgbClr val="FFCC00"/>
        </a:lt2>
        <a:accent1>
          <a:srgbClr val="D28E34"/>
        </a:accent1>
        <a:accent2>
          <a:srgbClr val="AF96C0"/>
        </a:accent2>
        <a:accent3>
          <a:srgbClr val="ACB3DC"/>
        </a:accent3>
        <a:accent4>
          <a:srgbClr val="DADADA"/>
        </a:accent4>
        <a:accent5>
          <a:srgbClr val="E5C6AE"/>
        </a:accent5>
        <a:accent6>
          <a:srgbClr val="9E87AE"/>
        </a:accent6>
        <a:hlink>
          <a:srgbClr val="14265A"/>
        </a:hlink>
        <a:folHlink>
          <a:srgbClr val="C141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Designs\MTFUJI2.POT</Template>
  <TotalTime>8461</TotalTime>
  <Words>1002</Words>
  <Application>Microsoft Office PowerPoint</Application>
  <PresentationFormat>画面に合わせる (4:3)</PresentationFormat>
  <Paragraphs>265</Paragraphs>
  <Slides>24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MTFUJI2</vt:lpstr>
      <vt:lpstr>科学・芸術活動と創造性育成 多摩美大学芸員養成授業</vt:lpstr>
      <vt:lpstr>ヨーロッパめぐり(1)</vt:lpstr>
      <vt:lpstr>ヨーロッパめぐり(2) 描写センスは生まれつきか?</vt:lpstr>
      <vt:lpstr>ヨーロッパめぐり(3)</vt:lpstr>
      <vt:lpstr>ヨーロッパめぐり(4)</vt:lpstr>
      <vt:lpstr>ヨーロッパめぐり(5) 産業革命を先導した英国はなぜ老大国になったか？</vt:lpstr>
      <vt:lpstr>これからの学芸員に求められるのは何か?</vt:lpstr>
      <vt:lpstr>日本の教育の弱点</vt:lpstr>
      <vt:lpstr>学問・科学技術の創発・進展</vt:lpstr>
      <vt:lpstr>学びと創り</vt:lpstr>
      <vt:lpstr>学びと創りの特徴（弓野2012）</vt:lpstr>
      <vt:lpstr>学びと知能  </vt:lpstr>
      <vt:lpstr>創りと創造性</vt:lpstr>
      <vt:lpstr>創造性の測定</vt:lpstr>
      <vt:lpstr>創造性を構成する6因子（Guilford）</vt:lpstr>
      <vt:lpstr>創造性を伸ばすほめ言葉 ----子どもや部下に使う ----</vt:lpstr>
      <vt:lpstr>ARTS 　PROPEL(USA) Harvard の芸術教育（1967-）</vt:lpstr>
      <vt:lpstr>英国の創造性教育</vt:lpstr>
      <vt:lpstr>Fin2 </vt:lpstr>
      <vt:lpstr>創造性の育成（弓野の実践） Wind CAR（風上に走る車）製作</vt:lpstr>
      <vt:lpstr>学生が創ったWind CARs</vt:lpstr>
      <vt:lpstr>日本創造学会 http://www.japancreativity.jp/</vt:lpstr>
      <vt:lpstr>創造性関係本・HP</vt:lpstr>
      <vt:lpstr>学びと創りの心理学（PDF-Book）内容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県立大07-9-10</dc:title>
  <dc:creator>弓野憲一</dc:creator>
  <dc:description>英国の創造性教育</dc:description>
  <cp:lastModifiedBy>yumi</cp:lastModifiedBy>
  <cp:revision>95</cp:revision>
  <dcterms:created xsi:type="dcterms:W3CDTF">2004-05-16T10:36:06Z</dcterms:created>
  <dcterms:modified xsi:type="dcterms:W3CDTF">2013-05-11T23:51:44Z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県立大07-9-10</vt:lpwstr>
  </property>
  <property fmtid="{D5CDD505-2E9C-101B-9397-08002B2CF9AE}" pid="3" name="SlideDescription">
    <vt:lpwstr>英国の創造性教育</vt:lpwstr>
  </property>
</Properties>
</file>