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0" r:id="rId3"/>
    <p:sldId id="301" r:id="rId4"/>
    <p:sldId id="303" r:id="rId5"/>
    <p:sldId id="310" r:id="rId6"/>
    <p:sldId id="276" r:id="rId7"/>
    <p:sldId id="302" r:id="rId8"/>
    <p:sldId id="258" r:id="rId9"/>
    <p:sldId id="296" r:id="rId10"/>
    <p:sldId id="259" r:id="rId11"/>
    <p:sldId id="265" r:id="rId12"/>
    <p:sldId id="284" r:id="rId13"/>
    <p:sldId id="306" r:id="rId14"/>
    <p:sldId id="307" r:id="rId15"/>
    <p:sldId id="299" r:id="rId16"/>
    <p:sldId id="263" r:id="rId17"/>
    <p:sldId id="262" r:id="rId18"/>
    <p:sldId id="295" r:id="rId19"/>
    <p:sldId id="264" r:id="rId20"/>
    <p:sldId id="305" r:id="rId21"/>
    <p:sldId id="304" r:id="rId22"/>
    <p:sldId id="270" r:id="rId23"/>
    <p:sldId id="280" r:id="rId24"/>
    <p:sldId id="281" r:id="rId25"/>
    <p:sldId id="309" r:id="rId26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8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>
        <p:scale>
          <a:sx n="50" d="100"/>
          <a:sy n="50" d="100"/>
        </p:scale>
        <p:origin x="-56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40" y="-10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9BE0-3699-40D7-A926-C39E1D2662A7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C8A7A-C9BF-47BC-914D-3BC5627198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24514-023D-4AB9-9D87-B4A7D106A664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7DDD4-24FE-4423-9351-6672DB6707D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角丸四角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0" name="サブタイトル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角丸四角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 つの角を丸めた四角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角丸四角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タイトル プレースホル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2013/10/17</a:t>
            </a:fld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yumiken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584175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>
                <a:solidFill>
                  <a:srgbClr val="FF6842"/>
                </a:solidFill>
              </a:rPr>
              <a:t>堅実な介護を実現する</a:t>
            </a:r>
            <a:r>
              <a:rPr lang="ja-JP" altLang="en-US" dirty="0" smtClean="0">
                <a:solidFill>
                  <a:srgbClr val="7030A0"/>
                </a:solidFill>
              </a:rPr>
              <a:t/>
            </a:r>
            <a:br>
              <a:rPr lang="ja-JP" altLang="en-US" dirty="0" smtClean="0">
                <a:solidFill>
                  <a:srgbClr val="7030A0"/>
                </a:solidFill>
              </a:rPr>
            </a:br>
            <a:r>
              <a:rPr lang="ja-JP" altLang="en-US" sz="2700" dirty="0" smtClean="0">
                <a:solidFill>
                  <a:srgbClr val="0070C0"/>
                </a:solidFill>
              </a:rPr>
              <a:t>創造的問題解決技法を学んで使う</a:t>
            </a:r>
            <a:br>
              <a:rPr lang="ja-JP" altLang="en-US" sz="2700" dirty="0" smtClean="0">
                <a:solidFill>
                  <a:srgbClr val="0070C0"/>
                </a:solidFill>
              </a:rPr>
            </a:br>
            <a:endParaRPr kumimoji="1" lang="ja-JP" altLang="en-US" sz="2700" dirty="0">
              <a:solidFill>
                <a:srgbClr val="0070C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9224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</a:rPr>
              <a:t>弓野憲一</a:t>
            </a:r>
          </a:p>
          <a:p>
            <a:endParaRPr kumimoji="1" lang="ja-JP" altLang="en-US" sz="2400" b="1" dirty="0" smtClean="0">
              <a:solidFill>
                <a:srgbClr val="0070C0"/>
              </a:solidFill>
            </a:endParaRPr>
          </a:p>
          <a:p>
            <a:r>
              <a:rPr lang="ja-JP" altLang="en-US" sz="2400" b="1" dirty="0">
                <a:solidFill>
                  <a:srgbClr val="0070C0"/>
                </a:solidFill>
              </a:rPr>
              <a:t>静岡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大学名誉教授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/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日本創造学会会長</a:t>
            </a:r>
          </a:p>
          <a:p>
            <a:r>
              <a:rPr lang="en-US" altLang="ja-JP" sz="2400" b="1" dirty="0">
                <a:solidFill>
                  <a:srgbClr val="0070C0"/>
                </a:solidFill>
              </a:rPr>
              <a:t>yuminoocn@etude.ocn.ne.jp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 smtClean="0"/>
              <a:t>創造的問題解決（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）旭山動物園</a:t>
            </a:r>
            <a:br>
              <a:rPr lang="ja-JP" altLang="en-US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320479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sz="3600" b="1" dirty="0" smtClean="0">
                <a:solidFill>
                  <a:srgbClr val="7030A0"/>
                </a:solidFill>
              </a:rPr>
              <a:t>旭山動物園（旭川市</a:t>
            </a:r>
            <a:r>
              <a:rPr lang="ja-JP" altLang="en-US" sz="3200" b="1" dirty="0" smtClean="0">
                <a:solidFill>
                  <a:srgbClr val="7030A0"/>
                </a:solidFill>
              </a:rPr>
              <a:t>）</a:t>
            </a:r>
          </a:p>
          <a:p>
            <a:endParaRPr kumimoji="1" lang="ja-JP" altLang="en-US" sz="3200" b="1" dirty="0" smtClean="0">
              <a:solidFill>
                <a:srgbClr val="7030A0"/>
              </a:solidFill>
            </a:endParaRPr>
          </a:p>
          <a:p>
            <a:r>
              <a:rPr kumimoji="1" lang="ja-JP" altLang="en-US" b="1" dirty="0" smtClean="0"/>
              <a:t>入場者数激減</a:t>
            </a:r>
          </a:p>
          <a:p>
            <a:r>
              <a:rPr lang="ja-JP" altLang="en-US" b="1" dirty="0" smtClean="0"/>
              <a:t>　　　閉園の危機に立たされた</a:t>
            </a:r>
          </a:p>
          <a:p>
            <a:r>
              <a:rPr lang="ja-JP" altLang="en-US" b="1" dirty="0" smtClean="0"/>
              <a:t>入場者数を増やすアイデアは</a:t>
            </a:r>
            <a:r>
              <a:rPr lang="en-US" altLang="ja-JP" b="1" dirty="0" smtClean="0"/>
              <a:t>?</a:t>
            </a:r>
          </a:p>
          <a:p>
            <a:endParaRPr kumimoji="1" lang="en-US" altLang="ja-JP" b="1" dirty="0" smtClean="0"/>
          </a:p>
          <a:p>
            <a:r>
              <a:rPr kumimoji="1" lang="en-US" altLang="ja-JP" b="1" dirty="0" smtClean="0"/>
              <a:t>***********</a:t>
            </a:r>
          </a:p>
          <a:p>
            <a:r>
              <a:rPr lang="en-US" altLang="ja-JP" b="1" dirty="0" smtClean="0">
                <a:solidFill>
                  <a:srgbClr val="0070C0"/>
                </a:solidFill>
              </a:rPr>
              <a:t> </a:t>
            </a:r>
            <a:r>
              <a:rPr lang="ja-JP" altLang="en-US" b="1" dirty="0" smtClean="0">
                <a:solidFill>
                  <a:srgbClr val="0070C0"/>
                </a:solidFill>
              </a:rPr>
              <a:t>問題（意見表明）をどのように設定したか</a:t>
            </a:r>
            <a:r>
              <a:rPr lang="en-US" altLang="ja-JP" b="1" dirty="0" smtClean="0">
                <a:solidFill>
                  <a:srgbClr val="0070C0"/>
                </a:solidFill>
              </a:rPr>
              <a:t>?</a:t>
            </a:r>
            <a:endParaRPr lang="ja-JP" altLang="en-US" b="1" dirty="0" smtClean="0">
              <a:solidFill>
                <a:srgbClr val="0070C0"/>
              </a:solidFill>
            </a:endParaRPr>
          </a:p>
          <a:p>
            <a:r>
              <a:rPr lang="ja-JP" altLang="en-US" sz="3100" b="1" dirty="0" smtClean="0"/>
              <a:t>　</a:t>
            </a:r>
            <a:r>
              <a:rPr lang="ja-JP" altLang="en-US" sz="3100" b="1" dirty="0" smtClean="0">
                <a:solidFill>
                  <a:srgbClr val="C00000"/>
                </a:solidFill>
              </a:rPr>
              <a:t>意見表明を練り直し、解決できる内容に書き直す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smtClean="0"/>
              <a:t>***********</a:t>
            </a:r>
            <a:endParaRPr lang="ja-JP" altLang="en-US" dirty="0" smtClean="0"/>
          </a:p>
          <a:p>
            <a:r>
              <a:rPr lang="ja-JP" altLang="en-US" b="1" dirty="0" smtClean="0">
                <a:solidFill>
                  <a:srgbClr val="00B050"/>
                </a:solidFill>
              </a:rPr>
              <a:t>解決後</a:t>
            </a:r>
            <a:r>
              <a:rPr lang="en-US" altLang="ja-JP" b="1" dirty="0" smtClean="0">
                <a:solidFill>
                  <a:srgbClr val="00B050"/>
                </a:solidFill>
              </a:rPr>
              <a:t>---</a:t>
            </a:r>
            <a:r>
              <a:rPr lang="ja-JP" altLang="en-US" b="1" dirty="0" smtClean="0">
                <a:solidFill>
                  <a:srgbClr val="00B050"/>
                </a:solidFill>
              </a:rPr>
              <a:t>一時期、上野動物園の入場者数上回る</a:t>
            </a:r>
            <a:endParaRPr kumimoji="1" lang="en-US" altLang="ja-JP" b="1" dirty="0" smtClean="0">
              <a:solidFill>
                <a:srgbClr val="00B050"/>
              </a:solidFill>
            </a:endParaRPr>
          </a:p>
          <a:p>
            <a:endParaRPr kumimoji="1" lang="ja-JP" alt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795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創造的問題解決（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）（予防医学）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300" b="1" dirty="0" smtClean="0">
                <a:solidFill>
                  <a:srgbClr val="7030A0"/>
                </a:solidFill>
              </a:rPr>
              <a:t>福岡県糟屋郡久山町</a:t>
            </a:r>
          </a:p>
          <a:p>
            <a:r>
              <a:rPr lang="ja-JP" altLang="en-US" sz="2200" b="1" dirty="0" smtClean="0"/>
              <a:t>人口約</a:t>
            </a:r>
            <a:r>
              <a:rPr lang="en-US" altLang="ja-JP" sz="2200" b="1" dirty="0" smtClean="0"/>
              <a:t>8000</a:t>
            </a:r>
            <a:r>
              <a:rPr lang="ja-JP" altLang="en-US" sz="2200" b="1" dirty="0" smtClean="0"/>
              <a:t>人</a:t>
            </a:r>
          </a:p>
          <a:p>
            <a:r>
              <a:rPr lang="ja-JP" altLang="en-US" sz="2200" b="1" dirty="0" smtClean="0"/>
              <a:t>日本の平均的な職業構成</a:t>
            </a:r>
          </a:p>
          <a:p>
            <a:r>
              <a:rPr lang="en-US" altLang="ja-JP" sz="2200" b="1" dirty="0" smtClean="0"/>
              <a:t>50</a:t>
            </a:r>
            <a:r>
              <a:rPr lang="ja-JP" altLang="en-US" sz="2200" b="1" dirty="0" smtClean="0"/>
              <a:t>年前より予防医学を実施</a:t>
            </a:r>
          </a:p>
          <a:p>
            <a:r>
              <a:rPr lang="ja-JP" altLang="en-US" sz="2200" b="1" dirty="0" smtClean="0"/>
              <a:t>死亡原因</a:t>
            </a:r>
            <a:r>
              <a:rPr lang="en-US" altLang="ja-JP" sz="2200" b="1" dirty="0" smtClean="0"/>
              <a:t>---</a:t>
            </a:r>
            <a:r>
              <a:rPr lang="ja-JP" altLang="en-US" sz="2200" b="1" dirty="0" smtClean="0"/>
              <a:t>剖検によって突きとめる</a:t>
            </a:r>
          </a:p>
          <a:p>
            <a:r>
              <a:rPr lang="ja-JP" altLang="en-US" sz="3200" b="1" dirty="0" smtClean="0">
                <a:solidFill>
                  <a:srgbClr val="FF0000"/>
                </a:solidFill>
              </a:rPr>
              <a:t>脳卒中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----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激減</a:t>
            </a:r>
          </a:p>
          <a:p>
            <a:pPr>
              <a:buNone/>
            </a:pPr>
            <a:endParaRPr lang="ja-JP" altLang="en-US" b="1" dirty="0" smtClean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2000" b="1" dirty="0" smtClean="0">
                <a:solidFill>
                  <a:srgbClr val="7030A0"/>
                </a:solidFill>
              </a:rPr>
              <a:t>認知症</a:t>
            </a:r>
            <a:r>
              <a:rPr lang="en-US" altLang="ja-JP" sz="2000" b="1" dirty="0" smtClean="0"/>
              <a:t>-----</a:t>
            </a:r>
            <a:r>
              <a:rPr lang="ja-JP" altLang="en-US" sz="2000" b="1" dirty="0" smtClean="0"/>
              <a:t>糖尿病と深く関係する</a:t>
            </a:r>
          </a:p>
          <a:p>
            <a:r>
              <a:rPr lang="en-US" altLang="ja-JP" sz="2000" b="1" dirty="0" smtClean="0"/>
              <a:t>60</a:t>
            </a:r>
            <a:r>
              <a:rPr lang="ja-JP" altLang="en-US" sz="2000" b="1" dirty="0" smtClean="0"/>
              <a:t>歳以上の</a:t>
            </a:r>
            <a:r>
              <a:rPr lang="en-US" altLang="ja-JP" sz="2000" b="1" dirty="0" smtClean="0"/>
              <a:t>1017</a:t>
            </a:r>
            <a:r>
              <a:rPr lang="ja-JP" altLang="en-US" sz="2000" b="1" dirty="0" smtClean="0"/>
              <a:t>人</a:t>
            </a:r>
            <a:r>
              <a:rPr lang="en-US" altLang="ja-JP" sz="2000" b="1" dirty="0" smtClean="0"/>
              <a:t>---15</a:t>
            </a:r>
            <a:r>
              <a:rPr lang="ja-JP" altLang="en-US" sz="2000" b="1" dirty="0" smtClean="0"/>
              <a:t>年間追跡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耐糖能レベルと認知症発症（ハザード比）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</a:rPr>
              <a:t>(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全原因による認知症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ja-JP" altLang="en-US" sz="2000" b="1" dirty="0" smtClean="0"/>
              <a:t>耐糖能正常</a:t>
            </a:r>
            <a:r>
              <a:rPr lang="en-US" altLang="ja-JP" sz="2000" b="1" dirty="0" smtClean="0"/>
              <a:t>: 1</a:t>
            </a:r>
            <a:r>
              <a:rPr lang="ja-JP" altLang="en-US" sz="2000" b="1" dirty="0" smtClean="0"/>
              <a:t>　（対照）</a:t>
            </a:r>
          </a:p>
          <a:p>
            <a:r>
              <a:rPr lang="ja-JP" altLang="en-US" sz="2000" b="1" dirty="0" smtClean="0"/>
              <a:t>糖尿病</a:t>
            </a:r>
            <a:r>
              <a:rPr lang="en-US" altLang="ja-JP" sz="2000" b="1" dirty="0" smtClean="0"/>
              <a:t>: 1.71</a:t>
            </a:r>
            <a:r>
              <a:rPr lang="ja-JP" altLang="en-US" sz="2000" dirty="0" smtClean="0"/>
              <a:t>　（</a:t>
            </a:r>
            <a:r>
              <a:rPr lang="en-US" altLang="ja-JP" sz="2000" dirty="0" smtClean="0"/>
              <a:t>1.19-2.44</a:t>
            </a:r>
            <a:r>
              <a:rPr lang="ja-JP" altLang="en-US" sz="2000" dirty="0" err="1" smtClean="0"/>
              <a:t>，</a:t>
            </a:r>
            <a:r>
              <a:rPr lang="en-US" altLang="ja-JP" sz="2000" dirty="0" smtClean="0"/>
              <a:t>P</a:t>
            </a:r>
            <a:r>
              <a:rPr lang="ja-JP" altLang="en-US" sz="2000" dirty="0" smtClean="0"/>
              <a:t>＝</a:t>
            </a:r>
            <a:r>
              <a:rPr lang="en-US" altLang="ja-JP" sz="2000" dirty="0" smtClean="0"/>
              <a:t>0.003</a:t>
            </a:r>
            <a:r>
              <a:rPr lang="ja-JP" altLang="en-US" sz="2000" dirty="0" smtClean="0"/>
              <a:t>）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</a:rPr>
              <a:t>(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アルツハイマー病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ja-JP" altLang="en-US" sz="2000" b="1" dirty="0" smtClean="0"/>
              <a:t>糖尿病</a:t>
            </a:r>
            <a:r>
              <a:rPr lang="en-US" altLang="ja-JP" sz="2000" b="1" dirty="0" smtClean="0"/>
              <a:t>: 1.94</a:t>
            </a:r>
            <a:r>
              <a:rPr lang="ja-JP" altLang="en-US" sz="2000" dirty="0" smtClean="0"/>
              <a:t>　（</a:t>
            </a:r>
            <a:r>
              <a:rPr lang="en-US" altLang="ja-JP" sz="2000" dirty="0" smtClean="0"/>
              <a:t>1.16-3.26</a:t>
            </a:r>
            <a:r>
              <a:rPr lang="ja-JP" altLang="en-US" sz="2000" dirty="0" err="1" smtClean="0"/>
              <a:t>，</a:t>
            </a:r>
            <a:r>
              <a:rPr lang="en-US" altLang="ja-JP" sz="2000" dirty="0" smtClean="0"/>
              <a:t>P</a:t>
            </a:r>
            <a:r>
              <a:rPr lang="ja-JP" altLang="en-US" sz="2000" dirty="0" smtClean="0"/>
              <a:t>＝</a:t>
            </a:r>
            <a:r>
              <a:rPr lang="en-US" altLang="ja-JP" sz="2000" dirty="0" smtClean="0"/>
              <a:t>0.01</a:t>
            </a:r>
            <a:r>
              <a:rPr lang="ja-JP" altLang="en-US" sz="2000" dirty="0" smtClean="0"/>
              <a:t>）</a:t>
            </a:r>
          </a:p>
          <a:p>
            <a:endParaRPr lang="ja-JP" altLang="en-US" sz="20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7824" y="4797152"/>
            <a:ext cx="573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(http://www.epi-c.jp/entry/e001_0_0207.html)</a:t>
            </a:r>
            <a:endParaRPr lang="ja-JP" altLang="en-US" dirty="0" smtClean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1051560"/>
          </a:xfrm>
        </p:spPr>
        <p:txBody>
          <a:bodyPr/>
          <a:lstStyle/>
          <a:p>
            <a:r>
              <a:rPr lang="ja-JP" altLang="en-US" dirty="0" smtClean="0"/>
              <a:t>久山町の脳卒中による死亡率の変化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179513" y="548680"/>
          <a:ext cx="8758808" cy="334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858"/>
                <a:gridCol w="1085850"/>
                <a:gridCol w="1085850"/>
                <a:gridCol w="1085850"/>
                <a:gridCol w="357747"/>
                <a:gridCol w="1146541"/>
                <a:gridCol w="1146541"/>
                <a:gridCol w="1692571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男性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女性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全脳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卒中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634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232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138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162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102 * **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脳梗塞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147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68 * 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84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45 * **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脳出血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77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30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1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くも膜下出血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死亡率 </a:t>
                      </a:r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/ 10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万人・年　*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P＜0.05 vs. 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　**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P＜0.05 vs. 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71600" y="40770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7030A0"/>
                </a:solidFill>
              </a:rPr>
              <a:t>第</a:t>
            </a:r>
            <a:r>
              <a:rPr lang="en-US" altLang="ja-JP" b="1" dirty="0" smtClean="0">
                <a:solidFill>
                  <a:srgbClr val="7030A0"/>
                </a:solidFill>
              </a:rPr>
              <a:t>1</a:t>
            </a:r>
            <a:r>
              <a:rPr lang="ja-JP" altLang="en-US" b="1" dirty="0" smtClean="0">
                <a:solidFill>
                  <a:srgbClr val="7030A0"/>
                </a:solidFill>
              </a:rPr>
              <a:t>集団は</a:t>
            </a:r>
            <a:r>
              <a:rPr lang="en-US" altLang="ja-JP" b="1" dirty="0" smtClean="0">
                <a:solidFill>
                  <a:srgbClr val="00B050"/>
                </a:solidFill>
              </a:rPr>
              <a:t>1961</a:t>
            </a:r>
            <a:r>
              <a:rPr lang="ja-JP" altLang="en-US" b="1" dirty="0" smtClean="0">
                <a:solidFill>
                  <a:srgbClr val="7030A0"/>
                </a:solidFill>
              </a:rPr>
              <a:t>年に未発症の</a:t>
            </a:r>
            <a:r>
              <a:rPr lang="en-US" altLang="ja-JP" b="1" dirty="0" smtClean="0">
                <a:solidFill>
                  <a:srgbClr val="7030A0"/>
                </a:solidFill>
              </a:rPr>
              <a:t>1618</a:t>
            </a:r>
            <a:r>
              <a:rPr lang="ja-JP" altLang="en-US" b="1" dirty="0" smtClean="0">
                <a:solidFill>
                  <a:srgbClr val="7030A0"/>
                </a:solidFill>
              </a:rPr>
              <a:t>例（追跡率 </a:t>
            </a:r>
            <a:r>
              <a:rPr lang="en-US" altLang="ja-JP" b="1" dirty="0" smtClean="0">
                <a:solidFill>
                  <a:srgbClr val="7030A0"/>
                </a:solidFill>
              </a:rPr>
              <a:t>99.9 </a:t>
            </a:r>
            <a:r>
              <a:rPr lang="ja-JP" altLang="en-US" b="1" dirty="0" smtClean="0">
                <a:solidFill>
                  <a:srgbClr val="7030A0"/>
                </a:solidFill>
              </a:rPr>
              <a:t>％，剖検率</a:t>
            </a:r>
            <a:r>
              <a:rPr lang="en-US" altLang="ja-JP" b="1" dirty="0" smtClean="0">
                <a:solidFill>
                  <a:srgbClr val="7030A0"/>
                </a:solidFill>
              </a:rPr>
              <a:t>81.6 </a:t>
            </a:r>
            <a:r>
              <a:rPr lang="ja-JP" altLang="en-US" b="1" dirty="0" smtClean="0">
                <a:solidFill>
                  <a:srgbClr val="7030A0"/>
                </a:solidFill>
              </a:rPr>
              <a:t>％），第</a:t>
            </a:r>
            <a:r>
              <a:rPr lang="en-US" altLang="ja-JP" b="1" dirty="0" smtClean="0">
                <a:solidFill>
                  <a:srgbClr val="7030A0"/>
                </a:solidFill>
              </a:rPr>
              <a:t>2</a:t>
            </a:r>
            <a:r>
              <a:rPr lang="ja-JP" altLang="en-US" b="1" dirty="0" smtClean="0">
                <a:solidFill>
                  <a:srgbClr val="7030A0"/>
                </a:solidFill>
              </a:rPr>
              <a:t>集団は</a:t>
            </a:r>
            <a:r>
              <a:rPr lang="en-US" altLang="ja-JP" b="1" dirty="0" smtClean="0">
                <a:solidFill>
                  <a:srgbClr val="00B050"/>
                </a:solidFill>
              </a:rPr>
              <a:t>1974</a:t>
            </a:r>
            <a:r>
              <a:rPr lang="ja-JP" altLang="en-US" b="1" dirty="0" smtClean="0">
                <a:solidFill>
                  <a:srgbClr val="7030A0"/>
                </a:solidFill>
              </a:rPr>
              <a:t>年に未発症の</a:t>
            </a:r>
            <a:r>
              <a:rPr lang="en-US" altLang="ja-JP" b="1" dirty="0" smtClean="0">
                <a:solidFill>
                  <a:srgbClr val="7030A0"/>
                </a:solidFill>
              </a:rPr>
              <a:t>2038</a:t>
            </a:r>
            <a:r>
              <a:rPr lang="ja-JP" altLang="en-US" b="1" dirty="0" smtClean="0">
                <a:solidFill>
                  <a:srgbClr val="7030A0"/>
                </a:solidFill>
              </a:rPr>
              <a:t>例（追跡率</a:t>
            </a:r>
            <a:r>
              <a:rPr lang="en-US" altLang="ja-JP" b="1" dirty="0" smtClean="0">
                <a:solidFill>
                  <a:srgbClr val="7030A0"/>
                </a:solidFill>
              </a:rPr>
              <a:t>99.9 </a:t>
            </a:r>
            <a:r>
              <a:rPr lang="ja-JP" altLang="en-US" b="1" dirty="0" smtClean="0">
                <a:solidFill>
                  <a:srgbClr val="7030A0"/>
                </a:solidFill>
              </a:rPr>
              <a:t>％，剖検率</a:t>
            </a:r>
            <a:r>
              <a:rPr lang="en-US" altLang="ja-JP" b="1" dirty="0" smtClean="0">
                <a:solidFill>
                  <a:srgbClr val="7030A0"/>
                </a:solidFill>
              </a:rPr>
              <a:t>86.2 </a:t>
            </a:r>
            <a:r>
              <a:rPr lang="ja-JP" altLang="en-US" b="1" dirty="0" smtClean="0">
                <a:solidFill>
                  <a:srgbClr val="7030A0"/>
                </a:solidFill>
              </a:rPr>
              <a:t>％），第</a:t>
            </a:r>
            <a:r>
              <a:rPr lang="en-US" altLang="ja-JP" b="1" dirty="0" smtClean="0">
                <a:solidFill>
                  <a:srgbClr val="7030A0"/>
                </a:solidFill>
              </a:rPr>
              <a:t>3</a:t>
            </a:r>
            <a:r>
              <a:rPr lang="ja-JP" altLang="en-US" b="1" dirty="0" smtClean="0">
                <a:solidFill>
                  <a:srgbClr val="7030A0"/>
                </a:solidFill>
              </a:rPr>
              <a:t>集団は</a:t>
            </a:r>
            <a:r>
              <a:rPr lang="en-US" altLang="ja-JP" b="1" dirty="0" smtClean="0">
                <a:solidFill>
                  <a:srgbClr val="00B050"/>
                </a:solidFill>
              </a:rPr>
              <a:t>1988</a:t>
            </a:r>
            <a:r>
              <a:rPr lang="ja-JP" altLang="en-US" b="1" dirty="0" smtClean="0">
                <a:solidFill>
                  <a:srgbClr val="7030A0"/>
                </a:solidFill>
              </a:rPr>
              <a:t>年に未発症の</a:t>
            </a:r>
            <a:r>
              <a:rPr lang="en-US" altLang="ja-JP" b="1" dirty="0" smtClean="0">
                <a:solidFill>
                  <a:srgbClr val="7030A0"/>
                </a:solidFill>
              </a:rPr>
              <a:t>2637</a:t>
            </a:r>
            <a:r>
              <a:rPr lang="ja-JP" altLang="en-US" b="1" dirty="0" smtClean="0">
                <a:solidFill>
                  <a:srgbClr val="7030A0"/>
                </a:solidFill>
              </a:rPr>
              <a:t>例（追跡率</a:t>
            </a:r>
            <a:r>
              <a:rPr lang="en-US" altLang="ja-JP" b="1" dirty="0" smtClean="0">
                <a:solidFill>
                  <a:srgbClr val="7030A0"/>
                </a:solidFill>
              </a:rPr>
              <a:t>99.9 </a:t>
            </a:r>
            <a:r>
              <a:rPr lang="ja-JP" altLang="en-US" b="1" dirty="0" smtClean="0">
                <a:solidFill>
                  <a:srgbClr val="7030A0"/>
                </a:solidFill>
              </a:rPr>
              <a:t>％，剖検率</a:t>
            </a:r>
            <a:r>
              <a:rPr lang="en-US" altLang="ja-JP" b="1" dirty="0" smtClean="0">
                <a:solidFill>
                  <a:srgbClr val="7030A0"/>
                </a:solidFill>
              </a:rPr>
              <a:t>75.5 </a:t>
            </a:r>
            <a:r>
              <a:rPr lang="ja-JP" altLang="en-US" b="1" dirty="0" smtClean="0">
                <a:solidFill>
                  <a:srgbClr val="7030A0"/>
                </a:solidFill>
              </a:rPr>
              <a:t>％）。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530120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http://www.epi-c.jp/entry/e001_0_0029.html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脳細胞は再生するか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&lt;40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年前の医学の定説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&gt;</a:t>
            </a:r>
          </a:p>
          <a:p>
            <a:endParaRPr lang="en-US" altLang="ja-JP" dirty="0" smtClean="0"/>
          </a:p>
          <a:p>
            <a:endParaRPr kumimoji="1" lang="ja-JP" altLang="en-US" dirty="0" smtClean="0"/>
          </a:p>
          <a:p>
            <a:r>
              <a:rPr lang="ja-JP" altLang="en-US" dirty="0" smtClean="0"/>
              <a:t>　</a:t>
            </a:r>
            <a:r>
              <a:rPr lang="ja-JP" altLang="en-US" sz="3200" b="1" dirty="0" smtClean="0">
                <a:solidFill>
                  <a:srgbClr val="00B050"/>
                </a:solidFill>
              </a:rPr>
              <a:t>一度死滅した脳細胞は再生しない。</a:t>
            </a:r>
            <a:endParaRPr kumimoji="1" lang="en-US" altLang="ja-JP" sz="3200" b="1" dirty="0" smtClean="0">
              <a:solidFill>
                <a:srgbClr val="00B050"/>
              </a:solidFill>
            </a:endParaRPr>
          </a:p>
          <a:p>
            <a:endParaRPr lang="en-US" altLang="ja-JP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創造的問題解決（</a:t>
            </a:r>
            <a:r>
              <a:rPr lang="en-US" altLang="ja-JP" dirty="0" smtClean="0"/>
              <a:t>3</a:t>
            </a:r>
            <a:r>
              <a:rPr lang="ja-JP" altLang="en-US" dirty="0" smtClean="0"/>
              <a:t>）</a:t>
            </a:r>
            <a:r>
              <a:rPr lang="ja-JP" altLang="en-US" sz="2800" dirty="0" smtClean="0"/>
              <a:t>看護・介護の例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&lt;20</a:t>
            </a:r>
            <a:r>
              <a:rPr kumimoji="1" lang="ja-JP" altLang="en-US" sz="3200" b="1" dirty="0" smtClean="0">
                <a:solidFill>
                  <a:srgbClr val="0070C0"/>
                </a:solidFill>
              </a:rPr>
              <a:t>年位前に</a:t>
            </a:r>
            <a:r>
              <a:rPr lang="ja-JP" altLang="en-US" sz="3200" b="1" dirty="0" smtClean="0">
                <a:solidFill>
                  <a:srgbClr val="0070C0"/>
                </a:solidFill>
              </a:rPr>
              <a:t>画期的な回復例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&gt;</a:t>
            </a:r>
            <a:endParaRPr kumimoji="1" lang="ja-JP" altLang="en-US" sz="3200" b="1" dirty="0" smtClean="0">
              <a:solidFill>
                <a:srgbClr val="0070C0"/>
              </a:solidFill>
            </a:endParaRPr>
          </a:p>
          <a:p>
            <a:endParaRPr lang="ja-JP" altLang="en-US" dirty="0" smtClean="0"/>
          </a:p>
          <a:p>
            <a:r>
              <a:rPr kumimoji="1" lang="ja-JP" altLang="en-US" dirty="0" smtClean="0">
                <a:solidFill>
                  <a:srgbClr val="0070C0"/>
                </a:solidFill>
              </a:rPr>
              <a:t>　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痴呆が回復した。</a:t>
            </a:r>
          </a:p>
          <a:p>
            <a:endParaRPr lang="ja-JP" altLang="en-US" dirty="0" smtClean="0"/>
          </a:p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問題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:</a:t>
            </a:r>
            <a:r>
              <a:rPr kumimoji="1" lang="ja-JP" altLang="en-US" sz="3200" b="1" dirty="0" smtClean="0">
                <a:solidFill>
                  <a:srgbClr val="0070C0"/>
                </a:solidFill>
              </a:rPr>
              <a:t>　</a:t>
            </a:r>
            <a:r>
              <a:rPr lang="ja-JP" altLang="en-US" sz="3200" b="1" dirty="0" smtClean="0">
                <a:solidFill>
                  <a:srgbClr val="0070C0"/>
                </a:solidFill>
              </a:rPr>
              <a:t>どのような看護・介護によって</a:t>
            </a:r>
          </a:p>
          <a:p>
            <a:r>
              <a:rPr lang="ja-JP" altLang="en-US" sz="3200" b="1" dirty="0" smtClean="0">
                <a:solidFill>
                  <a:srgbClr val="0070C0"/>
                </a:solidFill>
              </a:rPr>
              <a:t>　　　　　痴呆が</a:t>
            </a:r>
            <a:r>
              <a:rPr kumimoji="1" lang="ja-JP" altLang="en-US" sz="3200" b="1" dirty="0" smtClean="0">
                <a:solidFill>
                  <a:srgbClr val="0070C0"/>
                </a:solidFill>
              </a:rPr>
              <a:t>解決したか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rgbClr val="00B050"/>
                </a:solidFill>
              </a:rPr>
              <a:t>それは確かに</a:t>
            </a:r>
            <a:r>
              <a:rPr lang="ja-JP" altLang="en-US" dirty="0" smtClean="0">
                <a:solidFill>
                  <a:srgbClr val="FF0000"/>
                </a:solidFill>
              </a:rPr>
              <a:t>「私の問題だ」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>　</a:t>
            </a:r>
            <a:r>
              <a:rPr lang="en-US" altLang="ja-JP" sz="3100" dirty="0" smtClean="0">
                <a:solidFill>
                  <a:srgbClr val="7030A0"/>
                </a:solidFill>
              </a:rPr>
              <a:t>: </a:t>
            </a:r>
            <a:r>
              <a:rPr lang="ja-JP" altLang="en-US" sz="3100" dirty="0" smtClean="0">
                <a:solidFill>
                  <a:srgbClr val="7030A0"/>
                </a:solidFill>
              </a:rPr>
              <a:t>問題へのオーナーシップが重要</a:t>
            </a:r>
            <a:endParaRPr lang="ja-JP" altLang="en-US" sz="3100" dirty="0">
              <a:solidFill>
                <a:srgbClr val="7030A0"/>
              </a:solidFill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それは誰の問題か？</a:t>
            </a:r>
          </a:p>
          <a:p>
            <a:endParaRPr lang="en-US" altLang="ja-JP" sz="3600" b="1" dirty="0" smtClean="0">
              <a:solidFill>
                <a:srgbClr val="C00000"/>
              </a:solidFill>
            </a:endParaRPr>
          </a:p>
          <a:p>
            <a:r>
              <a:rPr lang="ja-JP" altLang="en-US" sz="3300" b="1" dirty="0" smtClean="0"/>
              <a:t>その問題の持ち主は私だ</a:t>
            </a:r>
            <a:r>
              <a:rPr lang="en-US" altLang="ja-JP" sz="3300" dirty="0" smtClean="0"/>
              <a:t>: </a:t>
            </a:r>
            <a:r>
              <a:rPr lang="ja-JP" altLang="en-US" sz="3500" b="1" dirty="0" smtClean="0">
                <a:solidFill>
                  <a:srgbClr val="7030A0"/>
                </a:solidFill>
              </a:rPr>
              <a:t>オーナーシップ</a:t>
            </a:r>
            <a:endParaRPr kumimoji="1" lang="ja-JP" altLang="en-US" sz="3500" b="1" dirty="0" smtClean="0">
              <a:solidFill>
                <a:srgbClr val="7030A0"/>
              </a:solidFill>
            </a:endParaRPr>
          </a:p>
          <a:p>
            <a:endParaRPr kumimoji="1" lang="en-US" altLang="ja-JP" dirty="0" smtClean="0"/>
          </a:p>
          <a:p>
            <a:r>
              <a:rPr lang="ja-JP" altLang="en-US" b="1" dirty="0" smtClean="0"/>
              <a:t>人は</a:t>
            </a:r>
            <a:r>
              <a:rPr lang="ja-JP" altLang="en-US" b="1" dirty="0" smtClean="0">
                <a:solidFill>
                  <a:srgbClr val="00B050"/>
                </a:solidFill>
              </a:rPr>
              <a:t>「自分」</a:t>
            </a:r>
            <a:r>
              <a:rPr lang="ja-JP" altLang="en-US" b="1" dirty="0" smtClean="0"/>
              <a:t>や「</a:t>
            </a:r>
            <a:r>
              <a:rPr lang="ja-JP" altLang="en-US" b="1" dirty="0" smtClean="0">
                <a:solidFill>
                  <a:srgbClr val="00B050"/>
                </a:solidFill>
              </a:rPr>
              <a:t>自分たち」</a:t>
            </a:r>
            <a:r>
              <a:rPr lang="ja-JP" altLang="en-US" b="1" dirty="0" smtClean="0"/>
              <a:t>の問題には</a:t>
            </a:r>
          </a:p>
          <a:p>
            <a:r>
              <a:rPr kumimoji="1" lang="ja-JP" altLang="en-US" b="1" dirty="0" smtClean="0"/>
              <a:t>　　熱心にかかわるが、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「他の人の問題」</a:t>
            </a:r>
          </a:p>
          <a:p>
            <a:r>
              <a:rPr lang="ja-JP" altLang="en-US" b="1" dirty="0" smtClean="0"/>
              <a:t>　　には、不熱心である。</a:t>
            </a:r>
          </a:p>
          <a:p>
            <a:endParaRPr lang="ja-JP" altLang="en-US" b="1" dirty="0" smtClean="0"/>
          </a:p>
          <a:p>
            <a:r>
              <a:rPr lang="ja-JP" altLang="en-US" b="1" dirty="0" smtClean="0"/>
              <a:t>問題解決にかかわってもらうには、</a:t>
            </a:r>
          </a:p>
          <a:p>
            <a:r>
              <a:rPr lang="ja-JP" altLang="en-US" b="1" dirty="0" smtClean="0"/>
              <a:t>　その人の問題となるように、</a:t>
            </a:r>
            <a:r>
              <a:rPr lang="ja-JP" altLang="en-US" b="1" dirty="0" smtClean="0">
                <a:solidFill>
                  <a:srgbClr val="00B050"/>
                </a:solidFill>
              </a:rPr>
              <a:t>説明・説得し、共感を得る</a:t>
            </a:r>
            <a:r>
              <a:rPr lang="ja-JP" altLang="en-US" b="1" dirty="0" smtClean="0"/>
              <a:t>ことが大切。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問題に関するオーナーシップ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sz="3200" b="1" dirty="0" smtClean="0">
                <a:solidFill>
                  <a:srgbClr val="7030A0"/>
                </a:solidFill>
              </a:rPr>
              <a:t>オーナーシップを検証する質問</a:t>
            </a:r>
          </a:p>
          <a:p>
            <a:endParaRPr kumimoji="1" lang="ja-JP" altLang="en-US" sz="3200" b="1" dirty="0" smtClean="0">
              <a:solidFill>
                <a:srgbClr val="7030A0"/>
              </a:solidFill>
            </a:endParaRPr>
          </a:p>
          <a:p>
            <a:r>
              <a:rPr lang="ja-JP" altLang="ja-JP" b="1" dirty="0" smtClean="0"/>
              <a:t>あなたはこの挑戦を説明できますか．</a:t>
            </a:r>
          </a:p>
          <a:p>
            <a:r>
              <a:rPr lang="ja-JP" altLang="ja-JP" b="1" dirty="0" smtClean="0"/>
              <a:t>あなたはこの目標を達成することを進んで説明できますか（</a:t>
            </a:r>
            <a:r>
              <a:rPr lang="ja-JP" altLang="ja-JP" b="1" u="sng" dirty="0" smtClean="0"/>
              <a:t>そしてもし</a:t>
            </a:r>
            <a:r>
              <a:rPr lang="ja-JP" altLang="en-US" b="1" u="sng" dirty="0" smtClean="0"/>
              <a:t>説明が受け入れられ</a:t>
            </a:r>
            <a:r>
              <a:rPr lang="ja-JP" altLang="ja-JP" b="1" u="sng" dirty="0" smtClean="0"/>
              <a:t>なかったとき、その結果に耐えられますか</a:t>
            </a:r>
            <a:r>
              <a:rPr lang="ja-JP" altLang="ja-JP" b="1" dirty="0" smtClean="0"/>
              <a:t>）．</a:t>
            </a:r>
          </a:p>
          <a:p>
            <a:r>
              <a:rPr lang="ja-JP" altLang="ja-JP" b="1" dirty="0" smtClean="0"/>
              <a:t>これは</a:t>
            </a:r>
            <a:r>
              <a:rPr lang="ja-JP" altLang="ja-JP" b="1" dirty="0" smtClean="0">
                <a:solidFill>
                  <a:srgbClr val="FF0000"/>
                </a:solidFill>
              </a:rPr>
              <a:t>あなたが解決すべき問題</a:t>
            </a:r>
            <a:r>
              <a:rPr lang="ja-JP" altLang="ja-JP" b="1" dirty="0" smtClean="0"/>
              <a:t>ですか．</a:t>
            </a:r>
          </a:p>
          <a:p>
            <a:r>
              <a:rPr lang="ja-JP" altLang="ja-JP" b="1" dirty="0" smtClean="0"/>
              <a:t>この問題に対する解決策を実行することを，</a:t>
            </a:r>
            <a:r>
              <a:rPr lang="ja-JP" altLang="ja-JP" b="1" dirty="0" smtClean="0">
                <a:solidFill>
                  <a:srgbClr val="FF0000"/>
                </a:solidFill>
              </a:rPr>
              <a:t>他の誰かがあなたに期待してい</a:t>
            </a:r>
            <a:r>
              <a:rPr lang="ja-JP" altLang="en-US" b="1" dirty="0" smtClean="0">
                <a:solidFill>
                  <a:srgbClr val="FF0000"/>
                </a:solidFill>
              </a:rPr>
              <a:t>ると思い</a:t>
            </a:r>
            <a:r>
              <a:rPr lang="ja-JP" altLang="ja-JP" b="1" dirty="0" smtClean="0">
                <a:solidFill>
                  <a:srgbClr val="FF0000"/>
                </a:solidFill>
              </a:rPr>
              <a:t>ますか</a:t>
            </a:r>
            <a:r>
              <a:rPr lang="ja-JP" altLang="ja-JP" b="1" dirty="0" smtClean="0"/>
              <a:t>．</a:t>
            </a:r>
          </a:p>
          <a:p>
            <a:r>
              <a:rPr lang="ja-JP" altLang="ja-JP" b="1" dirty="0" smtClean="0"/>
              <a:t>あなたはこの挑戦を制していますか．</a:t>
            </a:r>
            <a:endParaRPr lang="ja-JP" altLang="en-US" b="1" dirty="0" smtClean="0"/>
          </a:p>
          <a:p>
            <a:endParaRPr lang="ja-JP" altLang="ja-JP" b="1" dirty="0" smtClean="0"/>
          </a:p>
          <a:p>
            <a:endParaRPr kumimoji="1" lang="ja-JP" altLang="en-US" b="1" dirty="0" smtClean="0">
              <a:solidFill>
                <a:srgbClr val="7030A0"/>
              </a:solidFill>
            </a:endParaRPr>
          </a:p>
          <a:p>
            <a:endParaRPr kumimoji="1" lang="ja-JP" altLang="en-US" sz="3500" b="1" dirty="0" smtClean="0">
              <a:solidFill>
                <a:srgbClr val="7030A0"/>
              </a:solidFill>
            </a:endParaRPr>
          </a:p>
          <a:p>
            <a:endParaRPr lang="ja-JP" altLang="en-US" b="1" dirty="0" smtClean="0">
              <a:solidFill>
                <a:srgbClr val="7030A0"/>
              </a:solidFill>
            </a:endParaRPr>
          </a:p>
          <a:p>
            <a:endParaRPr kumimoji="1" lang="ja-JP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問題設定と問題解決に配分する時間の比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ja-JP" b="1" dirty="0" smtClean="0">
                <a:solidFill>
                  <a:srgbClr val="0070C0"/>
                </a:solidFill>
              </a:rPr>
              <a:t>アルバート･アインシュタイン博士（</a:t>
            </a:r>
            <a:r>
              <a:rPr lang="en-US" altLang="ja-JP" b="1" dirty="0" smtClean="0">
                <a:solidFill>
                  <a:srgbClr val="0070C0"/>
                </a:solidFill>
              </a:rPr>
              <a:t>Albert Einstein</a:t>
            </a:r>
            <a:r>
              <a:rPr lang="ja-JP" altLang="ja-JP" b="1" dirty="0" smtClean="0">
                <a:solidFill>
                  <a:srgbClr val="0070C0"/>
                </a:solidFill>
              </a:rPr>
              <a:t>）はあるとき次の質問を受けた。</a:t>
            </a:r>
            <a:endParaRPr lang="ja-JP" altLang="en-US" b="1" dirty="0" smtClean="0">
              <a:solidFill>
                <a:srgbClr val="0070C0"/>
              </a:solidFill>
            </a:endParaRPr>
          </a:p>
          <a:p>
            <a:endParaRPr lang="ja-JP" altLang="en-US" b="1" dirty="0" smtClean="0">
              <a:solidFill>
                <a:srgbClr val="0070C0"/>
              </a:solidFill>
            </a:endParaRPr>
          </a:p>
          <a:p>
            <a:r>
              <a:rPr lang="ja-JP" altLang="ja-JP" b="1" dirty="0" smtClean="0"/>
              <a:t>もしある大災害が世界を襲うとして、そして対応するのに</a:t>
            </a:r>
            <a:r>
              <a:rPr lang="en-US" altLang="ja-JP" b="1" dirty="0" smtClean="0"/>
              <a:t>1</a:t>
            </a:r>
            <a:r>
              <a:rPr lang="ja-JP" altLang="ja-JP" b="1" dirty="0" smtClean="0"/>
              <a:t>時間しか猶予がないとしたら、その時間をどのように使うか。</a:t>
            </a:r>
            <a:r>
              <a:rPr lang="en-US" altLang="ja-JP" b="1" dirty="0" smtClean="0"/>
              <a:t> </a:t>
            </a:r>
            <a:endParaRPr lang="ja-JP" altLang="ja-JP" b="1" dirty="0" smtClean="0"/>
          </a:p>
          <a:p>
            <a:r>
              <a:rPr lang="ja-JP" altLang="ja-JP" b="1" dirty="0" smtClean="0"/>
              <a:t>博士は少し考えてこう答えた。｢私は</a:t>
            </a:r>
            <a:r>
              <a:rPr lang="en-US" altLang="ja-JP" b="1" dirty="0" smtClean="0">
                <a:solidFill>
                  <a:srgbClr val="0070C0"/>
                </a:solidFill>
              </a:rPr>
              <a:t>55</a:t>
            </a:r>
            <a:r>
              <a:rPr lang="ja-JP" altLang="ja-JP" b="1" dirty="0" smtClean="0">
                <a:solidFill>
                  <a:srgbClr val="0070C0"/>
                </a:solidFill>
              </a:rPr>
              <a:t>分</a:t>
            </a:r>
            <a:r>
              <a:rPr lang="ja-JP" altLang="ja-JP" b="1" dirty="0" smtClean="0"/>
              <a:t>を、問題を明らかにすることに費やし、残りの</a:t>
            </a:r>
            <a:r>
              <a:rPr lang="en-US" altLang="ja-JP" b="1" dirty="0" smtClean="0">
                <a:solidFill>
                  <a:srgbClr val="00B050"/>
                </a:solidFill>
              </a:rPr>
              <a:t>5</a:t>
            </a:r>
            <a:r>
              <a:rPr lang="ja-JP" altLang="ja-JP" b="1" dirty="0" smtClean="0">
                <a:solidFill>
                  <a:srgbClr val="00B050"/>
                </a:solidFill>
              </a:rPr>
              <a:t>分</a:t>
            </a:r>
            <a:r>
              <a:rPr lang="ja-JP" altLang="ja-JP" b="1" dirty="0" smtClean="0"/>
              <a:t>をそれを解決することに使うだろう。なぜなら問題を明確にすることは、しばしばその解決よりもはるかに重要だからだ。一方、解決はたんに数学や実験上の技術に他ならない｣。</a:t>
            </a:r>
            <a:endParaRPr lang="ja-JP" altLang="en-US" b="1" dirty="0" smtClean="0"/>
          </a:p>
          <a:p>
            <a:r>
              <a:rPr lang="ja-JP" altLang="en-US" b="1" dirty="0" smtClean="0"/>
              <a:t>問題設定に費やす時間ともん</a:t>
            </a:r>
            <a:endParaRPr lang="ja-JP" altLang="ja-JP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創造的問題解決のポイント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b="1" dirty="0" smtClean="0">
                <a:solidFill>
                  <a:srgbClr val="C00000"/>
                </a:solidFill>
              </a:rPr>
              <a:t>創造的問題解決における「問題設定」に迷ったら、</a:t>
            </a:r>
            <a:endParaRPr kumimoji="1" lang="en-US" altLang="ja-JP" b="1" dirty="0" smtClean="0">
              <a:solidFill>
                <a:srgbClr val="C00000"/>
              </a:solidFill>
            </a:endParaRPr>
          </a:p>
          <a:p>
            <a:r>
              <a:rPr kumimoji="1" lang="ja-JP" altLang="en-US" dirty="0" smtClean="0">
                <a:solidFill>
                  <a:srgbClr val="7030A0"/>
                </a:solidFill>
              </a:rPr>
              <a:t>　</a:t>
            </a:r>
            <a:r>
              <a:rPr kumimoji="1" lang="ja-JP" altLang="en-US" sz="2400" b="1" dirty="0" smtClean="0">
                <a:solidFill>
                  <a:srgbClr val="7030A0"/>
                </a:solidFill>
              </a:rPr>
              <a:t>⇒その組織等の存在意義から「願い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・目標・挑戦」を設定し直し、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「解ける問題」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に書き直して、解決のアイデアをたくさん出し、可能性のあるものを検討・実行する。</a:t>
            </a:r>
          </a:p>
          <a:p>
            <a:r>
              <a:rPr lang="ja-JP" altLang="en-US" sz="2400" b="1" dirty="0" smtClean="0">
                <a:solidFill>
                  <a:srgbClr val="7030A0"/>
                </a:solidFill>
              </a:rPr>
              <a:t>関係者を「問題設定」・「問題解決」に参加させ、問題に対する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「オーナーシップ」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を確かなものとする。⇒解決に責任をもたせる。</a:t>
            </a:r>
          </a:p>
          <a:p>
            <a:r>
              <a:rPr lang="ja-JP" altLang="en-US" sz="2400" b="1" dirty="0" smtClean="0">
                <a:solidFill>
                  <a:srgbClr val="7030A0"/>
                </a:solidFill>
              </a:rPr>
              <a:t>「問題設定に費やす時間」と「問題解決に費やす時間」の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比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を適切に設定する。</a:t>
            </a:r>
          </a:p>
          <a:p>
            <a:endParaRPr lang="ja-JP" altLang="en-US" sz="2400" b="1" dirty="0" smtClean="0">
              <a:solidFill>
                <a:srgbClr val="7030A0"/>
              </a:solidFill>
            </a:endParaRPr>
          </a:p>
          <a:p>
            <a:endParaRPr lang="ja-JP" altLang="en-US" dirty="0" smtClean="0">
              <a:solidFill>
                <a:srgbClr val="7030A0"/>
              </a:solidFill>
            </a:endParaRPr>
          </a:p>
          <a:p>
            <a:endParaRPr kumimoji="1" lang="en-US" altLang="ja-JP" dirty="0" smtClean="0">
              <a:solidFill>
                <a:srgbClr val="7030A0"/>
              </a:solidFill>
            </a:endParaRPr>
          </a:p>
          <a:p>
            <a:endParaRPr lang="en-US" altLang="ja-JP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1026" name="Picture 2" descr="C:\Documents and Settings\yumi01\デスクトップ\Ｄ：\Ichitaro\kouen\コラボで創る地域医療\cps-z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8424936" cy="6525344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2555776" y="6396335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</a:rPr>
              <a:t>創造的問題解決の過程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ケアー・マネージャー</a:t>
            </a:r>
            <a:r>
              <a:rPr lang="ja-JP" altLang="en-US" dirty="0" smtClean="0"/>
              <a:t>の仕事</a:t>
            </a:r>
            <a:r>
              <a:rPr kumimoji="1" lang="ja-JP" altLang="en-US" dirty="0" smtClean="0"/>
              <a:t>（まとめ）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1. 	</a:t>
            </a:r>
            <a:r>
              <a:rPr lang="ja-JP" altLang="en-US" b="1" dirty="0" smtClean="0">
                <a:solidFill>
                  <a:srgbClr val="0070C0"/>
                </a:solidFill>
              </a:rPr>
              <a:t>利用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者のニーズを整理する。</a:t>
            </a:r>
          </a:p>
          <a:p>
            <a:r>
              <a:rPr lang="en-US" altLang="ja-JP" b="1" dirty="0" smtClean="0">
                <a:solidFill>
                  <a:srgbClr val="0070C0"/>
                </a:solidFill>
              </a:rPr>
              <a:t>2. </a:t>
            </a:r>
            <a:r>
              <a:rPr lang="ja-JP" altLang="en-US" b="1" dirty="0" smtClean="0">
                <a:solidFill>
                  <a:srgbClr val="0070C0"/>
                </a:solidFill>
              </a:rPr>
              <a:t> 利用者に社会保障制度や社会資源を説明し、　</a:t>
            </a:r>
          </a:p>
          <a:p>
            <a:r>
              <a:rPr kumimoji="1" lang="ja-JP" altLang="en-US" b="1" dirty="0" smtClean="0">
                <a:solidFill>
                  <a:srgbClr val="0070C0"/>
                </a:solidFill>
              </a:rPr>
              <a:t>　　ニーズを解決する方法を提案する。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3. 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複数のニーズに対応するために、保健・</a:t>
            </a: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　　医療・福祉分野を一元的に取り扱う。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4. 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利用者とともに有効なケア計画の立案と実行。</a:t>
            </a:r>
          </a:p>
          <a:p>
            <a:r>
              <a:rPr lang="en-US" altLang="ja-JP" b="1" dirty="0" smtClean="0">
                <a:solidFill>
                  <a:srgbClr val="0070C0"/>
                </a:solidFill>
              </a:rPr>
              <a:t>5. </a:t>
            </a:r>
            <a:r>
              <a:rPr lang="ja-JP" altLang="en-US" b="1" dirty="0" smtClean="0">
                <a:solidFill>
                  <a:srgbClr val="0070C0"/>
                </a:solidFill>
              </a:rPr>
              <a:t>家族のニーズも解決する手だてを立案。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6. 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解決の難しいニーズに対応して、地域・社会</a:t>
            </a: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　　に新たな制度・サービスをつくる支援をする。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間違った問題解決の例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sz="3500" b="1" dirty="0" smtClean="0">
                <a:solidFill>
                  <a:srgbClr val="C00000"/>
                </a:solidFill>
              </a:rPr>
              <a:t>間違った問題解決の例</a:t>
            </a:r>
          </a:p>
          <a:p>
            <a:endParaRPr lang="ja-JP" altLang="en-US" b="1" dirty="0" smtClean="0"/>
          </a:p>
          <a:p>
            <a:r>
              <a:rPr lang="ja-JP" altLang="en-US" b="1" dirty="0" smtClean="0"/>
              <a:t>目標・願い</a:t>
            </a:r>
          </a:p>
          <a:p>
            <a:r>
              <a:rPr kumimoji="1" lang="ja-JP" altLang="en-US" dirty="0" smtClean="0"/>
              <a:t>　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&lt;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働きがいのある職場を創る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&gt;</a:t>
            </a:r>
            <a:endParaRPr kumimoji="1" lang="ja-JP" altLang="en-US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00B050"/>
                </a:solidFill>
              </a:rPr>
              <a:t>あるグループの解決策の例</a:t>
            </a:r>
            <a:endParaRPr kumimoji="1" lang="en-US" altLang="ja-JP" b="1" dirty="0" smtClean="0">
              <a:solidFill>
                <a:srgbClr val="00B050"/>
              </a:solidFill>
            </a:endParaRP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1. </a:t>
            </a:r>
            <a:r>
              <a:rPr lang="ja-JP" altLang="en-US" b="1" dirty="0" smtClean="0">
                <a:solidFill>
                  <a:srgbClr val="0070C0"/>
                </a:solidFill>
              </a:rPr>
              <a:t>給料をあげてもらう。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2. 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残業を少なくしてもらう。</a:t>
            </a:r>
          </a:p>
          <a:p>
            <a:r>
              <a:rPr lang="en-US" altLang="ja-JP" b="1" dirty="0" smtClean="0">
                <a:solidFill>
                  <a:srgbClr val="0070C0"/>
                </a:solidFill>
              </a:rPr>
              <a:t>3. </a:t>
            </a:r>
            <a:r>
              <a:rPr lang="ja-JP" altLang="en-US" b="1" dirty="0" smtClean="0">
                <a:solidFill>
                  <a:srgbClr val="0070C0"/>
                </a:solidFill>
              </a:rPr>
              <a:t>有給休暇を多くとれるようにする。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4. 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多くのクライエントにきてもらう。</a:t>
            </a:r>
          </a:p>
          <a:p>
            <a:r>
              <a:rPr lang="en-US" altLang="ja-JP" b="1" dirty="0" smtClean="0">
                <a:solidFill>
                  <a:srgbClr val="0070C0"/>
                </a:solidFill>
              </a:rPr>
              <a:t>5. </a:t>
            </a:r>
            <a:r>
              <a:rPr lang="ja-JP" altLang="en-US" b="1" dirty="0" smtClean="0">
                <a:solidFill>
                  <a:srgbClr val="0070C0"/>
                </a:solidFill>
              </a:rPr>
              <a:t>綺麗な病院にしてもらう。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グループで今日の問題を設定する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ja-JP" altLang="en-US" b="1" dirty="0" smtClean="0">
              <a:solidFill>
                <a:srgbClr val="0070C0"/>
              </a:solidFill>
            </a:endParaRPr>
          </a:p>
          <a:p>
            <a:r>
              <a:rPr lang="ja-JP" altLang="en-US" sz="3200" b="1" dirty="0" smtClean="0">
                <a:solidFill>
                  <a:srgbClr val="7030A0"/>
                </a:solidFill>
              </a:rPr>
              <a:t>今日のワークショップ</a:t>
            </a:r>
          </a:p>
          <a:p>
            <a:endParaRPr lang="ja-JP" altLang="en-US" sz="3200" b="1" dirty="0" smtClean="0">
              <a:solidFill>
                <a:srgbClr val="0070C0"/>
              </a:solidFill>
            </a:endParaRPr>
          </a:p>
          <a:p>
            <a:r>
              <a:rPr lang="ja-JP" altLang="en-US" sz="3200" b="1" dirty="0" smtClean="0">
                <a:solidFill>
                  <a:srgbClr val="0070C0"/>
                </a:solidFill>
              </a:rPr>
              <a:t>司会・書記を決める。</a:t>
            </a:r>
          </a:p>
          <a:p>
            <a:endParaRPr kumimoji="1" lang="ja-JP" altLang="en-US" sz="3200" b="1" dirty="0" smtClean="0">
              <a:solidFill>
                <a:srgbClr val="0070C0"/>
              </a:solidFill>
            </a:endParaRPr>
          </a:p>
          <a:p>
            <a:r>
              <a:rPr kumimoji="1" lang="ja-JP" altLang="en-US" b="1" dirty="0" smtClean="0">
                <a:solidFill>
                  <a:srgbClr val="0070C0"/>
                </a:solidFill>
              </a:rPr>
              <a:t>職場やケア・マネジャーの仕事における</a:t>
            </a:r>
          </a:p>
          <a:p>
            <a:r>
              <a:rPr lang="ja-JP" altLang="en-US" sz="3200" b="1" dirty="0" smtClean="0"/>
              <a:t>　</a:t>
            </a:r>
            <a:r>
              <a:rPr lang="ja-JP" altLang="en-US" sz="3200" b="1" dirty="0" smtClean="0">
                <a:solidFill>
                  <a:srgbClr val="FF6842"/>
                </a:solidFill>
              </a:rPr>
              <a:t>「解く必要のある問題」</a:t>
            </a:r>
            <a:r>
              <a:rPr lang="ja-JP" altLang="en-US" b="1" dirty="0" smtClean="0">
                <a:solidFill>
                  <a:srgbClr val="0070C0"/>
                </a:solidFill>
              </a:rPr>
              <a:t>を決める。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ブレイン・ライティング法</a:t>
            </a:r>
            <a:br>
              <a:rPr kumimoji="1" lang="ja-JP" altLang="en-US" dirty="0" smtClean="0"/>
            </a:br>
            <a:r>
              <a:rPr lang="en-US" altLang="ja-JP" sz="2700" dirty="0" smtClean="0">
                <a:solidFill>
                  <a:srgbClr val="00B050"/>
                </a:solidFill>
              </a:rPr>
              <a:t>--- </a:t>
            </a:r>
            <a:r>
              <a:rPr lang="ja-JP" altLang="en-US" sz="2700" dirty="0" smtClean="0">
                <a:solidFill>
                  <a:srgbClr val="00B050"/>
                </a:solidFill>
              </a:rPr>
              <a:t>全ての参加者がアイデアを考える</a:t>
            </a:r>
            <a:r>
              <a:rPr lang="en-US" altLang="ja-JP" sz="2700" dirty="0" smtClean="0">
                <a:solidFill>
                  <a:srgbClr val="00B050"/>
                </a:solidFill>
              </a:rPr>
              <a:t>----</a:t>
            </a:r>
            <a:endParaRPr kumimoji="1" lang="ja-JP" altLang="en-US" sz="2700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1.</a:t>
            </a:r>
            <a:r>
              <a:rPr kumimoji="1" lang="ja-JP" altLang="en-US" b="1" dirty="0" smtClean="0"/>
              <a:t>挑戦への意見表明（解決する問題）を書く</a:t>
            </a:r>
          </a:p>
          <a:p>
            <a:endParaRPr kumimoji="1" lang="ja-JP" altLang="en-US" b="1" dirty="0" smtClean="0"/>
          </a:p>
          <a:p>
            <a:r>
              <a:rPr lang="en-US" altLang="ja-JP" b="1" dirty="0" smtClean="0"/>
              <a:t>2.</a:t>
            </a:r>
            <a:r>
              <a:rPr lang="ja-JP" altLang="en-US" b="1" dirty="0" smtClean="0"/>
              <a:t>ブレイン・ストーミングの</a:t>
            </a:r>
            <a:r>
              <a:rPr lang="en-US" altLang="ja-JP" b="1" dirty="0" smtClean="0"/>
              <a:t>4</a:t>
            </a:r>
            <a:r>
              <a:rPr lang="ja-JP" altLang="en-US" b="1" dirty="0" smtClean="0"/>
              <a:t>原則</a:t>
            </a:r>
            <a:r>
              <a:rPr lang="en-US" altLang="ja-JP" b="1" dirty="0" smtClean="0"/>
              <a:t>—</a:t>
            </a:r>
            <a:r>
              <a:rPr lang="ja-JP" altLang="en-US" b="1" dirty="0" smtClean="0"/>
              <a:t>おさらい</a:t>
            </a:r>
          </a:p>
          <a:p>
            <a:r>
              <a:rPr lang="ja-JP" altLang="en-US" b="1" dirty="0" smtClean="0"/>
              <a:t>　（司会の人）</a:t>
            </a:r>
          </a:p>
          <a:p>
            <a:endParaRPr lang="ja-JP" altLang="en-US" b="1" dirty="0" smtClean="0"/>
          </a:p>
          <a:p>
            <a:r>
              <a:rPr kumimoji="1" lang="en-US" altLang="ja-JP" b="1" dirty="0" smtClean="0"/>
              <a:t>3.</a:t>
            </a:r>
            <a:r>
              <a:rPr kumimoji="1" lang="ja-JP" altLang="en-US" b="1" dirty="0" smtClean="0"/>
              <a:t>三つのアイデアを静かに考え、一段目に</a:t>
            </a:r>
            <a:r>
              <a:rPr lang="ja-JP" altLang="en-US" b="1" dirty="0" smtClean="0"/>
              <a:t>書く</a:t>
            </a:r>
          </a:p>
          <a:p>
            <a:endParaRPr kumimoji="1" lang="ja-JP" altLang="en-US" b="1" dirty="0" smtClean="0"/>
          </a:p>
          <a:p>
            <a:r>
              <a:rPr lang="en-US" altLang="ja-JP" b="1" dirty="0" smtClean="0"/>
              <a:t>4. 3</a:t>
            </a:r>
            <a:r>
              <a:rPr lang="ja-JP" altLang="en-US" b="1" dirty="0" smtClean="0"/>
              <a:t>分経ったら、時計回りで次の人にわたす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ブレイン・ライティング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開始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/>
              <a:t>最初の</a:t>
            </a:r>
            <a:r>
              <a:rPr lang="en-US" altLang="ja-JP" b="1" dirty="0" smtClean="0"/>
              <a:t>3</a:t>
            </a:r>
            <a:r>
              <a:rPr lang="ja-JP" altLang="en-US" b="1" dirty="0" smtClean="0"/>
              <a:t>分間に出たアイデアの内、いいもの</a:t>
            </a:r>
            <a:r>
              <a:rPr lang="en-US" altLang="ja-JP" b="1" dirty="0" smtClean="0"/>
              <a:t>3</a:t>
            </a:r>
            <a:r>
              <a:rPr lang="ja-JP" altLang="en-US" b="1" dirty="0" err="1" smtClean="0"/>
              <a:t>つを</a:t>
            </a:r>
            <a:r>
              <a:rPr lang="ja-JP" altLang="en-US" b="1" dirty="0" smtClean="0"/>
              <a:t>第一行に書く。繰り返す。</a:t>
            </a:r>
          </a:p>
          <a:p>
            <a:r>
              <a:rPr lang="en-US" altLang="ja-JP" b="1" dirty="0" smtClean="0"/>
              <a:t>3×6=18</a:t>
            </a:r>
            <a:r>
              <a:rPr lang="ja-JP" altLang="en-US" b="1" dirty="0" smtClean="0"/>
              <a:t>のオリジナルなアイデアを考える</a:t>
            </a:r>
          </a:p>
          <a:p>
            <a:r>
              <a:rPr kumimoji="1" lang="ja-JP" altLang="en-US" b="1" dirty="0" smtClean="0"/>
              <a:t>合図があったら、時計回りに次ぎの人に渡す</a:t>
            </a:r>
          </a:p>
          <a:p>
            <a:r>
              <a:rPr kumimoji="1" lang="ja-JP" altLang="en-US" b="1" dirty="0" smtClean="0"/>
              <a:t>いいアイデアが出てる間は、それを書く</a:t>
            </a:r>
          </a:p>
          <a:p>
            <a:r>
              <a:rPr lang="ja-JP" altLang="en-US" b="1" dirty="0" smtClean="0"/>
              <a:t>他の人のアイデアを改良してもいい</a:t>
            </a:r>
          </a:p>
          <a:p>
            <a:r>
              <a:rPr lang="ja-JP" altLang="en-US" b="1" dirty="0" smtClean="0"/>
              <a:t>ブレインストーミングの</a:t>
            </a:r>
            <a:r>
              <a:rPr lang="en-US" altLang="ja-JP" b="1" dirty="0" smtClean="0"/>
              <a:t>4</a:t>
            </a:r>
            <a:r>
              <a:rPr lang="ja-JP" altLang="en-US" b="1" dirty="0" smtClean="0"/>
              <a:t>原則を守る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&lt;</a:t>
            </a:r>
            <a:r>
              <a:rPr kumimoji="1" lang="ja-JP" altLang="en-US" sz="2400" b="1" dirty="0" smtClean="0">
                <a:solidFill>
                  <a:srgbClr val="7030A0"/>
                </a:solidFill>
              </a:rPr>
              <a:t>終了時点で手元にある反応紙から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&gt;</a:t>
            </a:r>
            <a:endParaRPr kumimoji="1" lang="ja-JP" altLang="en-US" sz="2400" b="1" dirty="0" smtClean="0">
              <a:solidFill>
                <a:srgbClr val="7030A0"/>
              </a:solidFill>
            </a:endParaRPr>
          </a:p>
          <a:p>
            <a:r>
              <a:rPr lang="ja-JP" altLang="en-US" b="1" dirty="0" smtClean="0"/>
              <a:t>　</a:t>
            </a:r>
            <a:r>
              <a:rPr lang="en-US" altLang="ja-JP" b="1" dirty="0" smtClean="0"/>
              <a:t>3</a:t>
            </a:r>
            <a:r>
              <a:rPr lang="ja-JP" altLang="en-US" b="1" dirty="0" err="1" smtClean="0"/>
              <a:t>つの</a:t>
            </a:r>
            <a:r>
              <a:rPr lang="ja-JP" altLang="en-US" b="1" dirty="0" smtClean="0"/>
              <a:t>優れたアイデアを選ぶ</a:t>
            </a:r>
          </a:p>
          <a:p>
            <a:endParaRPr kumimoji="1" lang="ja-JP" altLang="en-US" b="1" dirty="0" smtClean="0"/>
          </a:p>
          <a:p>
            <a:r>
              <a:rPr lang="en-US" altLang="ja-JP" sz="2400" b="1" dirty="0" smtClean="0">
                <a:solidFill>
                  <a:srgbClr val="7030A0"/>
                </a:solidFill>
              </a:rPr>
              <a:t>&lt;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グループの世話人が司会して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&gt;</a:t>
            </a:r>
            <a:endParaRPr lang="ja-JP" altLang="en-US" b="1" dirty="0" smtClean="0">
              <a:solidFill>
                <a:srgbClr val="7030A0"/>
              </a:solidFill>
            </a:endParaRPr>
          </a:p>
          <a:p>
            <a:r>
              <a:rPr kumimoji="1" lang="ja-JP" altLang="en-US" b="1" dirty="0" smtClean="0"/>
              <a:t>  グループ</a:t>
            </a:r>
            <a:r>
              <a:rPr lang="ja-JP" altLang="en-US" b="1" dirty="0" smtClean="0"/>
              <a:t>内で</a:t>
            </a:r>
            <a:r>
              <a:rPr lang="en-US" altLang="ja-JP" b="1" dirty="0" smtClean="0"/>
              <a:t>5</a:t>
            </a:r>
            <a:r>
              <a:rPr lang="ja-JP" altLang="en-US" b="1" dirty="0" err="1" smtClean="0"/>
              <a:t>つの</a:t>
            </a:r>
            <a:r>
              <a:rPr lang="ja-JP" altLang="en-US" b="1" dirty="0" smtClean="0"/>
              <a:t>優れたアイデアを選ぶ</a:t>
            </a:r>
            <a:endParaRPr lang="en-US" altLang="ja-JP" b="1" dirty="0" smtClean="0"/>
          </a:p>
          <a:p>
            <a:endParaRPr lang="en-US" altLang="ja-JP" dirty="0" smtClean="0"/>
          </a:p>
          <a:p>
            <a:r>
              <a:rPr lang="ja-JP" altLang="en-US" b="1" dirty="0" smtClean="0"/>
              <a:t>黒板に掲示する。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弓野教育研究所</a:t>
            </a:r>
            <a:r>
              <a:rPr kumimoji="1" lang="en-US" altLang="ja-JP" dirty="0" smtClean="0"/>
              <a:t>HP</a:t>
            </a:r>
            <a:r>
              <a:rPr kumimoji="1" lang="ja-JP" altLang="en-US" dirty="0" smtClean="0"/>
              <a:t>紹介（</a:t>
            </a:r>
            <a:r>
              <a:rPr kumimoji="1" lang="en-US" altLang="ja-JP" dirty="0" smtClean="0"/>
              <a:t>http://dyumiken.com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b="1" dirty="0" smtClean="0"/>
              <a:t>幼児・小学生の英語学習ソフト</a:t>
            </a:r>
          </a:p>
          <a:p>
            <a:endParaRPr lang="ja-JP" altLang="en-US" b="1" dirty="0" smtClean="0"/>
          </a:p>
          <a:p>
            <a:r>
              <a:rPr kumimoji="1" lang="en-US" altLang="ja-JP" b="1" dirty="0" smtClean="0"/>
              <a:t>&lt;</a:t>
            </a:r>
            <a:r>
              <a:rPr kumimoji="1" lang="ja-JP" altLang="en-US" b="1" dirty="0" smtClean="0"/>
              <a:t>創造性・問題解決に関する本</a:t>
            </a:r>
            <a:r>
              <a:rPr kumimoji="1" lang="en-US" altLang="ja-JP" b="1" dirty="0" smtClean="0"/>
              <a:t>&gt;</a:t>
            </a:r>
            <a:endParaRPr kumimoji="1" lang="ja-JP" altLang="en-US" b="1" dirty="0" smtClean="0"/>
          </a:p>
          <a:p>
            <a:r>
              <a:rPr lang="ja-JP" altLang="en-US" sz="2600" b="1" dirty="0" smtClean="0">
                <a:solidFill>
                  <a:srgbClr val="0070C0"/>
                </a:solidFill>
              </a:rPr>
              <a:t>世界の創造性教育　ナカニシヤ</a:t>
            </a:r>
          </a:p>
          <a:p>
            <a:r>
              <a:rPr kumimoji="1" lang="ja-JP" altLang="en-US" sz="2600" b="1" dirty="0" smtClean="0">
                <a:solidFill>
                  <a:srgbClr val="0070C0"/>
                </a:solidFill>
              </a:rPr>
              <a:t>英国初等学校の創造性教育（上・下）静岡学術出版</a:t>
            </a:r>
          </a:p>
          <a:p>
            <a:r>
              <a:rPr lang="ja-JP" altLang="en-US" sz="2600" b="1" dirty="0" smtClean="0">
                <a:solidFill>
                  <a:srgbClr val="0070C0"/>
                </a:solidFill>
              </a:rPr>
              <a:t>創造的問題解決　　　　　北大路書房</a:t>
            </a:r>
          </a:p>
          <a:p>
            <a:r>
              <a:rPr kumimoji="1" lang="ja-JP" altLang="en-US" sz="2600" b="1" dirty="0" smtClean="0">
                <a:solidFill>
                  <a:srgbClr val="0070C0"/>
                </a:solidFill>
              </a:rPr>
              <a:t>創造的リーダーシップ　　北大路書房</a:t>
            </a:r>
          </a:p>
          <a:p>
            <a:r>
              <a:rPr lang="ja-JP" altLang="en-US" b="1" dirty="0" smtClean="0"/>
              <a:t>　</a:t>
            </a:r>
          </a:p>
          <a:p>
            <a:r>
              <a:rPr kumimoji="1" lang="en-US" altLang="ja-JP" b="1" dirty="0" smtClean="0"/>
              <a:t>PDF-Book</a:t>
            </a:r>
            <a:r>
              <a:rPr kumimoji="1" lang="ja-JP" altLang="en-US" b="1" dirty="0" smtClean="0">
                <a:solidFill>
                  <a:srgbClr val="7030A0"/>
                </a:solidFill>
              </a:rPr>
              <a:t>「学びと創りの心理学」</a:t>
            </a:r>
          </a:p>
          <a:p>
            <a:endParaRPr kumimoji="1" lang="ja-JP" altLang="en-US" b="1" dirty="0" smtClean="0">
              <a:solidFill>
                <a:srgbClr val="7030A0"/>
              </a:solidFill>
            </a:endParaRPr>
          </a:p>
          <a:p>
            <a:r>
              <a:rPr lang="ja-JP" altLang="en-US" b="1" dirty="0" smtClean="0"/>
              <a:t>創造性育成関係の講演・ワークショップ</a:t>
            </a:r>
            <a:r>
              <a:rPr lang="en-US" altLang="ja-JP" b="1" dirty="0" smtClean="0"/>
              <a:t>PP</a:t>
            </a:r>
            <a:r>
              <a:rPr lang="ja-JP" altLang="en-US" b="1" dirty="0" smtClean="0"/>
              <a:t>原稿</a:t>
            </a:r>
            <a:endParaRPr kumimoji="1" lang="ja-JP" altLang="en-US" b="1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堅実な</a:t>
            </a:r>
            <a:r>
              <a:rPr kumimoji="1" lang="ja-JP" altLang="en-US" dirty="0" smtClean="0"/>
              <a:t>介護とは何か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b="1" dirty="0" smtClean="0"/>
              <a:t>だれにとって</a:t>
            </a:r>
            <a:r>
              <a:rPr lang="ja-JP" altLang="en-US" b="1" dirty="0" smtClean="0">
                <a:solidFill>
                  <a:srgbClr val="FF6842"/>
                </a:solidFill>
              </a:rPr>
              <a:t>「堅実な介護か</a:t>
            </a:r>
            <a:r>
              <a:rPr lang="en-US" altLang="ja-JP" b="1" dirty="0" smtClean="0">
                <a:solidFill>
                  <a:srgbClr val="FF6842"/>
                </a:solidFill>
              </a:rPr>
              <a:t>?</a:t>
            </a:r>
            <a:r>
              <a:rPr lang="ja-JP" altLang="en-US" b="1" dirty="0" smtClean="0">
                <a:solidFill>
                  <a:srgbClr val="FF6842"/>
                </a:solidFill>
              </a:rPr>
              <a:t>」</a:t>
            </a:r>
          </a:p>
          <a:p>
            <a:endParaRPr kumimoji="1" lang="ja-JP" altLang="en-US" dirty="0" smtClean="0"/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本人</a:t>
            </a:r>
          </a:p>
          <a:p>
            <a:r>
              <a:rPr kumimoji="1" lang="ja-JP" altLang="en-US" b="1" dirty="0" smtClean="0">
                <a:solidFill>
                  <a:srgbClr val="0070C0"/>
                </a:solidFill>
              </a:rPr>
              <a:t>家族</a:t>
            </a: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介護師</a:t>
            </a: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ケア・マネジャー</a:t>
            </a: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コミュニティ</a:t>
            </a:r>
          </a:p>
          <a:p>
            <a:r>
              <a:rPr kumimoji="1" lang="ja-JP" altLang="en-US" b="1" dirty="0" smtClean="0">
                <a:solidFill>
                  <a:srgbClr val="0070C0"/>
                </a:solidFill>
              </a:rPr>
              <a:t>医療・看護</a:t>
            </a:r>
          </a:p>
          <a:p>
            <a:r>
              <a:rPr kumimoji="1" lang="ja-JP" altLang="en-US" b="1" dirty="0" smtClean="0">
                <a:solidFill>
                  <a:srgbClr val="0070C0"/>
                </a:solidFill>
              </a:rPr>
              <a:t>行政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ブレイン・ストーミング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kumimoji="1" lang="ja-JP" altLang="en-US" sz="3200" b="1" dirty="0" smtClean="0"/>
          </a:p>
          <a:p>
            <a:r>
              <a:rPr lang="ja-JP" altLang="en-US" sz="3300" b="1" dirty="0" smtClean="0">
                <a:solidFill>
                  <a:srgbClr val="0070C0"/>
                </a:solidFill>
              </a:rPr>
              <a:t>堅実な介護には、</a:t>
            </a:r>
            <a:r>
              <a:rPr lang="ja-JP" altLang="en-US" sz="3300" b="1" dirty="0" smtClean="0">
                <a:solidFill>
                  <a:srgbClr val="FF0000"/>
                </a:solidFill>
              </a:rPr>
              <a:t>「いいアイデア」</a:t>
            </a:r>
            <a:r>
              <a:rPr lang="ja-JP" altLang="en-US" sz="3300" b="1" dirty="0" smtClean="0">
                <a:solidFill>
                  <a:srgbClr val="0070C0"/>
                </a:solidFill>
              </a:rPr>
              <a:t>が必要。</a:t>
            </a:r>
          </a:p>
          <a:p>
            <a:endParaRPr lang="ja-JP" altLang="en-US" sz="3200" b="1" dirty="0" smtClean="0"/>
          </a:p>
          <a:p>
            <a:r>
              <a:rPr kumimoji="1" lang="ja-JP" altLang="en-US" sz="3200" b="1" dirty="0" smtClean="0"/>
              <a:t>今日は、頭を柔らかにして、</a:t>
            </a:r>
          </a:p>
          <a:p>
            <a:r>
              <a:rPr lang="ja-JP" altLang="en-US" sz="3200" b="1" dirty="0" smtClean="0"/>
              <a:t>　「優れた多くのアイデア」をたくさん考え出す訓練をする。</a:t>
            </a:r>
          </a:p>
          <a:p>
            <a:r>
              <a:rPr lang="ja-JP" altLang="en-US" sz="3200" b="1" dirty="0" smtClean="0">
                <a:solidFill>
                  <a:srgbClr val="FF6842"/>
                </a:solidFill>
              </a:rPr>
              <a:t>何が、</a:t>
            </a:r>
            <a:r>
              <a:rPr lang="ja-JP" altLang="en-US" sz="3200" b="1" dirty="0" smtClean="0"/>
              <a:t>いいアイデアの思いつきを阻止するか</a:t>
            </a:r>
            <a:r>
              <a:rPr lang="en-US" altLang="ja-JP" sz="3200" b="1" dirty="0" smtClean="0"/>
              <a:t>?</a:t>
            </a:r>
          </a:p>
          <a:p>
            <a:r>
              <a:rPr lang="ja-JP" altLang="en-US" sz="3200" b="1" dirty="0" smtClean="0"/>
              <a:t>　</a:t>
            </a:r>
            <a:r>
              <a:rPr lang="en-US" altLang="ja-JP" sz="3200" b="1" dirty="0" smtClean="0"/>
              <a:t>&lt;</a:t>
            </a:r>
            <a:r>
              <a:rPr lang="ja-JP" altLang="en-US" sz="3200" b="1" dirty="0" smtClean="0">
                <a:solidFill>
                  <a:srgbClr val="0070C0"/>
                </a:solidFill>
              </a:rPr>
              <a:t>次ページで説明する</a:t>
            </a:r>
            <a:r>
              <a:rPr lang="en-US" altLang="ja-JP" sz="3200" b="1" dirty="0" smtClean="0"/>
              <a:t>&gt;</a:t>
            </a:r>
            <a:endParaRPr lang="ja-JP" altLang="en-US" sz="3200" b="1" dirty="0" smtClean="0"/>
          </a:p>
          <a:p>
            <a:endParaRPr lang="ja-JP" altLang="en-US" sz="3200" b="1" dirty="0" smtClean="0"/>
          </a:p>
          <a:p>
            <a:r>
              <a:rPr lang="ja-JP" altLang="en-US" sz="3200" b="1" dirty="0" smtClean="0"/>
              <a:t>阻止を突破するに</a:t>
            </a:r>
            <a:r>
              <a:rPr kumimoji="1" lang="ja-JP" altLang="en-US" sz="3200" b="1" dirty="0" smtClean="0"/>
              <a:t>は</a:t>
            </a:r>
            <a:r>
              <a:rPr kumimoji="1" lang="ja-JP" altLang="en-US" sz="3200" b="1" dirty="0" smtClean="0"/>
              <a:t>、</a:t>
            </a:r>
            <a:r>
              <a:rPr kumimoji="1" lang="ja-JP" altLang="en-US" sz="3200" b="1" dirty="0" smtClean="0">
                <a:solidFill>
                  <a:srgbClr val="00B050"/>
                </a:solidFill>
              </a:rPr>
              <a:t>ブレイン・ストーミング</a:t>
            </a:r>
            <a:r>
              <a:rPr kumimoji="1" lang="ja-JP" altLang="en-US" sz="3200" b="1" dirty="0" smtClean="0"/>
              <a:t>（オズボーン</a:t>
            </a:r>
            <a:r>
              <a:rPr kumimoji="1" lang="en-US" altLang="ja-JP" sz="3200" b="1" dirty="0" smtClean="0"/>
              <a:t>,NY</a:t>
            </a:r>
            <a:r>
              <a:rPr kumimoji="1" lang="ja-JP" altLang="en-US" sz="3200" b="1" dirty="0" smtClean="0"/>
              <a:t>州立大）が有効。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独創的なアイデアの着想を拒むもの</a:t>
            </a:r>
            <a:br>
              <a:rPr kumimoji="1" lang="ja-JP" altLang="en-US" dirty="0" smtClean="0"/>
            </a:br>
            <a:r>
              <a:rPr kumimoji="1" lang="en-US" altLang="ja-JP" dirty="0" smtClean="0"/>
              <a:t>----</a:t>
            </a:r>
            <a:r>
              <a:rPr lang="en-US" altLang="ja-JP" dirty="0" smtClean="0"/>
              <a:t>Good Ideas Killer----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/>
              <a:t>習慣</a:t>
            </a:r>
          </a:p>
          <a:p>
            <a:r>
              <a:rPr kumimoji="1" lang="ja-JP" altLang="en-US" b="1" dirty="0" smtClean="0"/>
              <a:t>規則と伝統</a:t>
            </a:r>
          </a:p>
          <a:p>
            <a:r>
              <a:rPr kumimoji="1" lang="ja-JP" altLang="en-US" b="1" dirty="0" smtClean="0"/>
              <a:t>現在の心地よさ</a:t>
            </a:r>
          </a:p>
          <a:p>
            <a:r>
              <a:rPr lang="ja-JP" altLang="en-US" b="1" dirty="0" smtClean="0"/>
              <a:t>文化的ブロック</a:t>
            </a:r>
          </a:p>
          <a:p>
            <a:r>
              <a:rPr kumimoji="1" lang="ja-JP" altLang="en-US" b="1" dirty="0" smtClean="0"/>
              <a:t>斉一性への圧力</a:t>
            </a:r>
          </a:p>
          <a:p>
            <a:r>
              <a:rPr lang="ja-JP" altLang="en-US" b="1" dirty="0" smtClean="0"/>
              <a:t>失敗の恐怖（小</a:t>
            </a:r>
            <a:r>
              <a:rPr lang="en-US" altLang="ja-JP" b="1" dirty="0" smtClean="0"/>
              <a:t>5</a:t>
            </a:r>
            <a:r>
              <a:rPr lang="ja-JP" altLang="en-US" b="1" dirty="0" smtClean="0"/>
              <a:t>で急に平凡になる）</a:t>
            </a:r>
          </a:p>
          <a:p>
            <a:r>
              <a:rPr kumimoji="1" lang="ja-JP" altLang="en-US" b="1" dirty="0" smtClean="0"/>
              <a:t>異質であることへのおそれ</a:t>
            </a:r>
            <a:endParaRPr kumimoji="1" lang="ja-JP" alt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ブレイン・ストーミングの</a:t>
            </a:r>
            <a:r>
              <a:rPr lang="en-US" altLang="ja-JP" dirty="0" smtClean="0"/>
              <a:t>4</a:t>
            </a:r>
            <a:r>
              <a:rPr lang="ja-JP" altLang="en-US" dirty="0" smtClean="0"/>
              <a:t>原則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NY</a:t>
            </a:r>
            <a:r>
              <a:rPr lang="ja-JP" altLang="en-US" dirty="0" smtClean="0"/>
              <a:t>州立大バッファロー校（創造性開発コース）</a:t>
            </a:r>
          </a:p>
          <a:p>
            <a:r>
              <a:rPr lang="ja-JP" altLang="en-US" dirty="0" smtClean="0"/>
              <a:t>　</a:t>
            </a:r>
            <a:r>
              <a:rPr lang="ja-JP" altLang="en-US" sz="2400" dirty="0" smtClean="0"/>
              <a:t>設立者</a:t>
            </a:r>
            <a:r>
              <a:rPr lang="en-US" altLang="ja-JP" sz="2400" dirty="0" smtClean="0"/>
              <a:t>: </a:t>
            </a:r>
            <a:r>
              <a:rPr lang="ja-JP" altLang="en-US" sz="2400" b="1" dirty="0" smtClean="0"/>
              <a:t>アレックス・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オズボーン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------------------------------------</a:t>
            </a:r>
            <a:endParaRPr lang="ja-JP" altLang="en-US" dirty="0" smtClean="0">
              <a:solidFill>
                <a:srgbClr val="00B050"/>
              </a:solidFill>
            </a:endParaRPr>
          </a:p>
          <a:p>
            <a:r>
              <a:rPr lang="en-US" altLang="ja-JP" b="1" dirty="0" smtClean="0">
                <a:solidFill>
                  <a:srgbClr val="00B050"/>
                </a:solidFill>
              </a:rPr>
              <a:t>&lt;</a:t>
            </a:r>
            <a:r>
              <a:rPr lang="ja-JP" altLang="en-US" b="1" dirty="0" smtClean="0">
                <a:solidFill>
                  <a:srgbClr val="00B050"/>
                </a:solidFill>
              </a:rPr>
              <a:t>創造的なアイデアを得るための原則</a:t>
            </a:r>
            <a:r>
              <a:rPr lang="en-US" altLang="ja-JP" b="1" dirty="0" smtClean="0">
                <a:solidFill>
                  <a:srgbClr val="00B050"/>
                </a:solidFill>
              </a:rPr>
              <a:t>&gt;</a:t>
            </a:r>
            <a:endParaRPr lang="ja-JP" altLang="en-US" b="1" dirty="0" smtClean="0">
              <a:solidFill>
                <a:srgbClr val="00B050"/>
              </a:solidFill>
            </a:endParaRPr>
          </a:p>
          <a:p>
            <a:endParaRPr lang="ja-JP" altLang="en-US" b="1" dirty="0" smtClean="0">
              <a:solidFill>
                <a:srgbClr val="00B050"/>
              </a:solidFill>
            </a:endParaRPr>
          </a:p>
          <a:p>
            <a:r>
              <a:rPr lang="ja-JP" altLang="en-US" sz="3200" b="1" dirty="0" smtClean="0">
                <a:solidFill>
                  <a:srgbClr val="7030A0"/>
                </a:solidFill>
              </a:rPr>
              <a:t>①アイデアの判断延期、</a:t>
            </a:r>
          </a:p>
          <a:p>
            <a:r>
              <a:rPr lang="ja-JP" altLang="en-US" sz="3200" b="1" dirty="0" smtClean="0">
                <a:solidFill>
                  <a:srgbClr val="7030A0"/>
                </a:solidFill>
              </a:rPr>
              <a:t>②多いほどいい、</a:t>
            </a:r>
          </a:p>
          <a:p>
            <a:r>
              <a:rPr lang="ja-JP" altLang="en-US" sz="3200" b="1" dirty="0" smtClean="0">
                <a:solidFill>
                  <a:srgbClr val="7030A0"/>
                </a:solidFill>
              </a:rPr>
              <a:t>③自由奔放ほどいい、</a:t>
            </a:r>
          </a:p>
          <a:p>
            <a:r>
              <a:rPr lang="ja-JP" altLang="en-US" sz="3200" b="1" dirty="0" smtClean="0">
                <a:solidFill>
                  <a:srgbClr val="7030A0"/>
                </a:solidFill>
              </a:rPr>
              <a:t>④他者のアイデアの改良を歓迎</a:t>
            </a:r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</a:p>
          <a:p>
            <a:pPr>
              <a:buNone/>
            </a:pPr>
            <a:endParaRPr lang="ja-JP" altLang="en-US" sz="32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: </a:t>
            </a:r>
            <a:r>
              <a:rPr lang="ja-JP" altLang="en-US" dirty="0" smtClean="0"/>
              <a:t>「利用者の満足度をあげる」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476672"/>
            <a:ext cx="8183880" cy="4187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ja-JP" b="1" dirty="0" smtClean="0">
                <a:solidFill>
                  <a:srgbClr val="FF6842"/>
                </a:solidFill>
              </a:rPr>
              <a:t>***  </a:t>
            </a:r>
            <a:r>
              <a:rPr lang="ja-JP" altLang="en-US" b="1" dirty="0" smtClean="0">
                <a:solidFill>
                  <a:srgbClr val="FF6842"/>
                </a:solidFill>
              </a:rPr>
              <a:t>なるべく多くの解決アイデアだす練習</a:t>
            </a:r>
            <a:r>
              <a:rPr lang="en-US" altLang="ja-JP" b="1" dirty="0" smtClean="0">
                <a:solidFill>
                  <a:srgbClr val="FF6842"/>
                </a:solidFill>
              </a:rPr>
              <a:t>**</a:t>
            </a:r>
            <a:endParaRPr lang="ja-JP" altLang="en-US" b="1" dirty="0" smtClean="0">
              <a:solidFill>
                <a:srgbClr val="FF6842"/>
              </a:solidFill>
            </a:endParaRPr>
          </a:p>
          <a:p>
            <a:pPr>
              <a:buNone/>
            </a:pPr>
            <a:r>
              <a:rPr lang="ja-JP" altLang="en-US" b="1" dirty="0" smtClean="0">
                <a:solidFill>
                  <a:srgbClr val="FF6842"/>
                </a:solidFill>
              </a:rPr>
              <a:t>　</a:t>
            </a:r>
            <a:r>
              <a:rPr lang="ja-JP" altLang="en-US" b="1" dirty="0" smtClean="0">
                <a:solidFill>
                  <a:srgbClr val="7030A0"/>
                </a:solidFill>
              </a:rPr>
              <a:t>・多くの面白いアイデアを歓迎</a:t>
            </a:r>
            <a:endParaRPr lang="en-US" altLang="ja-JP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ja-JP" alt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ja-JP" b="1" dirty="0" smtClean="0">
                <a:solidFill>
                  <a:srgbClr val="00B050"/>
                </a:solidFill>
              </a:rPr>
              <a:t>&lt;</a:t>
            </a:r>
            <a:r>
              <a:rPr lang="ja-JP" altLang="en-US" b="1" dirty="0" smtClean="0">
                <a:solidFill>
                  <a:srgbClr val="00B050"/>
                </a:solidFill>
              </a:rPr>
              <a:t>問題</a:t>
            </a:r>
            <a:r>
              <a:rPr lang="en-US" altLang="ja-JP" b="1" dirty="0" smtClean="0">
                <a:solidFill>
                  <a:srgbClr val="00B050"/>
                </a:solidFill>
              </a:rPr>
              <a:t>&gt;</a:t>
            </a:r>
            <a:endParaRPr lang="ja-JP" alt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altLang="ja-JP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ja-JP" altLang="en-US" b="1" dirty="0" smtClean="0">
                <a:solidFill>
                  <a:srgbClr val="0070C0"/>
                </a:solidFill>
              </a:rPr>
              <a:t>　</a:t>
            </a:r>
            <a:r>
              <a:rPr lang="ja-JP" altLang="en-US" dirty="0" smtClean="0"/>
              <a:t> </a:t>
            </a:r>
            <a:r>
              <a:rPr lang="ja-JP" altLang="en-US" b="1" dirty="0" smtClean="0">
                <a:solidFill>
                  <a:srgbClr val="FF0000"/>
                </a:solidFill>
              </a:rPr>
              <a:t>「利用者の満足度をあげる」</a:t>
            </a:r>
          </a:p>
          <a:p>
            <a:pPr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</a:p>
          <a:p>
            <a:r>
              <a:rPr lang="en-US" altLang="ja-JP" b="1" dirty="0" smtClean="0"/>
              <a:t>&lt;5</a:t>
            </a:r>
            <a:r>
              <a:rPr lang="ja-JP" altLang="en-US" b="1" dirty="0" smtClean="0"/>
              <a:t>分間</a:t>
            </a:r>
            <a:r>
              <a:rPr lang="en-US" altLang="ja-JP" b="1" dirty="0" smtClean="0"/>
              <a:t>&gt;</a:t>
            </a:r>
            <a:endParaRPr lang="ja-JP" altLang="en-US" b="1" dirty="0" smtClean="0"/>
          </a:p>
          <a:p>
            <a:r>
              <a:rPr kumimoji="1" lang="ja-JP" altLang="en-US" b="1" dirty="0" smtClean="0"/>
              <a:t>ブレイン・ストーミングで</a:t>
            </a:r>
          </a:p>
          <a:p>
            <a:r>
              <a:rPr lang="ja-JP" altLang="en-US" b="1" dirty="0" smtClean="0"/>
              <a:t>　なるべくたくさんの問題点を提出する。</a:t>
            </a:r>
            <a:endParaRPr kumimoji="1" lang="ja-JP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rgbClr val="FF6842"/>
                </a:solidFill>
              </a:rPr>
              <a:t>様々</a:t>
            </a:r>
            <a:r>
              <a:rPr lang="ja-JP" altLang="en-US" dirty="0" smtClean="0">
                <a:solidFill>
                  <a:srgbClr val="FF6842"/>
                </a:solidFill>
              </a:rPr>
              <a:t>な</a:t>
            </a:r>
            <a:r>
              <a:rPr lang="ja-JP" altLang="en-US" dirty="0" smtClean="0"/>
              <a:t>問題解決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b="1" dirty="0" smtClean="0"/>
              <a:t>1.</a:t>
            </a:r>
            <a:r>
              <a:rPr kumimoji="1" lang="ja-JP" altLang="en-US" b="1" dirty="0" smtClean="0"/>
              <a:t>定型的問題解決</a:t>
            </a:r>
          </a:p>
          <a:p>
            <a:r>
              <a:rPr lang="ja-JP" altLang="en-US" sz="2600" dirty="0" smtClean="0"/>
              <a:t>　</a:t>
            </a:r>
            <a:r>
              <a:rPr lang="ja-JP" altLang="en-US" sz="2600" b="1" dirty="0" smtClean="0">
                <a:solidFill>
                  <a:srgbClr val="7030A0"/>
                </a:solidFill>
              </a:rPr>
              <a:t>日本の学校教育における問題解決</a:t>
            </a:r>
            <a:endParaRPr lang="zh-TW" altLang="en-US" sz="2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・問題が与えられており、解決に必要な要素がすべて定義されている。工夫することで正解にたどりつける。日本の学校のほぼ全ての問題解決はこれである</a:t>
            </a:r>
            <a:r>
              <a:rPr lang="ja-JP" altLang="en-US" sz="2000" dirty="0" smtClean="0">
                <a:solidFill>
                  <a:srgbClr val="0070C0"/>
                </a:solidFill>
              </a:rPr>
              <a:t>。</a:t>
            </a:r>
            <a:endParaRPr kumimoji="1" lang="ja-JP" altLang="en-US" sz="2000" dirty="0" smtClean="0">
              <a:solidFill>
                <a:srgbClr val="0070C0"/>
              </a:solidFill>
            </a:endParaRPr>
          </a:p>
          <a:p>
            <a:r>
              <a:rPr lang="en-US" altLang="ja-JP" b="1" dirty="0" smtClean="0"/>
              <a:t>2.</a:t>
            </a:r>
            <a:r>
              <a:rPr lang="ja-JP" altLang="en-US" b="1" dirty="0" smtClean="0"/>
              <a:t>創造的問題解決</a:t>
            </a:r>
            <a:endParaRPr lang="en-US" altLang="ja-JP" b="1" dirty="0" smtClean="0"/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 </a:t>
            </a:r>
            <a:r>
              <a:rPr lang="ja-JP" altLang="en-US" sz="2600" b="1" dirty="0" smtClean="0">
                <a:solidFill>
                  <a:srgbClr val="7030A0"/>
                </a:solidFill>
              </a:rPr>
              <a:t>現実社会における問題解決</a:t>
            </a:r>
            <a:endParaRPr lang="en-US" altLang="ja-JP" sz="2600" b="1" dirty="0" smtClean="0">
              <a:solidFill>
                <a:srgbClr val="7030A0"/>
              </a:solidFill>
            </a:endParaRPr>
          </a:p>
          <a:p>
            <a:r>
              <a:rPr lang="ja-JP" altLang="en-US" sz="2400" b="1" dirty="0" smtClean="0">
                <a:solidFill>
                  <a:srgbClr val="0070C0"/>
                </a:solidFill>
              </a:rPr>
              <a:t>表出されている現象は比較的単純であるが、その背後には複数の要因が複雑に絡んでおり、何が本質的な問題であるかがわかりにくい。いじめ、多発する事故、</a:t>
            </a:r>
            <a:endParaRPr lang="ja-JP" altLang="en-US" dirty="0" smtClean="0"/>
          </a:p>
          <a:p>
            <a:r>
              <a:rPr kumimoji="1" lang="en-US" altLang="ja-JP" b="1" dirty="0" smtClean="0"/>
              <a:t>3.</a:t>
            </a:r>
            <a:r>
              <a:rPr lang="ja-JP" altLang="en-US" b="1" dirty="0" smtClean="0"/>
              <a:t>半創造的問題解決</a:t>
            </a:r>
          </a:p>
          <a:p>
            <a:r>
              <a:rPr lang="ja-JP" altLang="en-US" sz="2600" b="1" dirty="0" smtClean="0">
                <a:solidFill>
                  <a:srgbClr val="7030A0"/>
                </a:solidFill>
              </a:rPr>
              <a:t>上記二つの中間にある問題解決</a:t>
            </a:r>
          </a:p>
          <a:p>
            <a:r>
              <a:rPr lang="ja-JP" altLang="en-US" b="1" dirty="0" smtClean="0"/>
              <a:t>　例</a:t>
            </a:r>
            <a:r>
              <a:rPr lang="en-US" altLang="ja-JP" b="1" dirty="0" smtClean="0"/>
              <a:t>:  </a:t>
            </a:r>
            <a:r>
              <a:rPr lang="ja-JP" altLang="en-US" b="1" dirty="0" smtClean="0"/>
              <a:t>専門的なコンピューター・プログラム</a:t>
            </a:r>
          </a:p>
          <a:p>
            <a:r>
              <a:rPr lang="ja-JP" altLang="en-US" sz="2400" b="1" dirty="0" smtClean="0">
                <a:solidFill>
                  <a:srgbClr val="00B050"/>
                </a:solidFill>
              </a:rPr>
              <a:t>（弓野の例）アルファベットロケット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,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タイピング、小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5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・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6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英語学習ロケット⇒　弓野教育研究所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HP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（</a:t>
            </a:r>
            <a:r>
              <a:rPr lang="en-US" altLang="ja-JP" sz="2400" b="1" dirty="0" smtClean="0">
                <a:solidFill>
                  <a:srgbClr val="00B050"/>
                </a:solidFill>
                <a:hlinkClick r:id="rId2"/>
              </a:rPr>
              <a:t>http://dyumiken.com/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参照）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現実の問題を解いてみよう</a:t>
            </a:r>
            <a:r>
              <a:rPr lang="en-US" altLang="ja-JP" dirty="0" smtClean="0"/>
              <a:t>!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sz="3000" b="1" dirty="0" smtClean="0">
                <a:solidFill>
                  <a:srgbClr val="FF0000"/>
                </a:solidFill>
              </a:rPr>
              <a:t>別紙に示された</a:t>
            </a:r>
            <a:r>
              <a:rPr lang="en-US" altLang="ja-JP" sz="3000" b="1" dirty="0" smtClean="0">
                <a:solidFill>
                  <a:srgbClr val="FF0000"/>
                </a:solidFill>
              </a:rPr>
              <a:t>5</a:t>
            </a:r>
            <a:r>
              <a:rPr lang="ja-JP" altLang="en-US" sz="3000" b="1" dirty="0" err="1" smtClean="0">
                <a:solidFill>
                  <a:srgbClr val="FF0000"/>
                </a:solidFill>
              </a:rPr>
              <a:t>つの</a:t>
            </a:r>
            <a:r>
              <a:rPr lang="ja-JP" altLang="en-US" sz="3000" b="1" dirty="0" smtClean="0">
                <a:solidFill>
                  <a:srgbClr val="FF0000"/>
                </a:solidFill>
              </a:rPr>
              <a:t>問題を解いてみよう。</a:t>
            </a:r>
            <a:endParaRPr lang="en-US" altLang="ja-JP" sz="3000" b="1" dirty="0" smtClean="0">
              <a:solidFill>
                <a:srgbClr val="FF0000"/>
              </a:solidFill>
            </a:endParaRPr>
          </a:p>
          <a:p>
            <a:endParaRPr lang="ja-JP" altLang="en-US" sz="3000" b="1" dirty="0" smtClean="0">
              <a:solidFill>
                <a:srgbClr val="FF0000"/>
              </a:solidFill>
            </a:endParaRPr>
          </a:p>
          <a:p>
            <a:r>
              <a:rPr lang="ja-JP" altLang="en-US" sz="30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3000" b="1" dirty="0" smtClean="0">
                <a:solidFill>
                  <a:srgbClr val="00B050"/>
                </a:solidFill>
              </a:rPr>
              <a:t>　</a:t>
            </a:r>
            <a:r>
              <a:rPr lang="en-US" altLang="ja-JP" sz="3000" b="1" dirty="0" smtClean="0">
                <a:solidFill>
                  <a:srgbClr val="00B050"/>
                </a:solidFill>
              </a:rPr>
              <a:t>&lt;</a:t>
            </a:r>
            <a:r>
              <a:rPr lang="ja-JP" altLang="en-US" sz="3000" b="1" dirty="0" smtClean="0">
                <a:solidFill>
                  <a:srgbClr val="00B050"/>
                </a:solidFill>
              </a:rPr>
              <a:t>半創造的問題解決</a:t>
            </a:r>
            <a:r>
              <a:rPr lang="en-US" altLang="ja-JP" sz="3000" b="1" dirty="0" smtClean="0">
                <a:solidFill>
                  <a:srgbClr val="00B050"/>
                </a:solidFill>
              </a:rPr>
              <a:t>&gt;</a:t>
            </a:r>
            <a:endParaRPr lang="ja-JP" altLang="en-US" sz="3000" b="1" dirty="0" smtClean="0">
              <a:solidFill>
                <a:srgbClr val="00B050"/>
              </a:solidFill>
            </a:endParaRPr>
          </a:p>
          <a:p>
            <a:endParaRPr lang="en-US" altLang="ja-JP" sz="3000" b="1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  </a:t>
            </a:r>
            <a:r>
              <a:rPr lang="ja-JP" altLang="en-US" b="1" dirty="0" smtClean="0">
                <a:solidFill>
                  <a:srgbClr val="7030A0"/>
                </a:solidFill>
              </a:rPr>
              <a:t>解決のアイデアが多いほど</a:t>
            </a:r>
            <a:r>
              <a:rPr lang="en-US" altLang="ja-JP" b="1" dirty="0" smtClean="0">
                <a:solidFill>
                  <a:srgbClr val="7030A0"/>
                </a:solidFill>
              </a:rPr>
              <a:t>Goods</a:t>
            </a:r>
            <a:endParaRPr lang="ja-JP" altLang="en-US" b="1" dirty="0" smtClean="0">
              <a:solidFill>
                <a:srgbClr val="7030A0"/>
              </a:solidFill>
            </a:endParaRPr>
          </a:p>
          <a:p>
            <a:endParaRPr kumimoji="1" lang="ja-JP" altLang="en-US" dirty="0" smtClean="0"/>
          </a:p>
          <a:p>
            <a:r>
              <a:rPr lang="ja-JP" altLang="en-US" dirty="0" smtClean="0"/>
              <a:t>問題</a:t>
            </a:r>
            <a:r>
              <a:rPr lang="en-US" altLang="ja-JP" dirty="0" smtClean="0"/>
              <a:t>1</a:t>
            </a:r>
          </a:p>
          <a:p>
            <a:r>
              <a:rPr lang="ja-JP" altLang="en-US" dirty="0" smtClean="0"/>
              <a:t>問題</a:t>
            </a:r>
            <a:r>
              <a:rPr lang="en-US" altLang="ja-JP" dirty="0" smtClean="0"/>
              <a:t>2</a:t>
            </a:r>
          </a:p>
          <a:p>
            <a:r>
              <a:rPr kumimoji="1" lang="ja-JP" altLang="en-US" dirty="0" smtClean="0"/>
              <a:t>問題</a:t>
            </a:r>
            <a:r>
              <a:rPr kumimoji="1" lang="en-US" altLang="ja-JP" dirty="0" smtClean="0"/>
              <a:t>3</a:t>
            </a:r>
          </a:p>
          <a:p>
            <a:r>
              <a:rPr lang="ja-JP" altLang="en-US" dirty="0" smtClean="0"/>
              <a:t>問題</a:t>
            </a:r>
            <a:r>
              <a:rPr lang="en-US" altLang="ja-JP" dirty="0" smtClean="0"/>
              <a:t>4</a:t>
            </a:r>
          </a:p>
          <a:p>
            <a:r>
              <a:rPr kumimoji="1" lang="ja-JP" altLang="en-US" dirty="0" smtClean="0"/>
              <a:t>問題</a:t>
            </a:r>
            <a:r>
              <a:rPr kumimoji="1" lang="en-US" altLang="ja-JP" dirty="0" smtClean="0"/>
              <a:t>5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ック">
  <a:themeElements>
    <a:clrScheme name="みやび">
      <a:dk1>
        <a:sysClr val="windowText" lastClr="000000"/>
      </a:dk1>
      <a:lt1>
        <a:sysClr val="window" lastClr="EEFED6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EEFED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EEFED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8772</TotalTime>
  <Words>826</Words>
  <Application>Microsoft Office PowerPoint</Application>
  <PresentationFormat>画面に合わせる (4:3)</PresentationFormat>
  <Paragraphs>258</Paragraphs>
  <Slides>25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シック</vt:lpstr>
      <vt:lpstr> 堅実な介護を実現する 創造的問題解決技法を学んで使う </vt:lpstr>
      <vt:lpstr>ケアー・マネージャーの仕事（まとめ）</vt:lpstr>
      <vt:lpstr>堅実な介護とは何か?</vt:lpstr>
      <vt:lpstr>ブレイン・ストーミング</vt:lpstr>
      <vt:lpstr>独創的なアイデアの着想を拒むもの ----Good Ideas Killer----</vt:lpstr>
      <vt:lpstr>ブレイン・ストーミングの4原則</vt:lpstr>
      <vt:lpstr>問題: 「利用者の満足度をあげる」</vt:lpstr>
      <vt:lpstr>様々な問題解決</vt:lpstr>
      <vt:lpstr>現実の問題を解いてみよう!</vt:lpstr>
      <vt:lpstr> 創造的問題解決（1）旭山動物園 </vt:lpstr>
      <vt:lpstr>創造的問題解決（2）（予防医学）</vt:lpstr>
      <vt:lpstr>久山町の脳卒中による死亡率の変化</vt:lpstr>
      <vt:lpstr>脳細胞は再生するか?</vt:lpstr>
      <vt:lpstr>創造的問題解決（3）看護・介護の例</vt:lpstr>
      <vt:lpstr>それは確かに「私の問題だ」 　: 問題へのオーナーシップが重要</vt:lpstr>
      <vt:lpstr>問題に関するオーナーシップ</vt:lpstr>
      <vt:lpstr>問題設定と問題解決に配分する時間の比</vt:lpstr>
      <vt:lpstr>創造的問題解決のポイント</vt:lpstr>
      <vt:lpstr>スライド 19</vt:lpstr>
      <vt:lpstr>間違った問題解決の例</vt:lpstr>
      <vt:lpstr>グループで今日の問題を設定する</vt:lpstr>
      <vt:lpstr>ブレイン・ライティング法 --- 全ての参加者がアイデアを考える----</vt:lpstr>
      <vt:lpstr>ブレイン・ライティング-開始</vt:lpstr>
      <vt:lpstr>まとめ</vt:lpstr>
      <vt:lpstr>弓野教育研究所HP紹介（http://dyumiken.com）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yumi01</dc:creator>
  <cp:lastModifiedBy>yumi</cp:lastModifiedBy>
  <cp:revision>67</cp:revision>
  <dcterms:created xsi:type="dcterms:W3CDTF">2013-05-18T05:31:37Z</dcterms:created>
  <dcterms:modified xsi:type="dcterms:W3CDTF">2013-10-17T01:32:37Z</dcterms:modified>
</cp:coreProperties>
</file>