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handoutMasterIdLst>
    <p:handoutMasterId r:id="rId16"/>
  </p:handoutMasterIdLst>
  <p:sldIdLst>
    <p:sldId id="259" r:id="rId2"/>
    <p:sldId id="261" r:id="rId3"/>
    <p:sldId id="267" r:id="rId4"/>
    <p:sldId id="268" r:id="rId5"/>
    <p:sldId id="266" r:id="rId6"/>
    <p:sldId id="269" r:id="rId7"/>
    <p:sldId id="272" r:id="rId8"/>
    <p:sldId id="273" r:id="rId9"/>
    <p:sldId id="271" r:id="rId10"/>
    <p:sldId id="274" r:id="rId11"/>
    <p:sldId id="260" r:id="rId12"/>
    <p:sldId id="275" r:id="rId13"/>
    <p:sldId id="264" r:id="rId14"/>
    <p:sldId id="262" r:id="rId15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6B0B3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>
        <p:scale>
          <a:sx n="50" d="100"/>
          <a:sy n="50" d="100"/>
        </p:scale>
        <p:origin x="-68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355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2355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355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1F7F09B-BD37-4664-846B-7B503051E622}" type="slidenum">
              <a:rPr lang="en-US" altLang="ja-JP"/>
              <a:pPr/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91A6B-3BBB-49B7-96F1-30AE816CF69A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213A9-5055-47CE-A0D7-05AD294AB912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75689-AF35-4AD9-9905-206CD4B75EAE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6F4C-4B67-4219-9C40-F22DDEE0F77E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B0D18-9F8E-48DE-995B-0F7CD90CA30E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6E77C-3BDF-40A2-83BB-907A99AC2F3F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3900-25DF-489A-AE27-9EEAB6ACFBE9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C1F7F-3319-4679-9D13-710D9C538ADA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3F7A-355D-4ACE-A970-BC98B3EE1C1E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10F33-AFB9-42DC-9C14-81B73B6068E9}" type="slidenum">
              <a:rPr lang="en-US" altLang="ja-JP" smtClean="0"/>
              <a:pPr/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つの角を丸めた四角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1F79CA1-81AA-4485-9C76-C3300DA34321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10" name="フリーフォーム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フリーフォーム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CBA044-96AF-4F54-8B44-108416B5FF28}" type="slidenum">
              <a:rPr lang="en-US" altLang="ja-JP" smtClean="0"/>
              <a:pPr/>
              <a:t>&lt;#&gt;</a:t>
            </a:fld>
            <a:endParaRPr lang="en-US" altLang="ja-JP"/>
          </a:p>
        </p:txBody>
      </p:sp>
      <p:grpSp>
        <p:nvGrpSpPr>
          <p:cNvPr id="2" name="グループ化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フリーフォーム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フリーフォーム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027312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ja-JP" sz="4800" b="1" dirty="0" smtClean="0">
                <a:solidFill>
                  <a:srgbClr val="C00000"/>
                </a:solidFill>
              </a:rPr>
              <a:t>ほめて</a:t>
            </a:r>
            <a:r>
              <a:rPr lang="ja-JP" altLang="ja-JP" sz="4800" b="1" dirty="0">
                <a:solidFill>
                  <a:srgbClr val="C00000"/>
                </a:solidFill>
              </a:rPr>
              <a:t>仕事の段取り</a:t>
            </a:r>
            <a:r>
              <a:rPr lang="ja-JP" altLang="ja-JP" sz="4800" b="1" dirty="0" smtClean="0">
                <a:solidFill>
                  <a:srgbClr val="C00000"/>
                </a:solidFill>
              </a:rPr>
              <a:t>と</a:t>
            </a:r>
            <a:r>
              <a:rPr lang="en-US" altLang="ja-JP" sz="4800" b="1" dirty="0" smtClean="0">
                <a:solidFill>
                  <a:srgbClr val="C00000"/>
                </a:solidFill>
              </a:rPr>
              <a:t/>
            </a:r>
            <a:br>
              <a:rPr lang="en-US" altLang="ja-JP" sz="4800" b="1" dirty="0" smtClean="0">
                <a:solidFill>
                  <a:srgbClr val="C00000"/>
                </a:solidFill>
              </a:rPr>
            </a:br>
            <a:r>
              <a:rPr lang="ja-JP" altLang="ja-JP" sz="4800" b="1" dirty="0" smtClean="0">
                <a:solidFill>
                  <a:srgbClr val="C00000"/>
                </a:solidFill>
              </a:rPr>
              <a:t>安全</a:t>
            </a:r>
            <a:r>
              <a:rPr lang="ja-JP" altLang="ja-JP" sz="4800" b="1" dirty="0">
                <a:solidFill>
                  <a:srgbClr val="C00000"/>
                </a:solidFill>
              </a:rPr>
              <a:t>を</a:t>
            </a:r>
            <a:r>
              <a:rPr lang="ja-JP" altLang="ja-JP" sz="4800" b="1" dirty="0" smtClean="0">
                <a:solidFill>
                  <a:srgbClr val="C00000"/>
                </a:solidFill>
              </a:rPr>
              <a:t>つくる</a:t>
            </a:r>
            <a:r>
              <a:rPr lang="ja-JP" altLang="ja-JP" dirty="0"/>
              <a:t/>
            </a:r>
            <a:br>
              <a:rPr lang="ja-JP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3356992"/>
            <a:ext cx="7772400" cy="1872208"/>
          </a:xfrm>
        </p:spPr>
        <p:txBody>
          <a:bodyPr/>
          <a:lstStyle/>
          <a:p>
            <a:pPr algn="ctr"/>
            <a:r>
              <a:rPr lang="ja-JP" altLang="en-US" sz="4000" b="1" dirty="0">
                <a:solidFill>
                  <a:srgbClr val="7030A0"/>
                </a:solidFill>
              </a:rPr>
              <a:t>弓野</a:t>
            </a:r>
            <a:r>
              <a:rPr lang="ja-JP" altLang="en-US" sz="4000" b="1" dirty="0" smtClean="0">
                <a:solidFill>
                  <a:srgbClr val="7030A0"/>
                </a:solidFill>
              </a:rPr>
              <a:t>憲一</a:t>
            </a:r>
          </a:p>
          <a:p>
            <a:pPr algn="ctr"/>
            <a:r>
              <a:rPr kumimoji="1" lang="ja-JP" altLang="en-US" b="1" dirty="0">
                <a:solidFill>
                  <a:srgbClr val="7030A0"/>
                </a:solidFill>
              </a:rPr>
              <a:t>静岡</a:t>
            </a:r>
            <a:r>
              <a:rPr kumimoji="1" lang="ja-JP" altLang="en-US" b="1" dirty="0" smtClean="0">
                <a:solidFill>
                  <a:srgbClr val="7030A0"/>
                </a:solidFill>
              </a:rPr>
              <a:t>大学</a:t>
            </a:r>
            <a:r>
              <a:rPr lang="ja-JP" altLang="en-US" b="1" dirty="0">
                <a:solidFill>
                  <a:srgbClr val="7030A0"/>
                </a:solidFill>
              </a:rPr>
              <a:t>名誉</a:t>
            </a:r>
            <a:r>
              <a:rPr lang="ja-JP" altLang="en-US" b="1" dirty="0" smtClean="0">
                <a:solidFill>
                  <a:srgbClr val="7030A0"/>
                </a:solidFill>
              </a:rPr>
              <a:t>教授</a:t>
            </a:r>
            <a:r>
              <a:rPr lang="en-US" altLang="ja-JP" b="1" dirty="0" smtClean="0">
                <a:solidFill>
                  <a:srgbClr val="7030A0"/>
                </a:solidFill>
              </a:rPr>
              <a:t>/</a:t>
            </a:r>
          </a:p>
          <a:p>
            <a:pPr algn="ctr"/>
            <a:r>
              <a:rPr kumimoji="1" lang="ja-JP" altLang="en-US" b="1" dirty="0">
                <a:solidFill>
                  <a:srgbClr val="7030A0"/>
                </a:solidFill>
              </a:rPr>
              <a:t>日本創造</a:t>
            </a:r>
            <a:r>
              <a:rPr kumimoji="1" lang="ja-JP" altLang="en-US" b="1" dirty="0" smtClean="0">
                <a:solidFill>
                  <a:srgbClr val="7030A0"/>
                </a:solidFill>
              </a:rPr>
              <a:t>学会名誉学会長</a:t>
            </a:r>
            <a:endParaRPr kumimoji="1" lang="ja-JP" altLang="en-US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4000" b="1" dirty="0" smtClean="0">
                <a:solidFill>
                  <a:srgbClr val="C00000"/>
                </a:solidFill>
              </a:rPr>
              <a:t>よくできた</a:t>
            </a:r>
            <a:r>
              <a:rPr kumimoji="1" lang="ja-JP" altLang="en-US" sz="4000" b="1" dirty="0" smtClean="0">
                <a:solidFill>
                  <a:srgbClr val="C00000"/>
                </a:solidFill>
              </a:rPr>
              <a:t>標語の例</a:t>
            </a:r>
            <a:endParaRPr kumimoji="1" lang="ja-JP" altLang="en-US" sz="4000" b="1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 hangingPunct="0"/>
            <a:r>
              <a:rPr lang="ja-JP" altLang="ja-JP" dirty="0" smtClean="0"/>
              <a:t>×　「資材を整理整頓して、作業を急ぎましょう」</a:t>
            </a:r>
          </a:p>
          <a:p>
            <a:pPr fontAlgn="base" hangingPunct="0"/>
            <a:r>
              <a:rPr lang="ja-JP" altLang="ja-JP" dirty="0" smtClean="0"/>
              <a:t>○　　「今日の作業に必要な資材を、</a:t>
            </a:r>
            <a:r>
              <a:rPr lang="ja-JP" altLang="ja-JP" b="1" u="sng" dirty="0" smtClean="0"/>
              <a:t>手際よい料理名人</a:t>
            </a:r>
            <a:r>
              <a:rPr lang="ja-JP" altLang="ja-JP" dirty="0" smtClean="0"/>
              <a:t>のように、動線が最も短くなる地点に移動させ、さらに少ない往復回数ですむように配置しましょう」</a:t>
            </a:r>
          </a:p>
          <a:p>
            <a:pPr fontAlgn="base" hangingPunct="0"/>
            <a:r>
              <a:rPr lang="ja-JP" altLang="ja-JP" dirty="0" smtClean="0"/>
              <a:t>×　　「今日は高所の作業があります。事故のおきないように注意しましょう。」</a:t>
            </a:r>
          </a:p>
          <a:p>
            <a:pPr fontAlgn="base" hangingPunct="0"/>
            <a:r>
              <a:rPr lang="ja-JP" altLang="ja-JP" dirty="0" smtClean="0"/>
              <a:t>○　</a:t>
            </a:r>
            <a:r>
              <a:rPr lang="en-US" altLang="ja-JP" b="1" dirty="0" smtClean="0"/>
              <a:t>  </a:t>
            </a:r>
            <a:r>
              <a:rPr lang="ja-JP" altLang="ja-JP" dirty="0" smtClean="0"/>
              <a:t>「今日は高所の作業があります。</a:t>
            </a:r>
            <a:r>
              <a:rPr lang="ja-JP" altLang="ja-JP" b="1" u="sng" dirty="0" smtClean="0"/>
              <a:t>しなやかなイチロー</a:t>
            </a:r>
            <a:r>
              <a:rPr lang="ja-JP" altLang="ja-JP" dirty="0" smtClean="0"/>
              <a:t>のように、入念に準備運動をしてから、作業を開始してください。」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4000" b="1" dirty="0" err="1" smtClean="0">
                <a:solidFill>
                  <a:srgbClr val="C00000"/>
                </a:solidFill>
              </a:rPr>
              <a:t>しかるの</a:t>
            </a:r>
            <a:r>
              <a:rPr kumimoji="1" lang="ja-JP" altLang="en-US" sz="4000" b="1" dirty="0" smtClean="0">
                <a:solidFill>
                  <a:srgbClr val="C00000"/>
                </a:solidFill>
              </a:rPr>
              <a:t>心理</a:t>
            </a:r>
            <a:endParaRPr kumimoji="1" lang="ja-JP" altLang="en-US" sz="4000" b="1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47728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①あなたのやっていることは間違っている。私のもっている「正しいモデル」に照らすと、あなたのやっていることはおかしい。</a:t>
            </a:r>
          </a:p>
          <a:p>
            <a:r>
              <a:rPr lang="ja-JP" altLang="en-US" dirty="0" smtClean="0"/>
              <a:t>②私はあなたの間違った行動を正したい、あるいは禁止したい。</a:t>
            </a:r>
          </a:p>
          <a:p>
            <a:r>
              <a:rPr lang="ja-JP" altLang="en-US" dirty="0" smtClean="0"/>
              <a:t>③私が「教える人」であって、あなたは未熟な「学ぶ人」であるという社会的な上下関係の確認。</a:t>
            </a:r>
          </a:p>
          <a:p>
            <a:r>
              <a:rPr lang="ja-JP" altLang="en-US" dirty="0" smtClean="0"/>
              <a:t>④感情に訴えて、目標に向けてがんばらせる。</a:t>
            </a:r>
          </a:p>
          <a:p>
            <a:endParaRPr lang="ja-JP" altLang="en-US" dirty="0" smtClean="0"/>
          </a:p>
          <a:p>
            <a:pPr algn="ctr"/>
            <a:endParaRPr kumimoji="1" lang="ja-JP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4000" b="1" dirty="0" err="1" smtClean="0">
                <a:solidFill>
                  <a:srgbClr val="C00000"/>
                </a:solidFill>
              </a:rPr>
              <a:t>ほめるの</a:t>
            </a:r>
            <a:r>
              <a:rPr kumimoji="1" lang="ja-JP" altLang="en-US" sz="4000" b="1" dirty="0" smtClean="0">
                <a:solidFill>
                  <a:srgbClr val="C00000"/>
                </a:solidFill>
              </a:rPr>
              <a:t>心理</a:t>
            </a:r>
            <a:endParaRPr kumimoji="1" lang="ja-JP" altLang="en-US" sz="4000" b="1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①あなたのやっていることは正しい。</a:t>
            </a:r>
          </a:p>
          <a:p>
            <a:r>
              <a:rPr lang="ja-JP" altLang="en-US" dirty="0" smtClean="0"/>
              <a:t>②あなたのやっていることは優れている。</a:t>
            </a:r>
          </a:p>
          <a:p>
            <a:r>
              <a:rPr lang="ja-JP" altLang="en-US" dirty="0" smtClean="0"/>
              <a:t>③</a:t>
            </a:r>
            <a:r>
              <a:rPr lang="ja-JP" altLang="en-US" u="sng" dirty="0" smtClean="0">
                <a:solidFill>
                  <a:srgbClr val="C00000"/>
                </a:solidFill>
              </a:rPr>
              <a:t>いまやっていることをそのまま続けなさい</a:t>
            </a:r>
            <a:r>
              <a:rPr lang="ja-JP" altLang="en-US" dirty="0" smtClean="0"/>
              <a:t>。</a:t>
            </a:r>
          </a:p>
          <a:p>
            <a:r>
              <a:rPr lang="ja-JP" altLang="en-US" dirty="0" smtClean="0"/>
              <a:t>④私はあなたを認めている。</a:t>
            </a:r>
          </a:p>
          <a:p>
            <a:r>
              <a:rPr lang="ja-JP" altLang="en-US" dirty="0" smtClean="0"/>
              <a:t>⑤私はあなたを賞賛している。</a:t>
            </a:r>
          </a:p>
          <a:p>
            <a:r>
              <a:rPr lang="ja-JP" altLang="en-US" dirty="0" smtClean="0"/>
              <a:t>　　このような意味や情報が含まれている。それゆえ、ほめるはしかるに比べるとポジティブな意味をもっている。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4000" b="1" dirty="0" smtClean="0">
                <a:solidFill>
                  <a:srgbClr val="C00000"/>
                </a:solidFill>
              </a:rPr>
              <a:t>誰が誰をほめるか</a:t>
            </a:r>
            <a:endParaRPr kumimoji="1" lang="ja-JP" altLang="en-US" sz="4000" b="1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19736"/>
          </a:xfrm>
        </p:spPr>
        <p:txBody>
          <a:bodyPr/>
          <a:lstStyle/>
          <a:p>
            <a:endParaRPr kumimoji="1" lang="ja-JP" altLang="en-US" dirty="0" smtClean="0"/>
          </a:p>
          <a:p>
            <a:r>
              <a:rPr lang="ja-JP" altLang="en-US" sz="2800" dirty="0" smtClean="0">
                <a:solidFill>
                  <a:srgbClr val="7030A0"/>
                </a:solidFill>
                <a:latin typeface="HGSｺﾞｼｯｸE" pitchFamily="50" charset="-128"/>
                <a:ea typeface="HGSｺﾞｼｯｸE" pitchFamily="50" charset="-128"/>
              </a:rPr>
              <a:t>社長　　→　部下</a:t>
            </a:r>
          </a:p>
          <a:p>
            <a:r>
              <a:rPr kumimoji="1" lang="ja-JP" altLang="en-US" sz="2800" dirty="0" smtClean="0">
                <a:solidFill>
                  <a:srgbClr val="7030A0"/>
                </a:solidFill>
                <a:latin typeface="HGSｺﾞｼｯｸE" pitchFamily="50" charset="-128"/>
                <a:ea typeface="HGSｺﾞｼｯｸE" pitchFamily="50" charset="-128"/>
              </a:rPr>
              <a:t>リーダー　　→　　部下</a:t>
            </a:r>
          </a:p>
          <a:p>
            <a:r>
              <a:rPr lang="ja-JP" altLang="en-US" sz="2800" dirty="0" smtClean="0">
                <a:solidFill>
                  <a:srgbClr val="7030A0"/>
                </a:solidFill>
                <a:latin typeface="HGSｺﾞｼｯｸE" pitchFamily="50" charset="-128"/>
                <a:ea typeface="HGSｺﾞｼｯｸE" pitchFamily="50" charset="-128"/>
              </a:rPr>
              <a:t>部下　→　社長・リーダー</a:t>
            </a:r>
          </a:p>
          <a:p>
            <a:endParaRPr lang="ja-JP" altLang="en-US" sz="2800" dirty="0" smtClean="0">
              <a:solidFill>
                <a:srgbClr val="7030A0"/>
              </a:solidFill>
              <a:latin typeface="HGSｺﾞｼｯｸE" pitchFamily="50" charset="-128"/>
              <a:ea typeface="HGSｺﾞｼｯｸE" pitchFamily="50" charset="-128"/>
            </a:endParaRPr>
          </a:p>
          <a:p>
            <a:r>
              <a:rPr lang="ja-JP" altLang="en-US" sz="2800" dirty="0" smtClean="0">
                <a:solidFill>
                  <a:srgbClr val="7030A0"/>
                </a:solidFill>
                <a:latin typeface="HGSｺﾞｼｯｸE" pitchFamily="50" charset="-128"/>
                <a:ea typeface="HGSｺﾞｼｯｸE" pitchFamily="50" charset="-128"/>
              </a:rPr>
              <a:t>リーダー　</a:t>
            </a:r>
            <a:r>
              <a:rPr lang="en-US" altLang="ja-JP" sz="2800" dirty="0" smtClean="0">
                <a:solidFill>
                  <a:srgbClr val="7030A0"/>
                </a:solidFill>
                <a:latin typeface="HGSｺﾞｼｯｸE" pitchFamily="50" charset="-128"/>
                <a:ea typeface="HGSｺﾞｼｯｸE" pitchFamily="50" charset="-128"/>
                <a:sym typeface="Wingdings" pitchFamily="2" charset="2"/>
              </a:rPr>
              <a:t>---  </a:t>
            </a:r>
            <a:r>
              <a:rPr lang="ja-JP" altLang="en-US" sz="2800" dirty="0" smtClean="0">
                <a:solidFill>
                  <a:srgbClr val="7030A0"/>
                </a:solidFill>
                <a:latin typeface="HGSｺﾞｼｯｸE" pitchFamily="50" charset="-128"/>
                <a:ea typeface="HGSｺﾞｼｯｸE" pitchFamily="50" charset="-128"/>
                <a:sym typeface="Wingdings" pitchFamily="2" charset="2"/>
              </a:rPr>
              <a:t>リーダー</a:t>
            </a:r>
            <a:endParaRPr lang="ja-JP" altLang="en-US" sz="2800" dirty="0" smtClean="0">
              <a:solidFill>
                <a:srgbClr val="7030A0"/>
              </a:solidFill>
              <a:latin typeface="HGSｺﾞｼｯｸE" pitchFamily="50" charset="-128"/>
              <a:ea typeface="HGSｺﾞｼｯｸE" pitchFamily="50" charset="-128"/>
            </a:endParaRPr>
          </a:p>
          <a:p>
            <a:endParaRPr lang="ja-JP" altLang="en-US" sz="2800" dirty="0" smtClean="0">
              <a:solidFill>
                <a:srgbClr val="7030A0"/>
              </a:solidFill>
              <a:latin typeface="HGSｺﾞｼｯｸE" pitchFamily="50" charset="-128"/>
              <a:ea typeface="HGSｺﾞｼｯｸE" pitchFamily="50" charset="-128"/>
            </a:endParaRPr>
          </a:p>
          <a:p>
            <a:r>
              <a:rPr lang="ja-JP" altLang="en-US" sz="2800" dirty="0" smtClean="0">
                <a:solidFill>
                  <a:srgbClr val="7030A0"/>
                </a:solidFill>
                <a:latin typeface="HGSｺﾞｼｯｸE" pitchFamily="50" charset="-128"/>
                <a:ea typeface="HGSｺﾞｼｯｸE" pitchFamily="50" charset="-128"/>
              </a:rPr>
              <a:t>部下　　</a:t>
            </a:r>
            <a:r>
              <a:rPr lang="en-US" altLang="ja-JP" sz="2800" dirty="0" smtClean="0">
                <a:solidFill>
                  <a:srgbClr val="7030A0"/>
                </a:solidFill>
                <a:latin typeface="HGSｺﾞｼｯｸE" pitchFamily="50" charset="-128"/>
                <a:ea typeface="HGSｺﾞｼｯｸE" pitchFamily="50" charset="-128"/>
                <a:sym typeface="Wingdings" pitchFamily="2" charset="2"/>
              </a:rPr>
              <a:t>-----   </a:t>
            </a:r>
            <a:r>
              <a:rPr lang="ja-JP" altLang="en-US" sz="2800" dirty="0" smtClean="0">
                <a:solidFill>
                  <a:srgbClr val="7030A0"/>
                </a:solidFill>
                <a:latin typeface="HGSｺﾞｼｯｸE" pitchFamily="50" charset="-128"/>
                <a:ea typeface="HGSｺﾞｼｯｸE" pitchFamily="50" charset="-128"/>
                <a:sym typeface="Wingdings" pitchFamily="2" charset="2"/>
              </a:rPr>
              <a:t>部下</a:t>
            </a:r>
            <a:endParaRPr lang="ja-JP" altLang="en-US" sz="2800" dirty="0" smtClean="0">
              <a:solidFill>
                <a:srgbClr val="7030A0"/>
              </a:solidFill>
              <a:latin typeface="HGSｺﾞｼｯｸE" pitchFamily="50" charset="-128"/>
              <a:ea typeface="HGSｺﾞｼｯｸE" pitchFamily="50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4000" b="1" dirty="0" smtClean="0">
                <a:solidFill>
                  <a:srgbClr val="C00000"/>
                </a:solidFill>
              </a:rPr>
              <a:t>何を・どこをほめるのか</a:t>
            </a:r>
            <a:endParaRPr kumimoji="1" lang="ja-JP" altLang="en-US" sz="4000" b="1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会社の未来</a:t>
            </a:r>
          </a:p>
          <a:p>
            <a:endParaRPr kumimoji="1" lang="ja-JP" altLang="en-US" dirty="0" smtClean="0"/>
          </a:p>
          <a:p>
            <a:r>
              <a:rPr kumimoji="1" lang="ja-JP" altLang="en-US" dirty="0" smtClean="0"/>
              <a:t>すぐれた段取り</a:t>
            </a:r>
          </a:p>
          <a:p>
            <a:r>
              <a:rPr lang="ja-JP" altLang="en-US" dirty="0" smtClean="0"/>
              <a:t>仕事の手際のよさ</a:t>
            </a:r>
          </a:p>
          <a:p>
            <a:r>
              <a:rPr kumimoji="1" lang="ja-JP" altLang="en-US" dirty="0" smtClean="0"/>
              <a:t>安全標語のでき</a:t>
            </a:r>
          </a:p>
          <a:p>
            <a:r>
              <a:rPr kumimoji="1" lang="ja-JP" altLang="en-US" dirty="0" smtClean="0"/>
              <a:t>仕事の現場に則した安全確認ができた</a:t>
            </a:r>
          </a:p>
          <a:p>
            <a:r>
              <a:rPr lang="ja-JP" altLang="en-US" dirty="0" smtClean="0"/>
              <a:t>がんばって仕事ができた</a:t>
            </a:r>
          </a:p>
          <a:p>
            <a:endParaRPr lang="ja-JP" altLang="en-US" dirty="0" smtClean="0"/>
          </a:p>
          <a:p>
            <a:r>
              <a:rPr lang="ja-JP" altLang="en-US" u="sng" dirty="0" smtClean="0">
                <a:solidFill>
                  <a:srgbClr val="C00000"/>
                </a:solidFill>
              </a:rPr>
              <a:t>次の重機運転手希望者</a:t>
            </a:r>
            <a:r>
              <a:rPr lang="ja-JP" altLang="en-US" dirty="0" smtClean="0"/>
              <a:t>　</a:t>
            </a:r>
          </a:p>
          <a:p>
            <a:endParaRPr kumimoji="1" lang="ja-JP" altLang="en-US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b="1" dirty="0" smtClean="0">
                <a:solidFill>
                  <a:srgbClr val="C00000"/>
                </a:solidFill>
              </a:rPr>
              <a:t>Ｆの</a:t>
            </a:r>
            <a:r>
              <a:rPr kumimoji="1" lang="ja-JP" altLang="en-US" b="1" dirty="0" smtClean="0">
                <a:solidFill>
                  <a:srgbClr val="C00000"/>
                </a:solidFill>
              </a:rPr>
              <a:t>事業</a:t>
            </a:r>
            <a:endParaRPr kumimoji="1" lang="ja-JP" altLang="en-US" b="1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3200" dirty="0" smtClean="0"/>
              <a:t>１．</a:t>
            </a:r>
            <a:r>
              <a:rPr lang="ja-JP" altLang="en-US" sz="3200" dirty="0" smtClean="0"/>
              <a:t>土木運輸</a:t>
            </a:r>
            <a:endParaRPr lang="en-US" altLang="ja-JP" sz="3200" dirty="0" smtClean="0"/>
          </a:p>
          <a:p>
            <a:endParaRPr lang="en-US" altLang="ja-JP" sz="3200" dirty="0" smtClean="0"/>
          </a:p>
          <a:p>
            <a:r>
              <a:rPr lang="ja-JP" altLang="en-US" sz="3200" dirty="0" smtClean="0"/>
              <a:t>２．地盤改良</a:t>
            </a:r>
            <a:endParaRPr lang="en-US" altLang="ja-JP" sz="3200" dirty="0" smtClean="0"/>
          </a:p>
          <a:p>
            <a:endParaRPr lang="en-US" altLang="ja-JP" sz="3200" dirty="0" smtClean="0"/>
          </a:p>
          <a:p>
            <a:r>
              <a:rPr lang="ja-JP" altLang="en-US" sz="3200" dirty="0" smtClean="0"/>
              <a:t>３．解体</a:t>
            </a:r>
            <a:endParaRPr lang="en-US" altLang="ja-JP" sz="3200" dirty="0" smtClean="0"/>
          </a:p>
          <a:p>
            <a:endParaRPr lang="en-US" altLang="ja-JP" sz="3200" dirty="0" smtClean="0"/>
          </a:p>
          <a:p>
            <a:r>
              <a:rPr lang="ja-JP" altLang="en-US" sz="3200" dirty="0" smtClean="0"/>
              <a:t>４．リサイクル</a:t>
            </a:r>
          </a:p>
          <a:p>
            <a:endParaRPr kumimoji="1" lang="ja-JP" altLang="en-US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ja-JP" altLang="en-US" sz="4000" b="1" dirty="0" smtClean="0">
                <a:solidFill>
                  <a:srgbClr val="C00000"/>
                </a:solidFill>
              </a:rPr>
              <a:t>仕事の段取りと安全を</a:t>
            </a:r>
            <a:br>
              <a:rPr lang="ja-JP" altLang="en-US" sz="4000" b="1" dirty="0" smtClean="0">
                <a:solidFill>
                  <a:srgbClr val="C00000"/>
                </a:solidFill>
              </a:rPr>
            </a:br>
            <a:r>
              <a:rPr lang="ja-JP" altLang="en-US" sz="4000" b="1" dirty="0" smtClean="0">
                <a:solidFill>
                  <a:srgbClr val="C00000"/>
                </a:solidFill>
              </a:rPr>
              <a:t>改善するには？（</a:t>
            </a:r>
            <a:r>
              <a:rPr lang="en-US" altLang="ja-JP" sz="4000" b="1" dirty="0" smtClean="0">
                <a:solidFill>
                  <a:srgbClr val="C00000"/>
                </a:solidFill>
              </a:rPr>
              <a:t>1</a:t>
            </a:r>
            <a:r>
              <a:rPr lang="ja-JP" altLang="en-US" sz="4000" b="1" dirty="0" smtClean="0">
                <a:solidFill>
                  <a:srgbClr val="C00000"/>
                </a:solidFill>
              </a:rPr>
              <a:t>）</a:t>
            </a:r>
            <a:endParaRPr kumimoji="1" lang="ja-JP" altLang="en-US" sz="4000" b="1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19736"/>
          </a:xfrm>
        </p:spPr>
        <p:txBody>
          <a:bodyPr/>
          <a:lstStyle/>
          <a:p>
            <a:r>
              <a:rPr kumimoji="1" lang="ja-JP" altLang="en-US" dirty="0" smtClean="0"/>
              <a:t>会社の中では、これらを解決するための「アイデア」を常に考え、実行している。従って、なかなかいい「アイデア」はでない。</a:t>
            </a:r>
          </a:p>
          <a:p>
            <a:r>
              <a:rPr lang="en-US" altLang="ja-JP" dirty="0" smtClean="0"/>
              <a:t>&lt;</a:t>
            </a:r>
            <a:r>
              <a:rPr lang="ja-JP" altLang="en-US" dirty="0" smtClean="0"/>
              <a:t>いいアイデアをだすには</a:t>
            </a:r>
            <a:r>
              <a:rPr lang="en-US" altLang="ja-JP" dirty="0" smtClean="0"/>
              <a:t>&gt;</a:t>
            </a:r>
            <a:endParaRPr lang="ja-JP" altLang="en-US" dirty="0" smtClean="0"/>
          </a:p>
          <a:p>
            <a:r>
              <a:rPr kumimoji="1" lang="ja-JP" altLang="en-US" dirty="0" smtClean="0"/>
              <a:t>いい段取り</a:t>
            </a:r>
            <a:r>
              <a:rPr lang="ja-JP" altLang="en-US" dirty="0" smtClean="0"/>
              <a:t>と安全</a:t>
            </a:r>
            <a:r>
              <a:rPr kumimoji="1" lang="ja-JP" altLang="en-US" dirty="0" smtClean="0"/>
              <a:t>に関連する</a:t>
            </a:r>
            <a:r>
              <a:rPr kumimoji="1" lang="ja-JP" altLang="en-US" dirty="0" smtClean="0">
                <a:solidFill>
                  <a:srgbClr val="C00000"/>
                </a:solidFill>
              </a:rPr>
              <a:t>「キーワード</a:t>
            </a:r>
            <a:r>
              <a:rPr kumimoji="1" lang="ja-JP" altLang="en-US" dirty="0" smtClean="0"/>
              <a:t>」をだす。</a:t>
            </a:r>
            <a:endParaRPr kumimoji="1" lang="en-US" altLang="ja-JP" dirty="0" smtClean="0"/>
          </a:p>
          <a:p>
            <a:r>
              <a:rPr kumimoji="1" lang="en-US" altLang="ja-JP" dirty="0" smtClean="0">
                <a:solidFill>
                  <a:srgbClr val="C00000"/>
                </a:solidFill>
              </a:rPr>
              <a:t>&lt;</a:t>
            </a:r>
            <a:r>
              <a:rPr kumimoji="1" lang="ja-JP" altLang="en-US" dirty="0" smtClean="0">
                <a:solidFill>
                  <a:srgbClr val="C00000"/>
                </a:solidFill>
              </a:rPr>
              <a:t>キーワード</a:t>
            </a:r>
            <a:r>
              <a:rPr kumimoji="1" lang="en-US" altLang="ja-JP" dirty="0" smtClean="0">
                <a:solidFill>
                  <a:srgbClr val="C00000"/>
                </a:solidFill>
              </a:rPr>
              <a:t>&gt;</a:t>
            </a:r>
            <a:endParaRPr kumimoji="1" lang="ja-JP" altLang="en-US" dirty="0" smtClean="0">
              <a:solidFill>
                <a:srgbClr val="C00000"/>
              </a:solidFill>
            </a:endParaRPr>
          </a:p>
          <a:p>
            <a:r>
              <a:rPr lang="ja-JP" altLang="en-US" dirty="0" smtClean="0"/>
              <a:t>①手際よい</a:t>
            </a:r>
          </a:p>
          <a:p>
            <a:r>
              <a:rPr kumimoji="1" lang="ja-JP" altLang="en-US" dirty="0" smtClean="0"/>
              <a:t>②しなやかな</a:t>
            </a:r>
            <a:endParaRPr kumimoji="1" lang="en-US" altLang="ja-JP" dirty="0" smtClean="0"/>
          </a:p>
          <a:p>
            <a:endParaRPr kumimoji="1" lang="ja-JP" altLang="en-US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ja-JP" altLang="en-US" sz="4000" b="1" dirty="0" smtClean="0">
                <a:solidFill>
                  <a:srgbClr val="C00000"/>
                </a:solidFill>
              </a:rPr>
              <a:t>仕事の段取りと安全を</a:t>
            </a:r>
            <a:br>
              <a:rPr lang="ja-JP" altLang="en-US" sz="4000" b="1" dirty="0" smtClean="0">
                <a:solidFill>
                  <a:srgbClr val="C00000"/>
                </a:solidFill>
              </a:rPr>
            </a:br>
            <a:r>
              <a:rPr lang="ja-JP" altLang="en-US" sz="4000" b="1" dirty="0" smtClean="0">
                <a:solidFill>
                  <a:srgbClr val="C00000"/>
                </a:solidFill>
              </a:rPr>
              <a:t>改善するには？（</a:t>
            </a:r>
            <a:r>
              <a:rPr lang="en-US" altLang="ja-JP" sz="4000" b="1" dirty="0" smtClean="0">
                <a:solidFill>
                  <a:srgbClr val="C00000"/>
                </a:solidFill>
              </a:rPr>
              <a:t>2</a:t>
            </a:r>
            <a:r>
              <a:rPr lang="ja-JP" altLang="en-US" sz="4000" b="1" dirty="0" smtClean="0">
                <a:solidFill>
                  <a:srgbClr val="C00000"/>
                </a:solidFill>
              </a:rPr>
              <a:t>）</a:t>
            </a:r>
            <a:endParaRPr kumimoji="1" lang="ja-JP" altLang="en-US" sz="4000" b="1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次に、キーワードに関連する「人」や「ものごと」を考える。</a:t>
            </a:r>
          </a:p>
          <a:p>
            <a:pPr>
              <a:buNone/>
            </a:pPr>
            <a:endParaRPr kumimoji="1" lang="ja-JP" altLang="en-US" dirty="0" smtClean="0"/>
          </a:p>
          <a:p>
            <a:r>
              <a:rPr lang="ja-JP" altLang="en-US" dirty="0" smtClean="0"/>
              <a:t>①手際よい　→　　</a:t>
            </a:r>
            <a:r>
              <a:rPr lang="ja-JP" altLang="en-US" dirty="0" smtClean="0">
                <a:solidFill>
                  <a:srgbClr val="00B050"/>
                </a:solidFill>
              </a:rPr>
              <a:t>　</a:t>
            </a:r>
            <a:r>
              <a:rPr lang="ja-JP" altLang="en-US" dirty="0" smtClean="0">
                <a:solidFill>
                  <a:srgbClr val="C00000"/>
                </a:solidFill>
              </a:rPr>
              <a:t>料理名人、　心臓外科医</a:t>
            </a:r>
            <a:r>
              <a:rPr lang="ja-JP" altLang="en-US" dirty="0" smtClean="0"/>
              <a:t>、　トヨタ</a:t>
            </a:r>
          </a:p>
          <a:p>
            <a:endParaRPr lang="ja-JP" altLang="en-US" dirty="0" smtClean="0"/>
          </a:p>
          <a:p>
            <a:r>
              <a:rPr lang="ja-JP" altLang="en-US" dirty="0" smtClean="0"/>
              <a:t>②しなやかな　　→　</a:t>
            </a:r>
            <a:r>
              <a:rPr lang="ja-JP" altLang="en-US" dirty="0" smtClean="0">
                <a:solidFill>
                  <a:srgbClr val="C00000"/>
                </a:solidFill>
              </a:rPr>
              <a:t>イチロー、　山岳ガイド</a:t>
            </a:r>
          </a:p>
          <a:p>
            <a:endParaRPr lang="ja-JP" altLang="en-US" dirty="0" smtClean="0">
              <a:solidFill>
                <a:srgbClr val="C00000"/>
              </a:solidFill>
            </a:endParaRPr>
          </a:p>
          <a:p>
            <a:r>
              <a:rPr lang="ja-JP" altLang="en-US" dirty="0" smtClean="0">
                <a:solidFill>
                  <a:srgbClr val="00B050"/>
                </a:solidFill>
              </a:rPr>
              <a:t>なぜ、無関係なキーワードを出すのか？</a:t>
            </a:r>
            <a:endParaRPr lang="en-US" altLang="ja-JP" dirty="0" smtClean="0">
              <a:solidFill>
                <a:srgbClr val="00B050"/>
              </a:solidFill>
            </a:endParaRPr>
          </a:p>
          <a:p>
            <a:r>
              <a:rPr lang="ja-JP" altLang="en-US" dirty="0" smtClean="0">
                <a:solidFill>
                  <a:srgbClr val="C00000"/>
                </a:solidFill>
              </a:rPr>
              <a:t>　　　　　⇒⇒⇒　広い範囲で考えることを可能にする</a:t>
            </a:r>
          </a:p>
          <a:p>
            <a:endParaRPr lang="en-US" altLang="ja-JP" dirty="0" smtClean="0">
              <a:solidFill>
                <a:srgbClr val="C00000"/>
              </a:solidFill>
            </a:endParaRP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4000" b="1" dirty="0" smtClean="0">
                <a:solidFill>
                  <a:srgbClr val="C00000"/>
                </a:solidFill>
              </a:rPr>
              <a:t>料理名人</a:t>
            </a:r>
            <a:endParaRPr kumimoji="1" lang="ja-JP" altLang="en-US" sz="4000" b="1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920084"/>
            <a:ext cx="4038600" cy="4677268"/>
          </a:xfrm>
        </p:spPr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１．食材の選択</a:t>
            </a:r>
          </a:p>
          <a:p>
            <a:r>
              <a:rPr lang="ja-JP" altLang="en-US" dirty="0" smtClean="0"/>
              <a:t>２．食材を最も生かす調理法の開発</a:t>
            </a:r>
          </a:p>
          <a:p>
            <a:r>
              <a:rPr lang="ja-JP" altLang="en-US" dirty="0" smtClean="0"/>
              <a:t>３．調理が手際よい</a:t>
            </a:r>
          </a:p>
          <a:p>
            <a:r>
              <a:rPr lang="ja-JP" altLang="en-US" dirty="0" smtClean="0"/>
              <a:t>４．一つの料理に必要な食材等を手近に配置</a:t>
            </a:r>
            <a:r>
              <a:rPr lang="ja-JP" altLang="en-US" dirty="0" smtClean="0">
                <a:solidFill>
                  <a:srgbClr val="C00000"/>
                </a:solidFill>
              </a:rPr>
              <a:t>（動線の短縮</a:t>
            </a:r>
            <a:r>
              <a:rPr lang="ja-JP" altLang="en-US" dirty="0" smtClean="0"/>
              <a:t>）</a:t>
            </a:r>
          </a:p>
          <a:p>
            <a:r>
              <a:rPr lang="ja-JP" altLang="en-US" dirty="0" smtClean="0"/>
              <a:t>５．同時に複数の調理をする</a:t>
            </a:r>
          </a:p>
          <a:p>
            <a:r>
              <a:rPr lang="ja-JP" altLang="en-US" dirty="0" smtClean="0"/>
              <a:t>６．器と料理のバランス</a:t>
            </a:r>
          </a:p>
          <a:p>
            <a:r>
              <a:rPr kumimoji="1" lang="ja-JP" altLang="en-US" dirty="0" smtClean="0"/>
              <a:t>７．スタッフをまとめ、力を引き出す</a:t>
            </a:r>
          </a:p>
          <a:p>
            <a:r>
              <a:rPr lang="ja-JP" altLang="en-US" dirty="0" smtClean="0"/>
              <a:t>８．本物の道具をもつ</a:t>
            </a:r>
          </a:p>
          <a:p>
            <a:endParaRPr lang="ja-JP" altLang="en-US" dirty="0" smtClean="0"/>
          </a:p>
          <a:p>
            <a:endParaRPr lang="ja-JP" altLang="en-US" dirty="0" smtClean="0"/>
          </a:p>
          <a:p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９．お客に対する挨拶がいい</a:t>
            </a:r>
          </a:p>
          <a:p>
            <a:r>
              <a:rPr lang="ja-JP" altLang="en-US" dirty="0" smtClean="0"/>
              <a:t>１０．料理の説明が巧み</a:t>
            </a:r>
          </a:p>
          <a:p>
            <a:r>
              <a:rPr kumimoji="1" lang="ja-JP" altLang="en-US" dirty="0" smtClean="0"/>
              <a:t>１１．］もう一度行きたいと思わせる</a:t>
            </a:r>
          </a:p>
          <a:p>
            <a:endParaRPr kumimoji="1" lang="ja-JP" altLang="en-US" dirty="0" smtClean="0"/>
          </a:p>
          <a:p>
            <a:r>
              <a:rPr lang="ja-JP" altLang="en-US" dirty="0" smtClean="0"/>
              <a:t>１２．常に調理場を</a:t>
            </a:r>
            <a:r>
              <a:rPr lang="ja-JP" altLang="en-US" dirty="0" smtClean="0">
                <a:solidFill>
                  <a:srgbClr val="C00000"/>
                </a:solidFill>
              </a:rPr>
              <a:t>クリーン</a:t>
            </a:r>
            <a:r>
              <a:rPr lang="ja-JP" altLang="en-US" dirty="0" smtClean="0"/>
              <a:t>に保つ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4000" b="1" dirty="0" smtClean="0">
                <a:solidFill>
                  <a:srgbClr val="C00000"/>
                </a:solidFill>
              </a:rPr>
              <a:t>心臓外科の名医</a:t>
            </a:r>
            <a:endParaRPr kumimoji="1" lang="ja-JP" altLang="en-US" sz="4000" b="1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心臓をイメージで想い浮かべる</a:t>
            </a:r>
          </a:p>
          <a:p>
            <a:r>
              <a:rPr lang="ja-JP" altLang="en-US" dirty="0" smtClean="0"/>
              <a:t>＜多くの模擬計画をつくる＞</a:t>
            </a:r>
          </a:p>
          <a:p>
            <a:r>
              <a:rPr lang="ja-JP" altLang="en-US" dirty="0" smtClean="0"/>
              <a:t>１．</a:t>
            </a:r>
            <a:r>
              <a:rPr lang="en-US" altLang="ja-JP" dirty="0" smtClean="0"/>
              <a:t>[</a:t>
            </a:r>
            <a:r>
              <a:rPr lang="ja-JP" altLang="en-US" dirty="0" smtClean="0"/>
              <a:t>段取り１</a:t>
            </a:r>
            <a:r>
              <a:rPr lang="en-US" altLang="ja-JP" dirty="0" smtClean="0"/>
              <a:t>]</a:t>
            </a:r>
            <a:r>
              <a:rPr lang="ja-JP" altLang="en-US" dirty="0" smtClean="0"/>
              <a:t>どこをどう切り、</a:t>
            </a:r>
          </a:p>
          <a:p>
            <a:r>
              <a:rPr lang="ja-JP" altLang="en-US" dirty="0" smtClean="0"/>
              <a:t>２．</a:t>
            </a:r>
            <a:r>
              <a:rPr lang="en-US" altLang="ja-JP" dirty="0" smtClean="0"/>
              <a:t>[</a:t>
            </a:r>
            <a:r>
              <a:rPr lang="ja-JP" altLang="en-US" dirty="0" smtClean="0"/>
              <a:t>段取り２</a:t>
            </a:r>
            <a:r>
              <a:rPr lang="en-US" altLang="ja-JP" dirty="0" smtClean="0"/>
              <a:t>]</a:t>
            </a:r>
            <a:r>
              <a:rPr lang="ja-JP" altLang="en-US" dirty="0" smtClean="0"/>
              <a:t>どのように縫い合わせるか</a:t>
            </a:r>
            <a:endParaRPr lang="en-US" altLang="ja-JP" dirty="0" smtClean="0"/>
          </a:p>
          <a:p>
            <a:r>
              <a:rPr lang="ja-JP" altLang="en-US" dirty="0" smtClean="0"/>
              <a:t>＜手術の前に模擬計画毎に＞</a:t>
            </a:r>
          </a:p>
          <a:p>
            <a:r>
              <a:rPr lang="ja-JP" altLang="en-US" dirty="0" smtClean="0"/>
              <a:t>３．医療機器をもって手足・体を動かして、</a:t>
            </a:r>
            <a:r>
              <a:rPr lang="ja-JP" altLang="en-US" dirty="0" smtClean="0">
                <a:solidFill>
                  <a:srgbClr val="C00000"/>
                </a:solidFill>
              </a:rPr>
              <a:t>繰り返し練習</a:t>
            </a:r>
          </a:p>
          <a:p>
            <a:r>
              <a:rPr lang="ja-JP" altLang="en-US" dirty="0" smtClean="0"/>
              <a:t>＜スタッフとの打ち合わせ＞</a:t>
            </a:r>
          </a:p>
          <a:p>
            <a:r>
              <a:rPr lang="ja-JP" altLang="en-US" dirty="0" smtClean="0"/>
              <a:t>４．模擬計画に対応したすばやい手術を実行するための</a:t>
            </a:r>
          </a:p>
          <a:p>
            <a:pPr>
              <a:buNone/>
            </a:pPr>
            <a:r>
              <a:rPr lang="ja-JP" altLang="en-US" dirty="0" smtClean="0"/>
              <a:t>　　　　　詳細な打ち合わせ</a:t>
            </a:r>
          </a:p>
          <a:p>
            <a:endParaRPr lang="ja-JP" altLang="en-US" dirty="0" smtClean="0"/>
          </a:p>
          <a:p>
            <a:endParaRPr lang="ja-JP" altLang="en-US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4000" b="1" dirty="0" smtClean="0">
                <a:solidFill>
                  <a:srgbClr val="C00000"/>
                </a:solidFill>
              </a:rPr>
              <a:t>イチロー</a:t>
            </a:r>
            <a:endParaRPr kumimoji="1" lang="ja-JP" altLang="en-US" sz="4000" b="1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１．高打率</a:t>
            </a:r>
          </a:p>
          <a:p>
            <a:r>
              <a:rPr lang="ja-JP" altLang="en-US" dirty="0" smtClean="0"/>
              <a:t>２．好守備</a:t>
            </a:r>
          </a:p>
          <a:p>
            <a:r>
              <a:rPr kumimoji="1" lang="ja-JP" altLang="en-US" dirty="0" smtClean="0"/>
              <a:t>３．怪我がない</a:t>
            </a:r>
          </a:p>
          <a:p>
            <a:r>
              <a:rPr lang="ja-JP" altLang="en-US" dirty="0" smtClean="0">
                <a:solidFill>
                  <a:srgbClr val="C00000"/>
                </a:solidFill>
              </a:rPr>
              <a:t>４．入念なリラックス</a:t>
            </a:r>
          </a:p>
          <a:p>
            <a:r>
              <a:rPr kumimoji="1" lang="ja-JP" altLang="en-US" dirty="0" smtClean="0"/>
              <a:t>５．決まった儀式をしてバッターボックスに入る</a:t>
            </a:r>
          </a:p>
          <a:p>
            <a:r>
              <a:rPr kumimoji="1" lang="ja-JP" altLang="en-US" dirty="0" smtClean="0"/>
              <a:t>６．細いバット</a:t>
            </a:r>
          </a:p>
          <a:p>
            <a:r>
              <a:rPr lang="ja-JP" altLang="en-US" dirty="0" smtClean="0">
                <a:solidFill>
                  <a:srgbClr val="C00000"/>
                </a:solidFill>
              </a:rPr>
              <a:t>７．芯でボールをとらえる</a:t>
            </a:r>
            <a:endParaRPr kumimoji="1" lang="ja-JP" altLang="en-US" dirty="0">
              <a:solidFill>
                <a:srgbClr val="C00000"/>
              </a:solidFill>
            </a:endParaRP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 smtClean="0"/>
              <a:t>８．機会を利用してタイミングをとる訓練（列車に乗って電柱が見えた瞬間に目をつぶる）</a:t>
            </a:r>
          </a:p>
          <a:p>
            <a:r>
              <a:rPr lang="ja-JP" altLang="en-US" dirty="0" smtClean="0"/>
              <a:t>９．ピッチャーの癖を逆手に取る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b="1" dirty="0" smtClean="0">
                <a:solidFill>
                  <a:srgbClr val="C00000"/>
                </a:solidFill>
              </a:rPr>
              <a:t>山岳ガイド</a:t>
            </a:r>
            <a:endParaRPr kumimoji="1" lang="ja-JP" altLang="en-US" b="1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１．危険路の標識を立てる</a:t>
            </a:r>
          </a:p>
          <a:p>
            <a:r>
              <a:rPr lang="ja-JP" altLang="en-US" dirty="0" smtClean="0"/>
              <a:t>２．全行程の中での危険箇所の説明</a:t>
            </a:r>
            <a:endParaRPr kumimoji="1" lang="ja-JP" altLang="en-US" dirty="0" smtClean="0"/>
          </a:p>
          <a:p>
            <a:r>
              <a:rPr kumimoji="1" lang="ja-JP" altLang="en-US" dirty="0" smtClean="0"/>
              <a:t>３．疲労を防ぐ歩き方</a:t>
            </a:r>
          </a:p>
          <a:p>
            <a:r>
              <a:rPr lang="ja-JP" altLang="en-US" dirty="0" smtClean="0"/>
              <a:t>４．緊急食料・水を準備する</a:t>
            </a:r>
            <a:endParaRPr kumimoji="1" lang="ja-JP" altLang="en-US" dirty="0" smtClean="0"/>
          </a:p>
          <a:p>
            <a:r>
              <a:rPr lang="ja-JP" altLang="en-US" dirty="0" smtClean="0"/>
              <a:t>５．気候の急変に備える（カッパ、ヤッケ）</a:t>
            </a:r>
          </a:p>
          <a:p>
            <a:r>
              <a:rPr lang="ja-JP" altLang="en-US" dirty="0" smtClean="0"/>
              <a:t>６．尾根における風の説明</a:t>
            </a:r>
          </a:p>
          <a:p>
            <a:r>
              <a:rPr lang="ja-JP" altLang="en-US" dirty="0" smtClean="0"/>
              <a:t>７．風の抵抗を少なくする姿勢・動作を練習</a:t>
            </a:r>
          </a:p>
          <a:p>
            <a:endParaRPr lang="ja-JP" altLang="en-US" dirty="0" smtClean="0"/>
          </a:p>
          <a:p>
            <a:endParaRPr lang="ja-JP" altLang="en-US" dirty="0" smtClean="0"/>
          </a:p>
          <a:p>
            <a:endParaRPr lang="ja-JP" altLang="en-US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4000" b="1" dirty="0" smtClean="0">
                <a:solidFill>
                  <a:srgbClr val="C00000"/>
                </a:solidFill>
              </a:rPr>
              <a:t>手際よい</a:t>
            </a:r>
            <a:r>
              <a:rPr kumimoji="1" lang="ja-JP" altLang="en-US" sz="4000" b="1" dirty="0" smtClean="0">
                <a:solidFill>
                  <a:srgbClr val="C00000"/>
                </a:solidFill>
              </a:rPr>
              <a:t>段取り・安全標語をつくる</a:t>
            </a:r>
            <a:endParaRPr kumimoji="1" lang="ja-JP" altLang="en-US" sz="4000" b="1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ja-JP" altLang="en-US" dirty="0" smtClean="0"/>
          </a:p>
          <a:p>
            <a:r>
              <a:rPr lang="ja-JP" altLang="ja-JP" dirty="0" smtClean="0"/>
              <a:t>人の話</a:t>
            </a:r>
            <a:r>
              <a:rPr lang="ja-JP" altLang="en-US" dirty="0" smtClean="0"/>
              <a:t>は聞いただけで終わりがち。</a:t>
            </a:r>
          </a:p>
          <a:p>
            <a:r>
              <a:rPr lang="ja-JP" altLang="ja-JP" dirty="0" smtClean="0"/>
              <a:t>自分たちが深くかかわって議論を重ね、試行錯誤して作り上げた「目標」や「願い」や「安全標語」</a:t>
            </a:r>
            <a:r>
              <a:rPr lang="ja-JP" altLang="en-US" dirty="0" smtClean="0"/>
              <a:t>は実行できる。</a:t>
            </a:r>
            <a:endParaRPr kumimoji="1" lang="ja-JP" altLang="en-US" dirty="0" smtClean="0"/>
          </a:p>
          <a:p>
            <a:r>
              <a:rPr lang="ja-JP" altLang="en-US" dirty="0" smtClean="0"/>
              <a:t>「料理名人」「心臓外科の名医」「イチロー」「山岳ガイド」のアイデアを、自分の仕事に応用して</a:t>
            </a:r>
            <a:r>
              <a:rPr lang="ja-JP" altLang="en-US" dirty="0" smtClean="0">
                <a:solidFill>
                  <a:srgbClr val="C00000"/>
                </a:solidFill>
              </a:rPr>
              <a:t>、</a:t>
            </a:r>
            <a:r>
              <a:rPr lang="ja-JP" altLang="en-US" b="1" dirty="0" smtClean="0">
                <a:solidFill>
                  <a:srgbClr val="C00000"/>
                </a:solidFill>
              </a:rPr>
              <a:t>「手際よい段取りおよび安全標語」</a:t>
            </a:r>
            <a:r>
              <a:rPr lang="ja-JP" altLang="en-US" dirty="0" smtClean="0"/>
              <a:t>をつくる</a:t>
            </a:r>
          </a:p>
          <a:p>
            <a:endParaRPr lang="ja-JP" altLang="en-US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リゾート">
  <a:themeElements>
    <a:clrScheme name="Office">
      <a:dk1>
        <a:sysClr val="windowText" lastClr="000000"/>
      </a:dk1>
      <a:lt1>
        <a:sysClr val="window" lastClr="EEFED6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リゾート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リゾート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6225</TotalTime>
  <Words>729</Words>
  <Application>Microsoft Office PowerPoint</Application>
  <PresentationFormat>画面に合わせる (4:3)</PresentationFormat>
  <Paragraphs>115</Paragraphs>
  <Slides>14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リゾート</vt:lpstr>
      <vt:lpstr>ほめて仕事の段取りと 安全をつくる </vt:lpstr>
      <vt:lpstr>Ｆの事業</vt:lpstr>
      <vt:lpstr>仕事の段取りと安全を 改善するには？（1）</vt:lpstr>
      <vt:lpstr>仕事の段取りと安全を 改善するには？（2）</vt:lpstr>
      <vt:lpstr>料理名人</vt:lpstr>
      <vt:lpstr>心臓外科の名医</vt:lpstr>
      <vt:lpstr>イチロー</vt:lpstr>
      <vt:lpstr>山岳ガイド</vt:lpstr>
      <vt:lpstr>手際よい段取り・安全標語をつくる</vt:lpstr>
      <vt:lpstr>よくできた標語の例</vt:lpstr>
      <vt:lpstr>しかるの心理</vt:lpstr>
      <vt:lpstr>ほめるの心理</vt:lpstr>
      <vt:lpstr>誰が誰をほめるか</vt:lpstr>
      <vt:lpstr>何を・どこをほめるのか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世界の創造性教育と日本</dc:title>
  <dc:creator>弓野憲一</dc:creator>
  <cp:lastModifiedBy>yumi</cp:lastModifiedBy>
  <cp:revision>26</cp:revision>
  <dcterms:created xsi:type="dcterms:W3CDTF">2004-05-16T10:36:06Z</dcterms:created>
  <dcterms:modified xsi:type="dcterms:W3CDTF">2014-06-28T12:16:52Z</dcterms:modified>
</cp:coreProperties>
</file>