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6"/>
  </p:notesMasterIdLst>
  <p:handoutMasterIdLst>
    <p:handoutMasterId r:id="rId37"/>
  </p:handoutMasterIdLst>
  <p:sldIdLst>
    <p:sldId id="256" r:id="rId2"/>
    <p:sldId id="358" r:id="rId3"/>
    <p:sldId id="349" r:id="rId4"/>
    <p:sldId id="330" r:id="rId5"/>
    <p:sldId id="322" r:id="rId6"/>
    <p:sldId id="328" r:id="rId7"/>
    <p:sldId id="331" r:id="rId8"/>
    <p:sldId id="348" r:id="rId9"/>
    <p:sldId id="338" r:id="rId10"/>
    <p:sldId id="323" r:id="rId11"/>
    <p:sldId id="346" r:id="rId12"/>
    <p:sldId id="334" r:id="rId13"/>
    <p:sldId id="316" r:id="rId14"/>
    <p:sldId id="309" r:id="rId15"/>
    <p:sldId id="269" r:id="rId16"/>
    <p:sldId id="270" r:id="rId17"/>
    <p:sldId id="272" r:id="rId18"/>
    <p:sldId id="257" r:id="rId19"/>
    <p:sldId id="298" r:id="rId20"/>
    <p:sldId id="282" r:id="rId21"/>
    <p:sldId id="318" r:id="rId22"/>
    <p:sldId id="353" r:id="rId23"/>
    <p:sldId id="355" r:id="rId24"/>
    <p:sldId id="356" r:id="rId25"/>
    <p:sldId id="324" r:id="rId26"/>
    <p:sldId id="325" r:id="rId27"/>
    <p:sldId id="291" r:id="rId28"/>
    <p:sldId id="326" r:id="rId29"/>
    <p:sldId id="327" r:id="rId30"/>
    <p:sldId id="290" r:id="rId31"/>
    <p:sldId id="304" r:id="rId32"/>
    <p:sldId id="336" r:id="rId33"/>
    <p:sldId id="357" r:id="rId34"/>
    <p:sldId id="329" r:id="rId3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85"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FDDF2DD-533D-4C75-8F9D-4664C1751F1E}" type="datetimeFigureOut">
              <a:rPr lang="ja-JP" altLang="en-US"/>
              <a:pPr>
                <a:defRPr/>
              </a:pPr>
              <a:t>2014/7/7</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0359723-652B-4C32-BD83-7572290A1704}"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A996856-49A3-446C-A838-44E2654BFB5A}" type="datetimeFigureOut">
              <a:rPr lang="ja-JP" altLang="en-US"/>
              <a:pPr>
                <a:defRPr/>
              </a:pPr>
              <a:t>2014/7/7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FC51ECF-2E92-4CF2-BC17-2740F7143148}"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1"/>
      </p:bgRef>
    </p:bg>
    <p:spTree>
      <p:nvGrpSpPr>
        <p:cNvPr id="1" name=""/>
        <p:cNvGrpSpPr/>
        <p:nvPr/>
      </p:nvGrpSpPr>
      <p:grpSpPr>
        <a:xfrm>
          <a:off x="0" y="0"/>
          <a:ext cx="0" cy="0"/>
          <a:chOff x="0" y="0"/>
          <a:chExt cx="0" cy="0"/>
        </a:xfrm>
      </p:grpSpPr>
      <p:sp>
        <p:nvSpPr>
          <p:cNvPr id="4" name="正方形/長方形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5" name="直線コネクタ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kumimoji="0" lang="en-US">
              <a:latin typeface="+mn-lt"/>
              <a:ea typeface="+mn-ea"/>
            </a:endParaRPr>
          </a:p>
        </p:txBody>
      </p:sp>
      <p:sp>
        <p:nvSpPr>
          <p:cNvPr id="12" name="タイトル 11"/>
          <p:cNvSpPr>
            <a:spLocks noGrp="1"/>
          </p:cNvSpPr>
          <p:nvPr>
            <p:ph type="ctrTitle"/>
          </p:nvPr>
        </p:nvSpPr>
        <p:spPr>
          <a:xfrm>
            <a:off x="3366868" y="533400"/>
            <a:ext cx="5105400" cy="2868168"/>
          </a:xfrm>
        </p:spPr>
        <p:txBody>
          <a:bodyPr>
            <a:noAutofit/>
          </a:bodyPr>
          <a:lstStyle>
            <a:lvl1pPr algn="r">
              <a:defRPr sz="4200" b="1"/>
            </a:lvl1pPr>
            <a:extLst/>
          </a:lstStyle>
          <a:p>
            <a:r>
              <a:rPr lang="ja-JP" altLang="en-US" smtClean="0"/>
              <a:t>マスタ タイトルの書式設定</a:t>
            </a:r>
            <a:endParaRPr lang="en-US"/>
          </a:p>
        </p:txBody>
      </p:sp>
      <p:sp>
        <p:nvSpPr>
          <p:cNvPr id="25" name="サブタイトル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ja-JP" altLang="en-US" smtClean="0"/>
              <a:t>マスタ サブタイトルの書式設定</a:t>
            </a:r>
            <a:endParaRPr lang="en-US"/>
          </a:p>
        </p:txBody>
      </p:sp>
      <p:sp>
        <p:nvSpPr>
          <p:cNvPr id="6" name="日付プレースホルダ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FC15EC45-3BC0-488A-B76D-D78E2308888F}" type="datetimeFigureOut">
              <a:rPr lang="ja-JP" altLang="en-US"/>
              <a:pPr>
                <a:defRPr/>
              </a:pPr>
              <a:t>2014/7/7</a:t>
            </a:fld>
            <a:endParaRPr lang="ja-JP" altLang="en-US"/>
          </a:p>
        </p:txBody>
      </p:sp>
      <p:sp>
        <p:nvSpPr>
          <p:cNvPr id="7" name="フッター プレースホルダ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ja-JP" altLang="en-US"/>
          </a:p>
        </p:txBody>
      </p:sp>
      <p:sp>
        <p:nvSpPr>
          <p:cNvPr id="8" name="スライド番号プレースホルダ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FAE8AC21-AE59-4283-A71E-F15E2D1A70F3}" type="slidenum">
              <a:rPr lang="ja-JP" altLang="en-US"/>
              <a:pPr>
                <a:defRPr/>
              </a:pPr>
              <a:t>&lt;#&gt;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26"/>
          <p:cNvSpPr>
            <a:spLocks noGrp="1"/>
          </p:cNvSpPr>
          <p:nvPr>
            <p:ph type="dt" sz="half" idx="10"/>
          </p:nvPr>
        </p:nvSpPr>
        <p:spPr/>
        <p:txBody>
          <a:bodyPr/>
          <a:lstStyle>
            <a:lvl1pPr>
              <a:defRPr/>
            </a:lvl1pPr>
          </a:lstStyle>
          <a:p>
            <a:pPr>
              <a:defRPr/>
            </a:pPr>
            <a:fld id="{967360B9-38F7-464A-B8B0-2158CD21D1F0}" type="datetimeFigureOut">
              <a:rPr lang="ja-JP" altLang="en-US"/>
              <a:pPr>
                <a:defRPr/>
              </a:pPr>
              <a:t>2014/7/7</a:t>
            </a:fld>
            <a:endParaRPr lang="ja-JP" altLang="en-US"/>
          </a:p>
        </p:txBody>
      </p:sp>
      <p:sp>
        <p:nvSpPr>
          <p:cNvPr id="5"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5"/>
          <p:cNvSpPr>
            <a:spLocks noGrp="1"/>
          </p:cNvSpPr>
          <p:nvPr>
            <p:ph type="sldNum" sz="quarter" idx="12"/>
          </p:nvPr>
        </p:nvSpPr>
        <p:spPr/>
        <p:txBody>
          <a:bodyPr/>
          <a:lstStyle>
            <a:lvl1pPr>
              <a:defRPr/>
            </a:lvl1pPr>
          </a:lstStyle>
          <a:p>
            <a:pPr>
              <a:defRPr/>
            </a:pPr>
            <a:fld id="{54479024-598A-4AD9-870E-2965E117D9E0}"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274955"/>
            <a:ext cx="1524000" cy="5851525"/>
          </a:xfrm>
        </p:spPr>
        <p:txBody>
          <a:bodyPr vert="eaVert" anchor="t"/>
          <a:lstStyle>
            <a:extLs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a:xfrm>
            <a:off x="4243388" y="6557963"/>
            <a:ext cx="2001837" cy="227012"/>
          </a:xfrm>
        </p:spPr>
        <p:txBody>
          <a:bodyPr/>
          <a:lstStyle>
            <a:lvl1pPr>
              <a:defRPr/>
            </a:lvl1pPr>
            <a:extLst/>
          </a:lstStyle>
          <a:p>
            <a:pPr>
              <a:defRPr/>
            </a:pPr>
            <a:fld id="{48CCEE76-D1FD-4AFB-B07E-C3532CF80E84}" type="datetimeFigureOut">
              <a:rPr lang="ja-JP" altLang="en-US"/>
              <a:pPr>
                <a:defRPr/>
              </a:pPr>
              <a:t>2014/7/7</a:t>
            </a:fld>
            <a:endParaRPr lang="ja-JP" altLang="en-US"/>
          </a:p>
        </p:txBody>
      </p:sp>
      <p:sp>
        <p:nvSpPr>
          <p:cNvPr id="5" name="フッター プレースホルダ 4"/>
          <p:cNvSpPr>
            <a:spLocks noGrp="1"/>
          </p:cNvSpPr>
          <p:nvPr>
            <p:ph type="ftr" sz="quarter" idx="11"/>
          </p:nvPr>
        </p:nvSpPr>
        <p:spPr>
          <a:xfrm>
            <a:off x="457200" y="6556375"/>
            <a:ext cx="3657600" cy="228600"/>
          </a:xfrm>
        </p:spPr>
        <p:txBody>
          <a:bodyPr/>
          <a:lstStyle>
            <a:lvl1pPr>
              <a:defRPr/>
            </a:lvl1pPr>
            <a:extLst/>
          </a:lstStyle>
          <a:p>
            <a:pPr>
              <a:defRPr/>
            </a:pPr>
            <a:endParaRPr lang="ja-JP" altLang="en-US"/>
          </a:p>
        </p:txBody>
      </p:sp>
      <p:sp>
        <p:nvSpPr>
          <p:cNvPr id="6" name="スライド番号プレースホルダ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849DE107-5421-44F6-8E2F-2064A1AA4182}"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4648200" y="1981200"/>
            <a:ext cx="3810000" cy="4114800"/>
          </a:xfrm>
        </p:spPr>
        <p:txBody>
          <a:bodyPr/>
          <a:lstStyle/>
          <a:p>
            <a:pPr lvl="0"/>
            <a:endParaRPr lang="ja-JP" altLang="en-US" noProof="0" smtClean="0"/>
          </a:p>
        </p:txBody>
      </p:sp>
      <p:sp>
        <p:nvSpPr>
          <p:cNvPr id="5" name="Rectangle 1036"/>
          <p:cNvSpPr>
            <a:spLocks noGrp="1" noChangeArrowheads="1"/>
          </p:cNvSpPr>
          <p:nvPr>
            <p:ph type="dt" sz="half" idx="10"/>
          </p:nvPr>
        </p:nvSpPr>
        <p:spPr/>
        <p:txBody>
          <a:bodyPr/>
          <a:lstStyle>
            <a:lvl1pPr>
              <a:defRPr/>
            </a:lvl1pPr>
          </a:lstStyle>
          <a:p>
            <a:pPr>
              <a:defRPr/>
            </a:pPr>
            <a:endParaRPr lang="en-US" altLang="ja-JP"/>
          </a:p>
        </p:txBody>
      </p:sp>
      <p:sp>
        <p:nvSpPr>
          <p:cNvPr id="6" name="Rectangle 1037"/>
          <p:cNvSpPr>
            <a:spLocks noGrp="1" noChangeArrowheads="1"/>
          </p:cNvSpPr>
          <p:nvPr>
            <p:ph type="ftr" sz="quarter" idx="11"/>
          </p:nvPr>
        </p:nvSpPr>
        <p:spPr/>
        <p:txBody>
          <a:bodyPr/>
          <a:lstStyle>
            <a:lvl1pPr>
              <a:defRPr/>
            </a:lvl1pPr>
          </a:lstStyle>
          <a:p>
            <a:pPr>
              <a:defRPr/>
            </a:pPr>
            <a:endParaRPr lang="en-US" altLang="ja-JP"/>
          </a:p>
        </p:txBody>
      </p:sp>
      <p:sp>
        <p:nvSpPr>
          <p:cNvPr id="7" name="Rectangle 1038"/>
          <p:cNvSpPr>
            <a:spLocks noGrp="1" noChangeArrowheads="1"/>
          </p:cNvSpPr>
          <p:nvPr>
            <p:ph type="sldNum" sz="quarter" idx="12"/>
          </p:nvPr>
        </p:nvSpPr>
        <p:spPr/>
        <p:txBody>
          <a:bodyPr/>
          <a:lstStyle>
            <a:lvl1pPr>
              <a:defRPr/>
            </a:lvl1pPr>
          </a:lstStyle>
          <a:p>
            <a:pPr>
              <a:defRPr/>
            </a:pPr>
            <a:fld id="{CD545CE0-2173-4FDB-A061-7884BE18FF75}"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26"/>
          <p:cNvSpPr>
            <a:spLocks noGrp="1"/>
          </p:cNvSpPr>
          <p:nvPr>
            <p:ph type="dt" sz="half" idx="10"/>
          </p:nvPr>
        </p:nvSpPr>
        <p:spPr/>
        <p:txBody>
          <a:bodyPr/>
          <a:lstStyle>
            <a:lvl1pPr>
              <a:defRPr/>
            </a:lvl1pPr>
          </a:lstStyle>
          <a:p>
            <a:pPr>
              <a:defRPr/>
            </a:pPr>
            <a:fld id="{3E0E6A36-BBA5-48CB-836B-AB1550B6B669}" type="datetimeFigureOut">
              <a:rPr lang="ja-JP" altLang="en-US"/>
              <a:pPr>
                <a:defRPr/>
              </a:pPr>
              <a:t>2014/7/7</a:t>
            </a:fld>
            <a:endParaRPr lang="ja-JP" altLang="en-US"/>
          </a:p>
        </p:txBody>
      </p:sp>
      <p:sp>
        <p:nvSpPr>
          <p:cNvPr id="5"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5"/>
          <p:cNvSpPr>
            <a:spLocks noGrp="1"/>
          </p:cNvSpPr>
          <p:nvPr>
            <p:ph type="sldNum" sz="quarter" idx="12"/>
          </p:nvPr>
        </p:nvSpPr>
        <p:spPr/>
        <p:txBody>
          <a:bodyPr/>
          <a:lstStyle>
            <a:lvl1pPr>
              <a:defRPr/>
            </a:lvl1pPr>
          </a:lstStyle>
          <a:p>
            <a:pPr>
              <a:defRPr/>
            </a:pPr>
            <a:fld id="{BBFB35DD-B931-4E7B-8220-6598ACCA74EF}"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2821837"/>
            <a:ext cx="6255488" cy="1362075"/>
          </a:xfrm>
        </p:spPr>
        <p:txBody>
          <a:bodyPr anchor="t"/>
          <a:lstStyle>
            <a:lvl1pPr algn="r">
              <a:buNone/>
              <a:defRPr sz="4200" b="1" cap="all"/>
            </a:lvl1pPr>
            <a:extLst/>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ja-JP" altLang="en-US" smtClean="0"/>
              <a:t>マスタ テキストの書式設定</a:t>
            </a:r>
          </a:p>
        </p:txBody>
      </p:sp>
      <p:sp>
        <p:nvSpPr>
          <p:cNvPr id="4" name="日付プレースホルダ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A1F1530-9449-4F14-B644-3429FDEB134B}" type="datetimeFigureOut">
              <a:rPr lang="ja-JP" altLang="en-US"/>
              <a:pPr>
                <a:defRPr/>
              </a:pPr>
              <a:t>2014/7/7</a:t>
            </a:fld>
            <a:endParaRPr lang="ja-JP" altLang="en-US"/>
          </a:p>
        </p:txBody>
      </p:sp>
      <p:sp>
        <p:nvSpPr>
          <p:cNvPr id="5" name="フッター プレースホルダ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ja-JP" altLang="en-US"/>
          </a:p>
        </p:txBody>
      </p:sp>
      <p:sp>
        <p:nvSpPr>
          <p:cNvPr id="6" name="スライド番号プレースホルダ 5"/>
          <p:cNvSpPr>
            <a:spLocks noGrp="1"/>
          </p:cNvSpPr>
          <p:nvPr>
            <p:ph type="sldNum" sz="quarter" idx="12"/>
          </p:nvPr>
        </p:nvSpPr>
        <p:spPr>
          <a:xfrm>
            <a:off x="6734175" y="6554788"/>
            <a:ext cx="587375" cy="228600"/>
          </a:xfrm>
        </p:spPr>
        <p:txBody>
          <a:bodyPr/>
          <a:lstStyle>
            <a:lvl1pPr>
              <a:defRPr/>
            </a:lvl1pPr>
            <a:extLst/>
          </a:lstStyle>
          <a:p>
            <a:pPr>
              <a:defRPr/>
            </a:pPr>
            <a:fld id="{D7D73D57-A104-4747-8E1A-79B3DB9D3FA9}" type="slidenum">
              <a:rPr lang="ja-JP" altLang="en-US"/>
              <a:pPr>
                <a:defRPr/>
              </a:pPr>
              <a:t>&lt;#&gt;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42048" cy="1143000"/>
          </a:xfrm>
        </p:spPr>
        <p:txBody>
          <a:bodyPr/>
          <a:lstStyle>
            <a:extLst/>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26"/>
          <p:cNvSpPr>
            <a:spLocks noGrp="1"/>
          </p:cNvSpPr>
          <p:nvPr>
            <p:ph type="dt" sz="half" idx="10"/>
          </p:nvPr>
        </p:nvSpPr>
        <p:spPr/>
        <p:txBody>
          <a:bodyPr/>
          <a:lstStyle>
            <a:lvl1pPr>
              <a:defRPr/>
            </a:lvl1pPr>
          </a:lstStyle>
          <a:p>
            <a:pPr>
              <a:defRPr/>
            </a:pPr>
            <a:fld id="{2644E885-36C2-4121-AC6D-C641CF976BB4}" type="datetimeFigureOut">
              <a:rPr lang="ja-JP" altLang="en-US"/>
              <a:pPr>
                <a:defRPr/>
              </a:pPr>
              <a:t>2014/7/7</a:t>
            </a:fld>
            <a:endParaRPr lang="ja-JP" altLang="en-US"/>
          </a:p>
        </p:txBody>
      </p:sp>
      <p:sp>
        <p:nvSpPr>
          <p:cNvPr id="6"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5"/>
          <p:cNvSpPr>
            <a:spLocks noGrp="1"/>
          </p:cNvSpPr>
          <p:nvPr>
            <p:ph type="sldNum" sz="quarter" idx="12"/>
          </p:nvPr>
        </p:nvSpPr>
        <p:spPr/>
        <p:txBody>
          <a:bodyPr/>
          <a:lstStyle>
            <a:lvl1pPr>
              <a:defRPr/>
            </a:lvl1pPr>
          </a:lstStyle>
          <a:p>
            <a:pPr>
              <a:defRPr/>
            </a:pPr>
            <a:fld id="{1D903958-8889-450D-9B79-558C3764B1F0}"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42048" cy="1143000"/>
          </a:xfrm>
        </p:spPr>
        <p:txBody>
          <a:bodyPr/>
          <a:lstStyle>
            <a:lvl1pPr>
              <a:defRPr/>
            </a:lvl1pPr>
            <a:extLst/>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26"/>
          <p:cNvSpPr>
            <a:spLocks noGrp="1"/>
          </p:cNvSpPr>
          <p:nvPr>
            <p:ph type="dt" sz="half" idx="10"/>
          </p:nvPr>
        </p:nvSpPr>
        <p:spPr/>
        <p:txBody>
          <a:bodyPr/>
          <a:lstStyle>
            <a:lvl1pPr>
              <a:defRPr/>
            </a:lvl1pPr>
          </a:lstStyle>
          <a:p>
            <a:pPr>
              <a:defRPr/>
            </a:pPr>
            <a:fld id="{1FFD0318-7967-412C-B93B-9CF1EC4E3906}" type="datetimeFigureOut">
              <a:rPr lang="ja-JP" altLang="en-US"/>
              <a:pPr>
                <a:defRPr/>
              </a:pPr>
              <a:t>2014/7/7</a:t>
            </a:fld>
            <a:endParaRPr lang="ja-JP" altLang="en-US"/>
          </a:p>
        </p:txBody>
      </p:sp>
      <p:sp>
        <p:nvSpPr>
          <p:cNvPr id="8"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5"/>
          <p:cNvSpPr>
            <a:spLocks noGrp="1"/>
          </p:cNvSpPr>
          <p:nvPr>
            <p:ph type="sldNum" sz="quarter" idx="12"/>
          </p:nvPr>
        </p:nvSpPr>
        <p:spPr/>
        <p:txBody>
          <a:bodyPr/>
          <a:lstStyle>
            <a:lvl1pPr>
              <a:defRPr/>
            </a:lvl1pPr>
          </a:lstStyle>
          <a:p>
            <a:pPr>
              <a:defRPr/>
            </a:pPr>
            <a:fld id="{30FC07F1-7926-4357-840D-17850C7B57CD}"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42048" cy="1143000"/>
          </a:xfrm>
        </p:spPr>
        <p:txBody>
          <a:bodyPr/>
          <a:lstStyle>
            <a:extLst/>
          </a:lstStyle>
          <a:p>
            <a:r>
              <a:rPr lang="ja-JP" altLang="en-US" smtClean="0"/>
              <a:t>マスタ タイトルの書式設定</a:t>
            </a:r>
            <a:endParaRPr lang="en-US"/>
          </a:p>
        </p:txBody>
      </p:sp>
      <p:sp>
        <p:nvSpPr>
          <p:cNvPr id="3" name="日付プレースホルダ 26"/>
          <p:cNvSpPr>
            <a:spLocks noGrp="1"/>
          </p:cNvSpPr>
          <p:nvPr>
            <p:ph type="dt" sz="half" idx="10"/>
          </p:nvPr>
        </p:nvSpPr>
        <p:spPr/>
        <p:txBody>
          <a:bodyPr/>
          <a:lstStyle>
            <a:lvl1pPr>
              <a:defRPr/>
            </a:lvl1pPr>
          </a:lstStyle>
          <a:p>
            <a:pPr>
              <a:defRPr/>
            </a:pPr>
            <a:fld id="{87B2B28D-448A-4D7F-A76F-BFCEFFD2D4C8}" type="datetimeFigureOut">
              <a:rPr lang="ja-JP" altLang="en-US"/>
              <a:pPr>
                <a:defRPr/>
              </a:pPr>
              <a:t>2014/7/7</a:t>
            </a:fld>
            <a:endParaRPr lang="ja-JP" altLang="en-US"/>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5"/>
          <p:cNvSpPr>
            <a:spLocks noGrp="1"/>
          </p:cNvSpPr>
          <p:nvPr>
            <p:ph type="sldNum" sz="quarter" idx="12"/>
          </p:nvPr>
        </p:nvSpPr>
        <p:spPr/>
        <p:txBody>
          <a:bodyPr/>
          <a:lstStyle>
            <a:lvl1pPr>
              <a:defRPr/>
            </a:lvl1pPr>
          </a:lstStyle>
          <a:p>
            <a:pPr>
              <a:defRPr/>
            </a:pPr>
            <a:fld id="{25925D4C-B88C-40CC-A545-75CDC6D7E356}"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26"/>
          <p:cNvSpPr>
            <a:spLocks noGrp="1"/>
          </p:cNvSpPr>
          <p:nvPr>
            <p:ph type="dt" sz="half" idx="10"/>
          </p:nvPr>
        </p:nvSpPr>
        <p:spPr/>
        <p:txBody>
          <a:bodyPr/>
          <a:lstStyle>
            <a:lvl1pPr>
              <a:defRPr/>
            </a:lvl1pPr>
          </a:lstStyle>
          <a:p>
            <a:pPr>
              <a:defRPr/>
            </a:pPr>
            <a:fld id="{BAE2150E-724E-4EBD-810A-ACA9A614E8C5}" type="datetimeFigureOut">
              <a:rPr lang="ja-JP" altLang="en-US"/>
              <a:pPr>
                <a:defRPr/>
              </a:pPr>
              <a:t>2014/7/7</a:t>
            </a:fld>
            <a:endParaRPr lang="ja-JP" altLang="en-US"/>
          </a:p>
        </p:txBody>
      </p:sp>
      <p:sp>
        <p:nvSpPr>
          <p:cNvPr id="3"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5"/>
          <p:cNvSpPr>
            <a:spLocks noGrp="1"/>
          </p:cNvSpPr>
          <p:nvPr>
            <p:ph type="sldNum" sz="quarter" idx="12"/>
          </p:nvPr>
        </p:nvSpPr>
        <p:spPr/>
        <p:txBody>
          <a:bodyPr/>
          <a:lstStyle>
            <a:lvl1pPr>
              <a:defRPr/>
            </a:lvl1pPr>
          </a:lstStyle>
          <a:p>
            <a:pPr>
              <a:defRPr/>
            </a:pPr>
            <a:fld id="{D24DEFEC-F6C4-4DB3-826B-994234EC3F76}"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ja-JP" altLang="en-US" smtClean="0"/>
              <a:t>マスタ テキストの書式設定</a:t>
            </a:r>
          </a:p>
        </p:txBody>
      </p:sp>
      <p:sp>
        <p:nvSpPr>
          <p:cNvPr id="4" name="コンテンツ プレースホル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26"/>
          <p:cNvSpPr>
            <a:spLocks noGrp="1"/>
          </p:cNvSpPr>
          <p:nvPr>
            <p:ph type="dt" sz="half" idx="10"/>
          </p:nvPr>
        </p:nvSpPr>
        <p:spPr/>
        <p:txBody>
          <a:bodyPr/>
          <a:lstStyle>
            <a:lvl1pPr>
              <a:defRPr/>
            </a:lvl1pPr>
          </a:lstStyle>
          <a:p>
            <a:pPr>
              <a:defRPr/>
            </a:pPr>
            <a:fld id="{B8718F1E-6476-4FAF-ABD9-3AF952B39453}" type="datetimeFigureOut">
              <a:rPr lang="ja-JP" altLang="en-US"/>
              <a:pPr>
                <a:defRPr/>
              </a:pPr>
              <a:t>2014/7/7</a:t>
            </a:fld>
            <a:endParaRPr lang="ja-JP" altLang="en-US"/>
          </a:p>
        </p:txBody>
      </p:sp>
      <p:sp>
        <p:nvSpPr>
          <p:cNvPr id="6"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5"/>
          <p:cNvSpPr>
            <a:spLocks noGrp="1"/>
          </p:cNvSpPr>
          <p:nvPr>
            <p:ph type="sldNum" sz="quarter" idx="12"/>
          </p:nvPr>
        </p:nvSpPr>
        <p:spPr/>
        <p:txBody>
          <a:bodyPr/>
          <a:lstStyle>
            <a:lvl1pPr>
              <a:defRPr/>
            </a:lvl1pPr>
          </a:lstStyle>
          <a:p>
            <a:pPr>
              <a:defRPr/>
            </a:pPr>
            <a:fld id="{74F43B18-D0BD-42F4-9A9E-81B039729172}"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2"/>
      </p:bgRef>
    </p:bg>
    <p:spTree>
      <p:nvGrpSpPr>
        <p:cNvPr id="1" name=""/>
        <p:cNvGrpSpPr/>
        <p:nvPr/>
      </p:nvGrpSpPr>
      <p:grpSpPr>
        <a:xfrm>
          <a:off x="0" y="0"/>
          <a:ext cx="0" cy="0"/>
          <a:chOff x="0" y="0"/>
          <a:chExt cx="0" cy="0"/>
        </a:xfrm>
      </p:grpSpPr>
      <p:sp>
        <p:nvSpPr>
          <p:cNvPr id="5" name="正方形/長方形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6" name="正方形/長方形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ja-JP" altLang="en-US" smtClean="0"/>
              <a:t>マスタ タイトルの書式設定</a:t>
            </a:r>
            <a:endParaRPr lang="en-US" dirty="0"/>
          </a:p>
        </p:txBody>
      </p:sp>
      <p:sp>
        <p:nvSpPr>
          <p:cNvPr id="4" name="テキスト プレースホルダ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ja-JP" altLang="en-US" smtClean="0"/>
              <a:t>マスタ テキストの書式設定</a:t>
            </a:r>
          </a:p>
        </p:txBody>
      </p:sp>
      <p:sp>
        <p:nvSpPr>
          <p:cNvPr id="10" name="図プレースホル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ja-JP" altLang="en-US" noProof="0" smtClean="0"/>
              <a:t>アイコンをクリックして図を追加</a:t>
            </a:r>
            <a:endParaRPr lang="en-US" noProof="0" dirty="0"/>
          </a:p>
        </p:txBody>
      </p:sp>
      <p:sp>
        <p:nvSpPr>
          <p:cNvPr id="7" name="日付プレースホルダ 4"/>
          <p:cNvSpPr>
            <a:spLocks noGrp="1"/>
          </p:cNvSpPr>
          <p:nvPr>
            <p:ph type="dt" sz="half" idx="10"/>
          </p:nvPr>
        </p:nvSpPr>
        <p:spPr/>
        <p:txBody>
          <a:bodyPr/>
          <a:lstStyle>
            <a:lvl1pPr>
              <a:defRPr/>
            </a:lvl1pPr>
            <a:extLst/>
          </a:lstStyle>
          <a:p>
            <a:pPr>
              <a:defRPr/>
            </a:pPr>
            <a:fld id="{3D6AC23F-B25E-4E05-93DB-C8F241770826}" type="datetimeFigureOut">
              <a:rPr lang="ja-JP" altLang="en-US"/>
              <a:pPr>
                <a:defRPr/>
              </a:pPr>
              <a:t>2014/7/7</a:t>
            </a:fld>
            <a:endParaRPr lang="ja-JP" altLang="en-US"/>
          </a:p>
        </p:txBody>
      </p:sp>
      <p:sp>
        <p:nvSpPr>
          <p:cNvPr id="8" name="フッター プレースホルダ 5"/>
          <p:cNvSpPr>
            <a:spLocks noGrp="1"/>
          </p:cNvSpPr>
          <p:nvPr>
            <p:ph type="ftr" sz="quarter" idx="11"/>
          </p:nvPr>
        </p:nvSpPr>
        <p:spPr/>
        <p:txBody>
          <a:bodyPr/>
          <a:lstStyle>
            <a:lvl1pPr>
              <a:defRPr/>
            </a:lvl1pPr>
            <a:extLst/>
          </a:lstStyle>
          <a:p>
            <a:pPr>
              <a:defRPr/>
            </a:pPr>
            <a:endParaRPr lang="ja-JP" altLang="en-US"/>
          </a:p>
        </p:txBody>
      </p:sp>
      <p:sp>
        <p:nvSpPr>
          <p:cNvPr id="9" name="スライド番号プレースホルダ 6"/>
          <p:cNvSpPr>
            <a:spLocks noGrp="1"/>
          </p:cNvSpPr>
          <p:nvPr>
            <p:ph type="sldNum" sz="quarter" idx="12"/>
          </p:nvPr>
        </p:nvSpPr>
        <p:spPr/>
        <p:txBody>
          <a:bodyPr/>
          <a:lstStyle>
            <a:lvl1pPr>
              <a:defRPr/>
            </a:lvl1pPr>
            <a:extLst/>
          </a:lstStyle>
          <a:p>
            <a:pPr>
              <a:defRPr/>
            </a:pPr>
            <a:fld id="{67BF2B2B-415E-48FF-8B2D-6FBC02F80478}" type="slidenum">
              <a:rPr lang="ja-JP" altLang="en-US"/>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3" name="タイトル プレースホルダ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ja-JP" altLang="en-US" smtClean="0"/>
              <a:t>マスタ タイトルの書式設定</a:t>
            </a:r>
            <a:endParaRPr lang="en-US"/>
          </a:p>
        </p:txBody>
      </p:sp>
      <p:sp>
        <p:nvSpPr>
          <p:cNvPr id="1030" name="テキスト プレースホルダ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27" name="日付プレースホルダ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1" sz="1000">
                <a:solidFill>
                  <a:schemeClr val="tx2"/>
                </a:solidFill>
                <a:latin typeface="+mn-lt"/>
                <a:ea typeface="+mn-ea"/>
              </a:defRPr>
            </a:lvl1pPr>
            <a:extLst/>
          </a:lstStyle>
          <a:p>
            <a:pPr>
              <a:defRPr/>
            </a:pPr>
            <a:fld id="{E6F0E56E-F13D-4797-93F0-682A7DBDE95D}" type="datetimeFigureOut">
              <a:rPr lang="ja-JP" altLang="en-US"/>
              <a:pPr>
                <a:defRPr/>
              </a:pPr>
              <a:t>2014/7/7</a:t>
            </a:fld>
            <a:endParaRPr lang="ja-JP" altLang="en-US"/>
          </a:p>
        </p:txBody>
      </p:sp>
      <p:sp>
        <p:nvSpPr>
          <p:cNvPr id="4" name="フッター プレースホルダ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1" sz="1000">
                <a:solidFill>
                  <a:schemeClr val="tx2"/>
                </a:solidFill>
                <a:latin typeface="+mn-lt"/>
                <a:ea typeface="+mn-ea"/>
              </a:defRPr>
            </a:lvl1pPr>
            <a:extLst/>
          </a:lstStyle>
          <a:p>
            <a:pPr>
              <a:defRPr/>
            </a:pPr>
            <a:endParaRPr lang="ja-JP" altLang="en-US"/>
          </a:p>
        </p:txBody>
      </p:sp>
      <p:sp>
        <p:nvSpPr>
          <p:cNvPr id="16" name="スライド番号プレースホルダ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1" sz="1100">
                <a:solidFill>
                  <a:schemeClr val="tx2"/>
                </a:solidFill>
                <a:latin typeface="+mn-lt"/>
                <a:ea typeface="+mn-ea"/>
              </a:defRPr>
            </a:lvl1pPr>
            <a:extLst/>
          </a:lstStyle>
          <a:p>
            <a:pPr>
              <a:defRPr/>
            </a:pPr>
            <a:fld id="{8271FC6E-1BC6-44B4-9B2C-16CB0663385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806" r:id="rId1"/>
    <p:sldLayoutId id="2147483799" r:id="rId2"/>
    <p:sldLayoutId id="2147483807" r:id="rId3"/>
    <p:sldLayoutId id="2147483800" r:id="rId4"/>
    <p:sldLayoutId id="2147483801" r:id="rId5"/>
    <p:sldLayoutId id="2147483802" r:id="rId6"/>
    <p:sldLayoutId id="2147483803" r:id="rId7"/>
    <p:sldLayoutId id="2147483804" r:id="rId8"/>
    <p:sldLayoutId id="2147483808" r:id="rId9"/>
    <p:sldLayoutId id="2147483805" r:id="rId10"/>
    <p:sldLayoutId id="2147483809" r:id="rId11"/>
    <p:sldLayoutId id="2147483810" r:id="rId12"/>
  </p:sldLayoutIdLst>
  <p:txStyles>
    <p:titleStyle>
      <a:lvl1pPr algn="l" rtl="0" eaLnBrk="0" fontAlgn="base" hangingPunct="0">
        <a:spcBef>
          <a:spcPct val="0"/>
        </a:spcBef>
        <a:spcAft>
          <a:spcPct val="0"/>
        </a:spcAft>
        <a:defRPr kumimoji="1"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kumimoji="1" sz="3800" b="1">
          <a:solidFill>
            <a:schemeClr val="tx1"/>
          </a:solidFill>
          <a:latin typeface="Trebuchet MS" pitchFamily="34" charset="0"/>
          <a:ea typeface="HG丸ｺﾞｼｯｸM-PRO" pitchFamily="50" charset="-128"/>
        </a:defRPr>
      </a:lvl2pPr>
      <a:lvl3pPr algn="l" rtl="0" eaLnBrk="0" fontAlgn="base" hangingPunct="0">
        <a:spcBef>
          <a:spcPct val="0"/>
        </a:spcBef>
        <a:spcAft>
          <a:spcPct val="0"/>
        </a:spcAft>
        <a:defRPr kumimoji="1" sz="3800" b="1">
          <a:solidFill>
            <a:schemeClr val="tx1"/>
          </a:solidFill>
          <a:latin typeface="Trebuchet MS" pitchFamily="34" charset="0"/>
          <a:ea typeface="HG丸ｺﾞｼｯｸM-PRO" pitchFamily="50" charset="-128"/>
        </a:defRPr>
      </a:lvl3pPr>
      <a:lvl4pPr algn="l" rtl="0" eaLnBrk="0" fontAlgn="base" hangingPunct="0">
        <a:spcBef>
          <a:spcPct val="0"/>
        </a:spcBef>
        <a:spcAft>
          <a:spcPct val="0"/>
        </a:spcAft>
        <a:defRPr kumimoji="1" sz="3800" b="1">
          <a:solidFill>
            <a:schemeClr val="tx1"/>
          </a:solidFill>
          <a:latin typeface="Trebuchet MS" pitchFamily="34" charset="0"/>
          <a:ea typeface="HG丸ｺﾞｼｯｸM-PRO" pitchFamily="50" charset="-128"/>
        </a:defRPr>
      </a:lvl4pPr>
      <a:lvl5pPr algn="l" rtl="0" eaLnBrk="0" fontAlgn="base" hangingPunct="0">
        <a:spcBef>
          <a:spcPct val="0"/>
        </a:spcBef>
        <a:spcAft>
          <a:spcPct val="0"/>
        </a:spcAft>
        <a:defRPr kumimoji="1" sz="3800" b="1">
          <a:solidFill>
            <a:schemeClr val="tx1"/>
          </a:solidFill>
          <a:latin typeface="Trebuchet MS" pitchFamily="34" charset="0"/>
          <a:ea typeface="HG丸ｺﾞｼｯｸM-PRO" pitchFamily="50" charset="-128"/>
        </a:defRPr>
      </a:lvl5pPr>
      <a:lvl6pPr marL="457200" algn="l" rtl="0" fontAlgn="base">
        <a:spcBef>
          <a:spcPct val="0"/>
        </a:spcBef>
        <a:spcAft>
          <a:spcPct val="0"/>
        </a:spcAft>
        <a:defRPr kumimoji="1" sz="3800" b="1">
          <a:solidFill>
            <a:schemeClr val="tx1"/>
          </a:solidFill>
          <a:latin typeface="Trebuchet MS" pitchFamily="34" charset="0"/>
          <a:ea typeface="HG丸ｺﾞｼｯｸM-PRO" pitchFamily="50" charset="-128"/>
        </a:defRPr>
      </a:lvl6pPr>
      <a:lvl7pPr marL="914400" algn="l" rtl="0" fontAlgn="base">
        <a:spcBef>
          <a:spcPct val="0"/>
        </a:spcBef>
        <a:spcAft>
          <a:spcPct val="0"/>
        </a:spcAft>
        <a:defRPr kumimoji="1" sz="3800" b="1">
          <a:solidFill>
            <a:schemeClr val="tx1"/>
          </a:solidFill>
          <a:latin typeface="Trebuchet MS" pitchFamily="34" charset="0"/>
          <a:ea typeface="HG丸ｺﾞｼｯｸM-PRO" pitchFamily="50" charset="-128"/>
        </a:defRPr>
      </a:lvl7pPr>
      <a:lvl8pPr marL="1371600" algn="l" rtl="0" fontAlgn="base">
        <a:spcBef>
          <a:spcPct val="0"/>
        </a:spcBef>
        <a:spcAft>
          <a:spcPct val="0"/>
        </a:spcAft>
        <a:defRPr kumimoji="1" sz="3800" b="1">
          <a:solidFill>
            <a:schemeClr val="tx1"/>
          </a:solidFill>
          <a:latin typeface="Trebuchet MS" pitchFamily="34" charset="0"/>
          <a:ea typeface="HG丸ｺﾞｼｯｸM-PRO" pitchFamily="50" charset="-128"/>
        </a:defRPr>
      </a:lvl8pPr>
      <a:lvl9pPr marL="1828800" algn="l" rtl="0" fontAlgn="base">
        <a:spcBef>
          <a:spcPct val="0"/>
        </a:spcBef>
        <a:spcAft>
          <a:spcPct val="0"/>
        </a:spcAft>
        <a:defRPr kumimoji="1" sz="3800" b="1">
          <a:solidFill>
            <a:schemeClr val="tx1"/>
          </a:solidFill>
          <a:latin typeface="Trebuchet MS" pitchFamily="34" charset="0"/>
          <a:ea typeface="HG丸ｺﾞｼｯｸM-PRO" pitchFamily="50" charset="-128"/>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kumimoji="1"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kumimoji="1"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kumimoji="1"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kumimoji="1"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umimoji="1"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1"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1"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1"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1" sz="14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85800" y="2401888"/>
            <a:ext cx="8458200" cy="1470025"/>
          </a:xfrm>
        </p:spPr>
        <p:txBody>
          <a:bodyPr>
            <a:normAutofit fontScale="90000"/>
          </a:bodyPr>
          <a:lstStyle/>
          <a:p>
            <a:pPr eaLnBrk="1" fontAlgn="auto" hangingPunct="1">
              <a:spcAft>
                <a:spcPts val="0"/>
              </a:spcAft>
              <a:defRPr/>
            </a:pPr>
            <a:r>
              <a:rPr lang="ja-JP" altLang="en-US" sz="5400" dirty="0" smtClean="0"/>
              <a:t>独創性を育む教育 </a:t>
            </a:r>
            <a:r>
              <a:rPr lang="en-US" altLang="ja-JP" sz="5400" dirty="0" smtClean="0"/>
              <a:t>– </a:t>
            </a:r>
            <a:r>
              <a:rPr lang="ja-JP" altLang="en-US" sz="4000" dirty="0" smtClean="0">
                <a:solidFill>
                  <a:srgbClr val="00B050"/>
                </a:solidFill>
              </a:rPr>
              <a:t>未来の</a:t>
            </a:r>
            <a:r>
              <a:rPr lang="en-US" altLang="ja-JP" sz="4000" dirty="0" smtClean="0">
                <a:solidFill>
                  <a:srgbClr val="00B050"/>
                </a:solidFill>
              </a:rPr>
              <a:t/>
            </a:r>
            <a:br>
              <a:rPr lang="en-US" altLang="ja-JP" sz="4000" dirty="0" smtClean="0">
                <a:solidFill>
                  <a:srgbClr val="00B050"/>
                </a:solidFill>
              </a:rPr>
            </a:br>
            <a:r>
              <a:rPr lang="ja-JP" altLang="en-US" sz="4000" dirty="0" smtClean="0">
                <a:solidFill>
                  <a:srgbClr val="00B050"/>
                </a:solidFill>
              </a:rPr>
              <a:t>日本を創る子どもたちの育成</a:t>
            </a:r>
            <a:r>
              <a:rPr lang="en-US" altLang="ja-JP" sz="4000" dirty="0" smtClean="0">
                <a:solidFill>
                  <a:srgbClr val="00B050"/>
                </a:solidFill>
              </a:rPr>
              <a:t/>
            </a:r>
            <a:br>
              <a:rPr lang="en-US" altLang="ja-JP" sz="4000" dirty="0" smtClean="0">
                <a:solidFill>
                  <a:srgbClr val="00B050"/>
                </a:solidFill>
              </a:rPr>
            </a:br>
            <a:endParaRPr lang="ja-JP" altLang="en-US" dirty="0"/>
          </a:p>
        </p:txBody>
      </p:sp>
      <p:sp>
        <p:nvSpPr>
          <p:cNvPr id="6147" name="サブタイトル 2"/>
          <p:cNvSpPr>
            <a:spLocks noGrp="1"/>
          </p:cNvSpPr>
          <p:nvPr>
            <p:ph type="subTitle" idx="4294967295"/>
          </p:nvPr>
        </p:nvSpPr>
        <p:spPr>
          <a:xfrm>
            <a:off x="0" y="3900488"/>
            <a:ext cx="4953000" cy="1752600"/>
          </a:xfrm>
        </p:spPr>
        <p:txBody>
          <a:bodyPr/>
          <a:lstStyle/>
          <a:p>
            <a:pPr eaLnBrk="1" hangingPunct="1"/>
            <a:endParaRPr lang="en-US" altLang="ja-JP" dirty="0" smtClean="0">
              <a:solidFill>
                <a:srgbClr val="00B050"/>
              </a:solidFill>
            </a:endParaRPr>
          </a:p>
          <a:p>
            <a:pPr eaLnBrk="1" hangingPunct="1"/>
            <a:endParaRPr lang="en-US" altLang="ja-JP" dirty="0" smtClean="0">
              <a:solidFill>
                <a:srgbClr val="00B050"/>
              </a:solidFill>
            </a:endParaRPr>
          </a:p>
          <a:p>
            <a:pPr eaLnBrk="1" hangingPunct="1"/>
            <a:r>
              <a:rPr lang="ja-JP" altLang="en-US" dirty="0" smtClean="0">
                <a:solidFill>
                  <a:srgbClr val="00B050"/>
                </a:solidFill>
              </a:rPr>
              <a:t>弓野憲一</a:t>
            </a:r>
          </a:p>
          <a:p>
            <a:pPr eaLnBrk="1" hangingPunct="1"/>
            <a:r>
              <a:rPr lang="ja-JP" altLang="en-US" dirty="0" smtClean="0">
                <a:solidFill>
                  <a:srgbClr val="00B050"/>
                </a:solidFill>
              </a:rPr>
              <a:t>（静岡大学教育学部）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ja-JP" altLang="en-US" dirty="0" smtClean="0"/>
              <a:t>知能テストと創造性テスト（相関</a:t>
            </a:r>
            <a:r>
              <a:rPr lang="en-US" altLang="ja-JP" dirty="0" smtClean="0"/>
              <a:t>:</a:t>
            </a:r>
            <a:r>
              <a:rPr lang="ja-JP" altLang="en-US" dirty="0" smtClean="0"/>
              <a:t>）</a:t>
            </a:r>
            <a:endParaRPr lang="ja-JP" altLang="en-US" dirty="0"/>
          </a:p>
        </p:txBody>
      </p:sp>
      <p:sp>
        <p:nvSpPr>
          <p:cNvPr id="30723" name="コンテンツ プレースホルダ 2"/>
          <p:cNvSpPr>
            <a:spLocks noGrp="1"/>
          </p:cNvSpPr>
          <p:nvPr>
            <p:ph idx="1"/>
          </p:nvPr>
        </p:nvSpPr>
        <p:spPr/>
        <p:txBody>
          <a:bodyPr/>
          <a:lstStyle/>
          <a:p>
            <a:pPr eaLnBrk="1" hangingPunct="1"/>
            <a:r>
              <a:rPr lang="en-US" altLang="ja-JP" dirty="0" smtClean="0"/>
              <a:t> </a:t>
            </a:r>
            <a:r>
              <a:rPr lang="ja-JP" altLang="en-US" dirty="0" smtClean="0"/>
              <a:t>　　　　　</a:t>
            </a:r>
            <a:r>
              <a:rPr lang="ja-JP" altLang="en-US" dirty="0" smtClean="0">
                <a:solidFill>
                  <a:srgbClr val="0070C0"/>
                </a:solidFill>
              </a:rPr>
              <a:t>（創造性の下位要因）</a:t>
            </a:r>
          </a:p>
          <a:p>
            <a:pPr eaLnBrk="1" hangingPunct="1"/>
            <a:r>
              <a:rPr lang="en-US" sz="2800" dirty="0" smtClean="0">
                <a:ea typeface="HG丸ｺﾞｼｯｸM-PRO" pitchFamily="50" charset="-128"/>
              </a:rPr>
              <a:t> </a:t>
            </a:r>
            <a:r>
              <a:rPr lang="ja-JP" altLang="en-US" sz="2800" dirty="0" smtClean="0"/>
              <a:t>学年　　</a:t>
            </a:r>
            <a:r>
              <a:rPr lang="en-US" sz="2800" dirty="0" smtClean="0">
                <a:ea typeface="HG丸ｺﾞｼｯｸM-PRO" pitchFamily="50" charset="-128"/>
              </a:rPr>
              <a:t> </a:t>
            </a:r>
            <a:r>
              <a:rPr lang="ja-JP" altLang="en-US" sz="2800" dirty="0" smtClean="0">
                <a:solidFill>
                  <a:srgbClr val="00B050"/>
                </a:solidFill>
              </a:rPr>
              <a:t>流暢性</a:t>
            </a:r>
            <a:r>
              <a:rPr lang="en-US" sz="2800" dirty="0" smtClean="0">
                <a:ea typeface="HG丸ｺﾞｼｯｸM-PRO" pitchFamily="50" charset="-128"/>
              </a:rPr>
              <a:t>  </a:t>
            </a:r>
            <a:r>
              <a:rPr lang="ja-JP" altLang="en-US" sz="2800" dirty="0" smtClean="0">
                <a:solidFill>
                  <a:srgbClr val="7030A0"/>
                </a:solidFill>
              </a:rPr>
              <a:t>柔軟性</a:t>
            </a:r>
            <a:r>
              <a:rPr lang="en-US" sz="2800" dirty="0" smtClean="0">
                <a:ea typeface="HG丸ｺﾞｼｯｸM-PRO" pitchFamily="50" charset="-128"/>
              </a:rPr>
              <a:t>  </a:t>
            </a:r>
            <a:r>
              <a:rPr lang="ja-JP" altLang="en-US" sz="2800" dirty="0" smtClean="0">
                <a:solidFill>
                  <a:srgbClr val="00B0F0"/>
                </a:solidFill>
              </a:rPr>
              <a:t>独自性</a:t>
            </a:r>
            <a:r>
              <a:rPr lang="en-US" sz="2800" dirty="0" smtClean="0">
                <a:ea typeface="HG丸ｺﾞｼｯｸM-PRO" pitchFamily="50" charset="-128"/>
              </a:rPr>
              <a:t> </a:t>
            </a:r>
            <a:endParaRPr lang="ja-JP" altLang="en-US" sz="2800" dirty="0" smtClean="0"/>
          </a:p>
          <a:p>
            <a:pPr eaLnBrk="1" hangingPunct="1"/>
            <a:r>
              <a:rPr lang="en-US" sz="2800" dirty="0" smtClean="0">
                <a:ea typeface="HG丸ｺﾞｼｯｸM-PRO" pitchFamily="50" charset="-128"/>
              </a:rPr>
              <a:t>   </a:t>
            </a:r>
            <a:r>
              <a:rPr lang="ja-JP" altLang="en-US" sz="2800" dirty="0" smtClean="0"/>
              <a:t>２　　　</a:t>
            </a:r>
            <a:r>
              <a:rPr lang="en-US" sz="2800" dirty="0" smtClean="0">
                <a:ea typeface="HG丸ｺﾞｼｯｸM-PRO" pitchFamily="50" charset="-128"/>
              </a:rPr>
              <a:t> </a:t>
            </a:r>
            <a:r>
              <a:rPr lang="en-US" altLang="ja-JP" sz="2800" dirty="0" smtClean="0"/>
              <a:t>.51      .39       .47 </a:t>
            </a:r>
            <a:endParaRPr lang="ja-JP" altLang="en-US" sz="2800" dirty="0" smtClean="0"/>
          </a:p>
          <a:p>
            <a:pPr eaLnBrk="1" hangingPunct="1"/>
            <a:r>
              <a:rPr lang="en-US" altLang="ja-JP" sz="2800" dirty="0" smtClean="0"/>
              <a:t>   </a:t>
            </a:r>
            <a:r>
              <a:rPr lang="ja-JP" altLang="en-US" sz="2800" dirty="0" smtClean="0"/>
              <a:t>３　　　</a:t>
            </a:r>
            <a:r>
              <a:rPr lang="en-US" sz="2800" dirty="0" smtClean="0">
                <a:ea typeface="HG丸ｺﾞｼｯｸM-PRO" pitchFamily="50" charset="-128"/>
              </a:rPr>
              <a:t> </a:t>
            </a:r>
            <a:r>
              <a:rPr lang="en-US" altLang="ja-JP" sz="2800" dirty="0" smtClean="0"/>
              <a:t>.21      .19       .26</a:t>
            </a:r>
            <a:endParaRPr lang="ja-JP" altLang="en-US" sz="2800" dirty="0" smtClean="0"/>
          </a:p>
          <a:p>
            <a:pPr eaLnBrk="1" hangingPunct="1"/>
            <a:r>
              <a:rPr lang="en-US" altLang="ja-JP" sz="2800" dirty="0" smtClean="0"/>
              <a:t>   </a:t>
            </a:r>
            <a:r>
              <a:rPr lang="ja-JP" altLang="en-US" sz="2800" dirty="0" smtClean="0"/>
              <a:t>４　　</a:t>
            </a:r>
            <a:r>
              <a:rPr lang="en-US" sz="2800" dirty="0" smtClean="0">
                <a:ea typeface="HG丸ｺﾞｼｯｸM-PRO" pitchFamily="50" charset="-128"/>
              </a:rPr>
              <a:t>    </a:t>
            </a:r>
            <a:r>
              <a:rPr lang="en-US" altLang="ja-JP" sz="2800" dirty="0" smtClean="0"/>
              <a:t>.04      .10       .15</a:t>
            </a:r>
            <a:endParaRPr lang="ja-JP" altLang="en-US" sz="2800" dirty="0" smtClean="0"/>
          </a:p>
          <a:p>
            <a:pPr eaLnBrk="1" hangingPunct="1"/>
            <a:r>
              <a:rPr lang="en-US" altLang="ja-JP" sz="2800" dirty="0" smtClean="0"/>
              <a:t>   </a:t>
            </a:r>
            <a:r>
              <a:rPr lang="ja-JP" altLang="en-US" sz="2800" dirty="0" smtClean="0"/>
              <a:t>５　　 </a:t>
            </a:r>
            <a:r>
              <a:rPr lang="en-US" sz="2800" dirty="0" smtClean="0">
                <a:ea typeface="HG丸ｺﾞｼｯｸM-PRO" pitchFamily="50" charset="-128"/>
              </a:rPr>
              <a:t> </a:t>
            </a:r>
            <a:r>
              <a:rPr lang="en-US" altLang="ja-JP" sz="2800" dirty="0" smtClean="0"/>
              <a:t>- .07      .14       .25</a:t>
            </a:r>
            <a:endParaRPr lang="ja-JP" altLang="en-US" sz="2800" dirty="0" smtClean="0"/>
          </a:p>
          <a:p>
            <a:pPr eaLnBrk="1" hangingPunct="1"/>
            <a:r>
              <a:rPr lang="en-US" altLang="ja-JP" sz="2800" dirty="0" smtClean="0"/>
              <a:t>   </a:t>
            </a:r>
            <a:r>
              <a:rPr lang="ja-JP" altLang="en-US" sz="2800" dirty="0" smtClean="0"/>
              <a:t>６        </a:t>
            </a:r>
            <a:r>
              <a:rPr lang="en-US" sz="2800" dirty="0" smtClean="0">
                <a:ea typeface="HG丸ｺﾞｼｯｸM-PRO" pitchFamily="50" charset="-128"/>
              </a:rPr>
              <a:t> </a:t>
            </a:r>
            <a:r>
              <a:rPr lang="en-US" altLang="ja-JP" sz="2800" dirty="0" smtClean="0">
                <a:solidFill>
                  <a:srgbClr val="FF0000"/>
                </a:solidFill>
              </a:rPr>
              <a:t>- .03      .06       .02</a:t>
            </a:r>
            <a:endParaRPr lang="ja-JP" altLang="en-US" sz="2800" dirty="0" smtClean="0">
              <a:solidFill>
                <a:srgbClr val="FF0000"/>
              </a:solidFill>
            </a:endParaRPr>
          </a:p>
          <a:p>
            <a:pPr eaLnBrk="1" hangingPunct="1"/>
            <a:r>
              <a:rPr lang="en-US" altLang="ja-JP" dirty="0" smtClean="0"/>
              <a:t> </a:t>
            </a:r>
            <a:endParaRPr lang="ja-JP" altLang="en-US" dirty="0" smtClean="0"/>
          </a:p>
          <a:p>
            <a:pPr eaLnBrk="1" hangingPunct="1"/>
            <a:r>
              <a:rPr lang="ja-JP" altLang="en-US" dirty="0" smtClean="0"/>
              <a:t>相関</a:t>
            </a:r>
            <a:r>
              <a:rPr lang="en-US" altLang="ja-JP" dirty="0" smtClean="0"/>
              <a:t>=1.0 </a:t>
            </a:r>
            <a:r>
              <a:rPr lang="ja-JP" altLang="en-US" dirty="0" smtClean="0"/>
              <a:t>⇒</a:t>
            </a:r>
            <a:r>
              <a:rPr lang="ja-JP" altLang="en-US" dirty="0" smtClean="0">
                <a:solidFill>
                  <a:srgbClr val="00B050"/>
                </a:solidFill>
              </a:rPr>
              <a:t>完全相関</a:t>
            </a:r>
            <a:r>
              <a:rPr lang="en-US" altLang="ja-JP" dirty="0" smtClean="0"/>
              <a:t>;  </a:t>
            </a:r>
            <a:r>
              <a:rPr lang="ja-JP" altLang="en-US" dirty="0" smtClean="0"/>
              <a:t>相関</a:t>
            </a:r>
            <a:r>
              <a:rPr lang="en-US" altLang="ja-JP" dirty="0" smtClean="0"/>
              <a:t>=0</a:t>
            </a:r>
            <a:r>
              <a:rPr lang="ja-JP" altLang="en-US" dirty="0" smtClean="0"/>
              <a:t>⇒</a:t>
            </a:r>
            <a:r>
              <a:rPr lang="ja-JP" altLang="en-US" dirty="0" smtClean="0">
                <a:solidFill>
                  <a:srgbClr val="FF0000"/>
                </a:solidFill>
              </a:rPr>
              <a:t>無相関　</a:t>
            </a:r>
            <a:r>
              <a:rPr lang="ja-JP" altLang="en-US" dirty="0" smtClean="0"/>
              <a:t>　</a:t>
            </a:r>
          </a:p>
          <a:p>
            <a:pPr eaLnBrk="1" hangingPunct="1"/>
            <a:endParaRPr lang="ja-JP" alt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創造性の発達（</a:t>
            </a:r>
            <a:r>
              <a:rPr kumimoji="1" lang="ja-JP" altLang="en-US" sz="3100" dirty="0" smtClean="0"/>
              <a:t>問題解決のアイデア</a:t>
            </a:r>
            <a:r>
              <a:rPr kumimoji="1" lang="ja-JP" altLang="en-US" dirty="0" smtClean="0"/>
              <a:t>）</a:t>
            </a:r>
            <a:br>
              <a:rPr kumimoji="1" lang="ja-JP" altLang="en-US" dirty="0" smtClean="0"/>
            </a:br>
            <a:r>
              <a:rPr lang="ja-JP" altLang="en-US" sz="3100" dirty="0" smtClean="0"/>
              <a:t>トーランス</a:t>
            </a:r>
            <a:r>
              <a:rPr lang="en-US" altLang="ja-JP" sz="3100" dirty="0" smtClean="0"/>
              <a:t>,1965</a:t>
            </a:r>
            <a:endParaRPr kumimoji="1" lang="ja-JP" altLang="en-US" sz="3100" dirty="0"/>
          </a:p>
        </p:txBody>
      </p:sp>
      <p:pic>
        <p:nvPicPr>
          <p:cNvPr id="2050" name="Picture 2" descr="G:\Ichitaro\Books\蘭かよ・知能創造性\DevCre-Torance.jpg"/>
          <p:cNvPicPr>
            <a:picLocks noGrp="1" noChangeAspect="1" noChangeArrowheads="1"/>
          </p:cNvPicPr>
          <p:nvPr>
            <p:ph idx="1"/>
          </p:nvPr>
        </p:nvPicPr>
        <p:blipFill>
          <a:blip r:embed="rId2" cstate="print"/>
          <a:srcRect/>
          <a:stretch>
            <a:fillRect/>
          </a:stretch>
        </p:blipFill>
        <p:spPr bwMode="auto">
          <a:xfrm>
            <a:off x="0" y="1643050"/>
            <a:ext cx="7643834" cy="48577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学びと創り（</a:t>
            </a:r>
            <a:r>
              <a:rPr kumimoji="1" lang="ja-JP" altLang="en-US" sz="2800" dirty="0" smtClean="0">
                <a:solidFill>
                  <a:srgbClr val="00B0F0"/>
                </a:solidFill>
              </a:rPr>
              <a:t>弓野説</a:t>
            </a:r>
            <a:r>
              <a:rPr kumimoji="1" lang="ja-JP" altLang="en-US" dirty="0" smtClean="0"/>
              <a:t>）</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solidFill>
                  <a:srgbClr val="00B0F0"/>
                </a:solidFill>
              </a:rPr>
              <a:t>学び</a:t>
            </a:r>
            <a:r>
              <a:rPr kumimoji="1" lang="ja-JP" altLang="en-US" dirty="0" smtClean="0"/>
              <a:t>（まねるから派生</a:t>
            </a:r>
            <a:r>
              <a:rPr kumimoji="1" lang="en-US" altLang="ja-JP" dirty="0" smtClean="0"/>
              <a:t>:</a:t>
            </a:r>
            <a:r>
              <a:rPr kumimoji="1" lang="ja-JP" altLang="en-US" dirty="0" smtClean="0"/>
              <a:t>日本の教育の中心）</a:t>
            </a:r>
          </a:p>
          <a:p>
            <a:r>
              <a:rPr lang="ja-JP" altLang="en-US" sz="2400" dirty="0" smtClean="0"/>
              <a:t>手本、教科書、学説、教師等、正しいものを</a:t>
            </a:r>
          </a:p>
          <a:p>
            <a:r>
              <a:rPr kumimoji="1" lang="ja-JP" altLang="en-US" sz="2400" dirty="0" smtClean="0"/>
              <a:t>　</a:t>
            </a:r>
            <a:r>
              <a:rPr lang="ja-JP" altLang="en-US" sz="2400" dirty="0" smtClean="0"/>
              <a:t>理解・記憶・再生（「私」のかかわりは薄い）⇒</a:t>
            </a:r>
            <a:r>
              <a:rPr lang="ja-JP" altLang="en-US" sz="2400" dirty="0" smtClean="0">
                <a:solidFill>
                  <a:srgbClr val="00B050"/>
                </a:solidFill>
              </a:rPr>
              <a:t>知能がポイント</a:t>
            </a:r>
            <a:r>
              <a:rPr lang="ja-JP" altLang="en-US" sz="2400" dirty="0" smtClean="0"/>
              <a:t>、知識・スキル等に対する責任なし</a:t>
            </a:r>
          </a:p>
          <a:p>
            <a:r>
              <a:rPr kumimoji="1" lang="ja-JP" altLang="en-US" dirty="0" smtClean="0">
                <a:solidFill>
                  <a:srgbClr val="00B0F0"/>
                </a:solidFill>
              </a:rPr>
              <a:t>創り</a:t>
            </a:r>
            <a:r>
              <a:rPr kumimoji="1" lang="ja-JP" altLang="en-US" dirty="0" smtClean="0"/>
              <a:t>（学んだものをベースに、新たな何かをつくりだす</a:t>
            </a:r>
            <a:r>
              <a:rPr kumimoji="1" lang="en-US" altLang="ja-JP" dirty="0" smtClean="0"/>
              <a:t>:</a:t>
            </a:r>
            <a:r>
              <a:rPr kumimoji="1" lang="ja-JP" altLang="en-US" dirty="0" smtClean="0"/>
              <a:t>西欧の教育の中心）</a:t>
            </a:r>
          </a:p>
          <a:p>
            <a:r>
              <a:rPr kumimoji="1" lang="ja-JP" altLang="en-US" sz="2400" dirty="0" smtClean="0"/>
              <a:t>創りには「私」が緊密にかかわる　⇒　</a:t>
            </a:r>
            <a:r>
              <a:rPr kumimoji="1" lang="ja-JP" altLang="en-US" sz="2400" dirty="0" smtClean="0">
                <a:solidFill>
                  <a:srgbClr val="00B050"/>
                </a:solidFill>
              </a:rPr>
              <a:t>創造性がポイント</a:t>
            </a:r>
            <a:r>
              <a:rPr kumimoji="1" lang="ja-JP" altLang="en-US" sz="2400" dirty="0" smtClean="0">
                <a:solidFill>
                  <a:srgbClr val="C00000"/>
                </a:solidFill>
              </a:rPr>
              <a:t>、</a:t>
            </a:r>
            <a:r>
              <a:rPr kumimoji="1" lang="ja-JP" altLang="en-US" sz="2400" dirty="0" smtClean="0"/>
              <a:t>知識・スキル等に対する責任</a:t>
            </a:r>
          </a:p>
          <a:p>
            <a:r>
              <a:rPr lang="ja-JP" altLang="en-US" sz="2400" dirty="0" smtClean="0">
                <a:solidFill>
                  <a:srgbClr val="FF0000"/>
                </a:solidFill>
              </a:rPr>
              <a:t>創りには、議論と協議がかかせない</a:t>
            </a:r>
            <a:endParaRPr kumimoji="1" lang="ja-JP" altLang="en-US" dirty="0" smtClean="0">
              <a:solidFill>
                <a:srgbClr val="FF0000"/>
              </a:solidFill>
            </a:endParaRPr>
          </a:p>
          <a:p>
            <a:r>
              <a:rPr lang="ja-JP" altLang="en-US" dirty="0" smtClean="0"/>
              <a:t>＊学問・科学の創始・発展には、創りが必須　</a:t>
            </a:r>
            <a:r>
              <a:rPr lang="en-US" altLang="ja-JP" dirty="0" smtClean="0"/>
              <a:t>(</a:t>
            </a:r>
            <a:r>
              <a:rPr lang="ja-JP" altLang="en-US" sz="2400" dirty="0" smtClean="0">
                <a:solidFill>
                  <a:srgbClr val="7030A0"/>
                </a:solidFill>
              </a:rPr>
              <a:t>日本の教育では看過されている</a:t>
            </a:r>
            <a:r>
              <a:rPr lang="ja-JP" altLang="en-US" dirty="0" smtClean="0"/>
              <a:t>）</a:t>
            </a:r>
          </a:p>
          <a:p>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lstStyle/>
          <a:p>
            <a:pPr eaLnBrk="1" fontAlgn="auto" hangingPunct="1">
              <a:spcAft>
                <a:spcPts val="0"/>
              </a:spcAft>
              <a:defRPr/>
            </a:pPr>
            <a:r>
              <a:rPr lang="ja-JP" altLang="en-US" dirty="0" smtClean="0"/>
              <a:t>日本の子どもの特性</a:t>
            </a:r>
            <a:r>
              <a:rPr lang="ja-JP" altLang="en-US" sz="2400" dirty="0" smtClean="0">
                <a:solidFill>
                  <a:srgbClr val="00B050"/>
                </a:solidFill>
              </a:rPr>
              <a:t>（</a:t>
            </a:r>
            <a:r>
              <a:rPr lang="ja-JP" altLang="en-US" sz="2700" dirty="0" smtClean="0">
                <a:solidFill>
                  <a:srgbClr val="00B050"/>
                </a:solidFill>
              </a:rPr>
              <a:t>欧米と比べて）</a:t>
            </a:r>
            <a:endParaRPr lang="ja-JP" altLang="en-US" sz="2700" dirty="0">
              <a:solidFill>
                <a:srgbClr val="00B050"/>
              </a:solidFill>
            </a:endParaRPr>
          </a:p>
        </p:txBody>
      </p:sp>
      <p:sp>
        <p:nvSpPr>
          <p:cNvPr id="7171" name="コンテンツ プレースホルダ 2"/>
          <p:cNvSpPr>
            <a:spLocks noGrp="1"/>
          </p:cNvSpPr>
          <p:nvPr>
            <p:ph idx="1"/>
          </p:nvPr>
        </p:nvSpPr>
        <p:spPr/>
        <p:txBody>
          <a:bodyPr/>
          <a:lstStyle/>
          <a:p>
            <a:pPr eaLnBrk="1" hangingPunct="1"/>
            <a:r>
              <a:rPr lang="en-US" altLang="ja-JP" b="1" dirty="0" smtClean="0">
                <a:solidFill>
                  <a:srgbClr val="FF0000"/>
                </a:solidFill>
              </a:rPr>
              <a:t>[</a:t>
            </a:r>
            <a:r>
              <a:rPr lang="ja-JP" altLang="en-US" b="1" dirty="0" smtClean="0">
                <a:solidFill>
                  <a:srgbClr val="FF0000"/>
                </a:solidFill>
              </a:rPr>
              <a:t>誇れるもの</a:t>
            </a:r>
            <a:r>
              <a:rPr lang="en-US" altLang="ja-JP" b="1" dirty="0" smtClean="0">
                <a:solidFill>
                  <a:srgbClr val="FF0000"/>
                </a:solidFill>
              </a:rPr>
              <a:t>]</a:t>
            </a:r>
            <a:endParaRPr lang="ja-JP" altLang="en-US" b="1" dirty="0" smtClean="0">
              <a:solidFill>
                <a:srgbClr val="FF0000"/>
              </a:solidFill>
            </a:endParaRPr>
          </a:p>
          <a:p>
            <a:pPr eaLnBrk="1" hangingPunct="1"/>
            <a:r>
              <a:rPr lang="ja-JP" altLang="en-US" dirty="0" smtClean="0">
                <a:solidFill>
                  <a:srgbClr val="C00000"/>
                </a:solidFill>
              </a:rPr>
              <a:t>手先が器用、改良・改善力がある</a:t>
            </a:r>
          </a:p>
          <a:p>
            <a:pPr eaLnBrk="1" hangingPunct="1"/>
            <a:r>
              <a:rPr lang="ja-JP" altLang="en-US" dirty="0" smtClean="0">
                <a:solidFill>
                  <a:srgbClr val="C00000"/>
                </a:solidFill>
              </a:rPr>
              <a:t>色に関する感性が優れている</a:t>
            </a:r>
          </a:p>
          <a:p>
            <a:pPr eaLnBrk="1" hangingPunct="1"/>
            <a:r>
              <a:rPr lang="ja-JP" altLang="en-US" dirty="0" smtClean="0">
                <a:solidFill>
                  <a:srgbClr val="C00000"/>
                </a:solidFill>
              </a:rPr>
              <a:t>協調的（同調的？）</a:t>
            </a:r>
          </a:p>
          <a:p>
            <a:pPr eaLnBrk="1" hangingPunct="1"/>
            <a:r>
              <a:rPr lang="ja-JP" altLang="en-US" dirty="0" smtClean="0">
                <a:solidFill>
                  <a:srgbClr val="C00000"/>
                </a:solidFill>
              </a:rPr>
              <a:t>忍耐強い？</a:t>
            </a:r>
            <a:endParaRPr lang="en-US" altLang="ja-JP" dirty="0" smtClean="0">
              <a:solidFill>
                <a:srgbClr val="C00000"/>
              </a:solidFill>
            </a:endParaRPr>
          </a:p>
          <a:p>
            <a:pPr eaLnBrk="1" hangingPunct="1"/>
            <a:r>
              <a:rPr lang="en-US" altLang="ja-JP" b="1" dirty="0" smtClean="0">
                <a:solidFill>
                  <a:srgbClr val="0070C0"/>
                </a:solidFill>
              </a:rPr>
              <a:t>[</a:t>
            </a:r>
            <a:r>
              <a:rPr lang="ja-JP" altLang="en-US" b="1" dirty="0" smtClean="0">
                <a:solidFill>
                  <a:srgbClr val="0070C0"/>
                </a:solidFill>
              </a:rPr>
              <a:t>足りないもの</a:t>
            </a:r>
            <a:r>
              <a:rPr lang="en-US" altLang="ja-JP" b="1" dirty="0" smtClean="0">
                <a:solidFill>
                  <a:srgbClr val="0070C0"/>
                </a:solidFill>
              </a:rPr>
              <a:t>]</a:t>
            </a:r>
            <a:endParaRPr lang="ja-JP" altLang="en-US" b="1" dirty="0" smtClean="0">
              <a:solidFill>
                <a:srgbClr val="0070C0"/>
              </a:solidFill>
            </a:endParaRPr>
          </a:p>
          <a:p>
            <a:pPr eaLnBrk="1" hangingPunct="1"/>
            <a:r>
              <a:rPr lang="ja-JP" altLang="en-US" dirty="0" smtClean="0">
                <a:solidFill>
                  <a:srgbClr val="00B050"/>
                </a:solidFill>
              </a:rPr>
              <a:t>自分の意見を持たない（議論が苦手）</a:t>
            </a:r>
          </a:p>
          <a:p>
            <a:pPr eaLnBrk="1" hangingPunct="1"/>
            <a:r>
              <a:rPr lang="ja-JP" altLang="en-US" dirty="0" smtClean="0">
                <a:solidFill>
                  <a:srgbClr val="00B050"/>
                </a:solidFill>
              </a:rPr>
              <a:t>創造が苦手（創造性を持った人はいる）</a:t>
            </a:r>
          </a:p>
          <a:p>
            <a:pPr eaLnBrk="1" hangingPunct="1"/>
            <a:r>
              <a:rPr lang="ja-JP" altLang="en-US" dirty="0" smtClean="0">
                <a:solidFill>
                  <a:srgbClr val="00B050"/>
                </a:solidFill>
              </a:rPr>
              <a:t>論理力が弱い</a:t>
            </a:r>
          </a:p>
          <a:p>
            <a:pPr eaLnBrk="1" hangingPunct="1"/>
            <a:r>
              <a:rPr lang="ja-JP" altLang="en-US" dirty="0" smtClean="0">
                <a:solidFill>
                  <a:srgbClr val="00B050"/>
                </a:solidFill>
              </a:rPr>
              <a:t>第三者への表現力が訓練されていない</a:t>
            </a:r>
          </a:p>
          <a:p>
            <a:pPr eaLnBrk="1" hangingPunct="1"/>
            <a:endParaRPr lang="ja-JP" altLang="en-US" dirty="0" smtClean="0">
              <a:solidFill>
                <a:srgbClr val="00B050"/>
              </a:solidFill>
            </a:endParaRPr>
          </a:p>
          <a:p>
            <a:pPr eaLnBrk="1" hangingPunct="1"/>
            <a:endParaRPr lang="ja-JP" alt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lstStyle/>
          <a:p>
            <a:pPr eaLnBrk="1" fontAlgn="auto" hangingPunct="1">
              <a:spcAft>
                <a:spcPts val="0"/>
              </a:spcAft>
              <a:defRPr/>
            </a:pPr>
            <a:r>
              <a:rPr lang="en-US" altLang="ja-JP" dirty="0" smtClean="0"/>
              <a:t>PISA</a:t>
            </a:r>
            <a:r>
              <a:rPr lang="ja-JP" altLang="en-US" dirty="0" smtClean="0"/>
              <a:t>型学力：</a:t>
            </a:r>
            <a:r>
              <a:rPr lang="en-US" altLang="ja-JP" sz="2700" dirty="0" smtClean="0"/>
              <a:t>2000</a:t>
            </a:r>
            <a:r>
              <a:rPr lang="ja-JP" altLang="en-US" sz="2700" dirty="0" smtClean="0"/>
              <a:t>・</a:t>
            </a:r>
            <a:r>
              <a:rPr lang="en-US" altLang="ja-JP" sz="2700" dirty="0" smtClean="0"/>
              <a:t>2003</a:t>
            </a:r>
            <a:r>
              <a:rPr lang="ja-JP" altLang="en-US" sz="2700" dirty="0" smtClean="0"/>
              <a:t>・</a:t>
            </a:r>
            <a:r>
              <a:rPr lang="en-US" altLang="ja-JP" sz="2700" dirty="0" smtClean="0"/>
              <a:t>2006</a:t>
            </a:r>
            <a:r>
              <a:rPr lang="ja-JP" altLang="en-US" sz="2700" dirty="0" smtClean="0"/>
              <a:t>年・</a:t>
            </a:r>
            <a:r>
              <a:rPr lang="en-US" altLang="ja-JP" sz="2700" dirty="0" smtClean="0"/>
              <a:t>2009</a:t>
            </a:r>
            <a:r>
              <a:rPr lang="ja-JP" altLang="en-US" sz="2700" dirty="0" smtClean="0"/>
              <a:t>年の</a:t>
            </a:r>
            <a:r>
              <a:rPr lang="en-US" altLang="ja-JP" sz="2700" dirty="0" smtClean="0"/>
              <a:t>4</a:t>
            </a:r>
            <a:r>
              <a:rPr lang="ja-JP" altLang="en-US" sz="2700" dirty="0" smtClean="0"/>
              <a:t>回の順位比較</a:t>
            </a:r>
            <a:endParaRPr lang="ja-JP" altLang="en-US" sz="2700" dirty="0"/>
          </a:p>
        </p:txBody>
      </p:sp>
      <p:sp>
        <p:nvSpPr>
          <p:cNvPr id="8195" name="コンテンツ プレースホルダ 2"/>
          <p:cNvSpPr>
            <a:spLocks noGrp="1"/>
          </p:cNvSpPr>
          <p:nvPr>
            <p:ph idx="1"/>
          </p:nvPr>
        </p:nvSpPr>
        <p:spPr/>
        <p:txBody>
          <a:bodyPr/>
          <a:lstStyle/>
          <a:p>
            <a:pPr eaLnBrk="1" hangingPunct="1">
              <a:buNone/>
            </a:pPr>
            <a:r>
              <a:rPr lang="zh-TW" altLang="en-US" dirty="0" smtClean="0">
                <a:cs typeface="微軟正黑體"/>
              </a:rPr>
              <a:t> </a:t>
            </a:r>
            <a:r>
              <a:rPr lang="ja-JP" altLang="en-US" dirty="0" smtClean="0"/>
              <a:t>　　　　　  　</a:t>
            </a:r>
            <a:r>
              <a:rPr lang="en-US" altLang="zh-TW" sz="1600" dirty="0" smtClean="0">
                <a:cs typeface="微軟正黑體"/>
              </a:rPr>
              <a:t>2000</a:t>
            </a:r>
            <a:r>
              <a:rPr lang="zh-TW" altLang="en-US" sz="1600" dirty="0" smtClean="0">
                <a:cs typeface="微軟正黑體"/>
              </a:rPr>
              <a:t>年      </a:t>
            </a:r>
            <a:r>
              <a:rPr lang="ja-JP" altLang="en-US" sz="1600" dirty="0" smtClean="0"/>
              <a:t>　</a:t>
            </a:r>
            <a:r>
              <a:rPr lang="en-US" altLang="zh-TW" sz="1600" dirty="0" smtClean="0">
                <a:cs typeface="微軟正黑體"/>
              </a:rPr>
              <a:t>2003</a:t>
            </a:r>
            <a:r>
              <a:rPr lang="zh-TW" altLang="en-US" sz="1600" dirty="0" smtClean="0">
                <a:cs typeface="微軟正黑體"/>
              </a:rPr>
              <a:t>年</a:t>
            </a:r>
            <a:r>
              <a:rPr lang="ja-JP" altLang="en-US" sz="1600" dirty="0" smtClean="0"/>
              <a:t>　       </a:t>
            </a:r>
            <a:r>
              <a:rPr lang="en-US" altLang="zh-TW" sz="1600" dirty="0" smtClean="0">
                <a:cs typeface="微軟正黑體"/>
              </a:rPr>
              <a:t>2006</a:t>
            </a:r>
            <a:r>
              <a:rPr lang="zh-TW" altLang="en-US" sz="1600" dirty="0" smtClean="0">
                <a:cs typeface="微軟正黑體"/>
              </a:rPr>
              <a:t>年          </a:t>
            </a:r>
            <a:r>
              <a:rPr lang="en-US" altLang="zh-TW" sz="1600" dirty="0" smtClean="0">
                <a:cs typeface="微軟正黑體"/>
              </a:rPr>
              <a:t>2009</a:t>
            </a:r>
            <a:r>
              <a:rPr lang="ja-JP" altLang="en-US" sz="1600" dirty="0" smtClean="0">
                <a:cs typeface="微軟正黑體"/>
              </a:rPr>
              <a:t>年</a:t>
            </a:r>
          </a:p>
          <a:p>
            <a:pPr eaLnBrk="1" hangingPunct="1"/>
            <a:endParaRPr lang="ja-JP" altLang="en-US" sz="1600" dirty="0" smtClean="0">
              <a:cs typeface="微軟正黑體"/>
            </a:endParaRPr>
          </a:p>
          <a:p>
            <a:pPr eaLnBrk="1" hangingPunct="1"/>
            <a:r>
              <a:rPr lang="en-US" altLang="ja-JP" sz="2400" b="1" dirty="0" smtClean="0"/>
              <a:t>1.</a:t>
            </a:r>
            <a:r>
              <a:rPr lang="ja-JP" altLang="en-US" sz="2400" b="1" dirty="0" smtClean="0"/>
              <a:t>科学的リテラシー</a:t>
            </a:r>
            <a:endParaRPr lang="ja-JP" altLang="en-US" sz="2400" dirty="0" smtClean="0">
              <a:cs typeface="微軟正黑體"/>
            </a:endParaRPr>
          </a:p>
          <a:p>
            <a:pPr eaLnBrk="1" hangingPunct="1"/>
            <a:endParaRPr lang="zh-TW" altLang="en-US" sz="1600" dirty="0" smtClean="0">
              <a:cs typeface="微軟正黑體"/>
            </a:endParaRPr>
          </a:p>
          <a:p>
            <a:pPr eaLnBrk="1" hangingPunct="1"/>
            <a:r>
              <a:rPr lang="ja-JP" altLang="en-US" sz="1600" dirty="0" smtClean="0"/>
              <a:t>全参加国中の順位　　　 </a:t>
            </a:r>
            <a:r>
              <a:rPr lang="en-US" altLang="ja-JP" dirty="0" smtClean="0"/>
              <a:t>2</a:t>
            </a:r>
            <a:r>
              <a:rPr lang="ja-JP" altLang="en-US" dirty="0" smtClean="0"/>
              <a:t>位　　</a:t>
            </a:r>
            <a:r>
              <a:rPr lang="en-US" altLang="ja-JP" dirty="0" smtClean="0"/>
              <a:t>2</a:t>
            </a:r>
            <a:r>
              <a:rPr lang="ja-JP" altLang="en-US" dirty="0" smtClean="0"/>
              <a:t>位　　</a:t>
            </a:r>
            <a:r>
              <a:rPr lang="en-US" altLang="ja-JP" dirty="0" smtClean="0"/>
              <a:t>6</a:t>
            </a:r>
            <a:r>
              <a:rPr lang="ja-JP" altLang="en-US" dirty="0" smtClean="0"/>
              <a:t>位　　</a:t>
            </a:r>
            <a:r>
              <a:rPr lang="en-US" altLang="ja-JP" dirty="0" smtClean="0"/>
              <a:t>5</a:t>
            </a:r>
            <a:r>
              <a:rPr lang="ja-JP" altLang="en-US" dirty="0" smtClean="0"/>
              <a:t>位</a:t>
            </a:r>
            <a:endParaRPr lang="en-US" altLang="ja-JP" dirty="0" smtClean="0"/>
          </a:p>
          <a:p>
            <a:pPr eaLnBrk="1" hangingPunct="1"/>
            <a:r>
              <a:rPr lang="en-US" altLang="ja-JP" b="1" dirty="0" smtClean="0"/>
              <a:t>2.</a:t>
            </a:r>
            <a:r>
              <a:rPr lang="ja-JP" altLang="en-US" b="1" dirty="0" smtClean="0"/>
              <a:t>読解力</a:t>
            </a:r>
            <a:endParaRPr lang="ja-JP" altLang="en-US" dirty="0" smtClean="0"/>
          </a:p>
          <a:p>
            <a:pPr eaLnBrk="1" hangingPunct="1"/>
            <a:r>
              <a:rPr lang="ja-JP" altLang="en-US" sz="1600" dirty="0" smtClean="0"/>
              <a:t>全参加国中の順位　　　</a:t>
            </a:r>
            <a:r>
              <a:rPr lang="en-US" altLang="ja-JP" sz="2800" dirty="0" smtClean="0"/>
              <a:t>8</a:t>
            </a:r>
            <a:r>
              <a:rPr lang="ja-JP" altLang="en-US" sz="2800" dirty="0" smtClean="0"/>
              <a:t>位　</a:t>
            </a:r>
            <a:r>
              <a:rPr lang="en-US" altLang="ja-JP" sz="2800" dirty="0" smtClean="0"/>
              <a:t>14</a:t>
            </a:r>
            <a:r>
              <a:rPr lang="ja-JP" altLang="en-US" sz="2800" dirty="0" smtClean="0"/>
              <a:t>位　　</a:t>
            </a:r>
            <a:r>
              <a:rPr lang="en-US" altLang="ja-JP" sz="2800" dirty="0" smtClean="0">
                <a:solidFill>
                  <a:srgbClr val="00B050"/>
                </a:solidFill>
              </a:rPr>
              <a:t>15</a:t>
            </a:r>
            <a:r>
              <a:rPr lang="ja-JP" altLang="en-US" sz="2800" dirty="0" smtClean="0">
                <a:solidFill>
                  <a:srgbClr val="00B050"/>
                </a:solidFill>
              </a:rPr>
              <a:t>位　 </a:t>
            </a:r>
            <a:r>
              <a:rPr lang="en-US" altLang="ja-JP" sz="2800" dirty="0" smtClean="0">
                <a:solidFill>
                  <a:srgbClr val="FF0000"/>
                </a:solidFill>
              </a:rPr>
              <a:t>8</a:t>
            </a:r>
            <a:r>
              <a:rPr lang="ja-JP" altLang="en-US" sz="2800" dirty="0" smtClean="0">
                <a:solidFill>
                  <a:srgbClr val="FF0000"/>
                </a:solidFill>
              </a:rPr>
              <a:t>位</a:t>
            </a:r>
          </a:p>
          <a:p>
            <a:pPr eaLnBrk="1" hangingPunct="1"/>
            <a:r>
              <a:rPr lang="en-US" altLang="ja-JP" sz="2800" b="1" dirty="0" smtClean="0"/>
              <a:t>3.</a:t>
            </a:r>
            <a:r>
              <a:rPr lang="ja-JP" altLang="en-US" sz="2800" b="1" dirty="0" smtClean="0"/>
              <a:t>数学的リテラシー</a:t>
            </a:r>
            <a:endParaRPr lang="ja-JP" altLang="en-US" sz="2800" dirty="0" smtClean="0">
              <a:solidFill>
                <a:srgbClr val="C00000"/>
              </a:solidFill>
            </a:endParaRPr>
          </a:p>
          <a:p>
            <a:pPr eaLnBrk="1" hangingPunct="1"/>
            <a:r>
              <a:rPr lang="ja-JP" altLang="en-US" sz="1600" dirty="0" smtClean="0"/>
              <a:t>全参加国中の順位　　　</a:t>
            </a:r>
            <a:r>
              <a:rPr lang="en-US" altLang="ja-JP" sz="2800" dirty="0" smtClean="0"/>
              <a:t>1</a:t>
            </a:r>
            <a:r>
              <a:rPr lang="ja-JP" altLang="en-US" sz="2800" dirty="0" smtClean="0"/>
              <a:t>位　  </a:t>
            </a:r>
            <a:r>
              <a:rPr lang="en-US" altLang="ja-JP" sz="2800" dirty="0" smtClean="0"/>
              <a:t>6</a:t>
            </a:r>
            <a:r>
              <a:rPr lang="ja-JP" altLang="en-US" sz="2800" dirty="0" smtClean="0"/>
              <a:t>位　　</a:t>
            </a:r>
            <a:r>
              <a:rPr lang="en-US" altLang="ja-JP" sz="2800" dirty="0" smtClean="0"/>
              <a:t>10</a:t>
            </a:r>
            <a:r>
              <a:rPr lang="ja-JP" altLang="en-US" sz="2800" dirty="0" smtClean="0"/>
              <a:t>位    </a:t>
            </a:r>
            <a:r>
              <a:rPr lang="en-US" altLang="ja-JP" sz="2800" dirty="0" smtClean="0"/>
              <a:t>9</a:t>
            </a:r>
            <a:r>
              <a:rPr lang="ja-JP" altLang="en-US" sz="2800" dirty="0" smtClean="0"/>
              <a:t>位</a:t>
            </a:r>
          </a:p>
          <a:p>
            <a:pPr eaLnBrk="1" hangingPunct="1"/>
            <a:r>
              <a:rPr lang="en-US" altLang="ja-JP" sz="2800" dirty="0" smtClean="0"/>
              <a:t>-----------------------------------------------</a:t>
            </a:r>
            <a:endParaRPr lang="ja-JP" altLang="en-US" sz="2800" dirty="0" smtClean="0"/>
          </a:p>
          <a:p>
            <a:pPr eaLnBrk="1" hangingPunct="1"/>
            <a:r>
              <a:rPr lang="en-US" altLang="ja-JP" sz="2800" dirty="0" smtClean="0">
                <a:solidFill>
                  <a:srgbClr val="C00000"/>
                </a:solidFill>
              </a:rPr>
              <a:t>TOEFL</a:t>
            </a:r>
            <a:r>
              <a:rPr lang="ja-JP" altLang="en-US" sz="2800" dirty="0" smtClean="0"/>
              <a:t>（英語アジア</a:t>
            </a:r>
            <a:r>
              <a:rPr lang="en-US" altLang="ja-JP" sz="2800" dirty="0" smtClean="0"/>
              <a:t>28</a:t>
            </a:r>
            <a:r>
              <a:rPr lang="ja-JP" altLang="en-US" sz="2800" dirty="0" smtClean="0"/>
              <a:t>国・地域中</a:t>
            </a:r>
            <a:r>
              <a:rPr lang="ja-JP" altLang="en-US" sz="2800" dirty="0" smtClean="0">
                <a:solidFill>
                  <a:srgbClr val="FF0000"/>
                </a:solidFill>
              </a:rPr>
              <a:t>（</a:t>
            </a:r>
            <a:r>
              <a:rPr lang="en-US" altLang="ja-JP" sz="2800" dirty="0" smtClean="0">
                <a:solidFill>
                  <a:srgbClr val="FF0000"/>
                </a:solidFill>
              </a:rPr>
              <a:t>?</a:t>
            </a:r>
            <a:r>
              <a:rPr lang="ja-JP" altLang="en-US" sz="2800" dirty="0" smtClean="0">
                <a:solidFill>
                  <a:srgbClr val="FF0000"/>
                </a:solidFill>
              </a:rPr>
              <a:t>位）</a:t>
            </a:r>
          </a:p>
          <a:p>
            <a:pPr eaLnBrk="1" hangingPunct="1"/>
            <a:endParaRPr lang="ja-JP" altLang="en-US"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lstStyle/>
          <a:p>
            <a:pPr eaLnBrk="1" fontAlgn="auto" hangingPunct="1">
              <a:spcAft>
                <a:spcPts val="0"/>
              </a:spcAft>
              <a:defRPr/>
            </a:pPr>
            <a:r>
              <a:rPr lang="ja-JP" altLang="en-US" dirty="0" smtClean="0"/>
              <a:t>読解力の問題例（</a:t>
            </a:r>
            <a:r>
              <a:rPr lang="en-US" altLang="ja-JP" dirty="0" smtClean="0"/>
              <a:t>2000</a:t>
            </a:r>
            <a:r>
              <a:rPr lang="ja-JP" altLang="en-US" dirty="0" smtClean="0"/>
              <a:t>）</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pPr marL="274320" indent="-274320" eaLnBrk="1" fontAlgn="auto" hangingPunct="1">
              <a:spcAft>
                <a:spcPts val="0"/>
              </a:spcAft>
              <a:buFont typeface="Wingdings 2"/>
              <a:buChar char=""/>
              <a:defRPr/>
            </a:pPr>
            <a:r>
              <a:rPr lang="en-US" altLang="ja-JP" b="1" dirty="0" smtClean="0"/>
              <a:t>『</a:t>
            </a:r>
            <a:r>
              <a:rPr lang="ja-JP" altLang="en-US" b="1" dirty="0" smtClean="0"/>
              <a:t>落書き</a:t>
            </a:r>
            <a:r>
              <a:rPr lang="en-US" altLang="ja-JP" b="1" dirty="0" smtClean="0"/>
              <a:t>』</a:t>
            </a:r>
            <a:r>
              <a:rPr lang="ja-JP" altLang="en-US" dirty="0" smtClean="0"/>
              <a:t> 学校の壁の落書きに頭に来ています。壁から落書きを消して塗り直すのは、今度が</a:t>
            </a:r>
            <a:r>
              <a:rPr lang="en-US" altLang="ja-JP" dirty="0" smtClean="0"/>
              <a:t>4</a:t>
            </a:r>
            <a:r>
              <a:rPr lang="ja-JP" altLang="en-US" dirty="0" smtClean="0"/>
              <a:t>度目だからです。想像力という点では見上げたものだけれど、社会に余分な損失を負担させないで、自分を表現する方法を探すべきです。</a:t>
            </a:r>
            <a:br>
              <a:rPr lang="ja-JP" altLang="en-US" dirty="0" smtClean="0"/>
            </a:br>
            <a:r>
              <a:rPr lang="ja-JP" altLang="en-US" dirty="0" smtClean="0"/>
              <a:t>　禁じられている場所に落書きをするという、若い人たちの評価を落とすようなことを、なぜするのでしょう。プロの芸術家は、通りに絵をつるしたりなんかしないで、正式な場所に展示して、金銭的援助を求め、名声を獲得するのではないでしょうか。</a:t>
            </a:r>
            <a:br>
              <a:rPr lang="ja-JP" altLang="en-US" dirty="0" smtClean="0"/>
            </a:br>
            <a:r>
              <a:rPr lang="ja-JP" altLang="en-US" dirty="0" smtClean="0"/>
              <a:t>　わたしの考えでは、建物やフェンス、公園のベンチは、それ自体がすでに芸術作品です。落書きでそうした建築物を台なしにするというのは、ほんとに悲しいことです。それだけではなくて、落書きという手段は、オゾン層を破壊します。そうした「芸術作品」は、そのたび消されてしまうのに、この犯罪的な芸術家達はなぜ落書きをして困らせるのか、本当に私は理解できません。</a:t>
            </a:r>
            <a:br>
              <a:rPr lang="ja-JP" altLang="en-US" dirty="0" smtClean="0"/>
            </a:br>
            <a:r>
              <a:rPr lang="ja-JP" altLang="en-US" dirty="0" smtClean="0"/>
              <a:t>　　　　　　　　　　　　　　　　　　　　　　　　　　　　　　　　　　　　　　　　ヘルガ</a:t>
            </a:r>
            <a:br>
              <a:rPr lang="ja-JP" altLang="en-US" dirty="0" smtClean="0"/>
            </a:br>
            <a:endParaRPr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680068"/>
          </a:xfrm>
        </p:spPr>
        <p:txBody>
          <a:bodyPr/>
          <a:lstStyle/>
          <a:p>
            <a:pPr eaLnBrk="1" fontAlgn="auto" hangingPunct="1">
              <a:spcAft>
                <a:spcPts val="0"/>
              </a:spcAft>
              <a:defRPr/>
            </a:pPr>
            <a:r>
              <a:rPr lang="ja-JP" altLang="en-US" dirty="0" smtClean="0"/>
              <a:t>つづき</a:t>
            </a:r>
            <a:endParaRPr lang="ja-JP" altLang="en-US" dirty="0"/>
          </a:p>
        </p:txBody>
      </p:sp>
      <p:sp>
        <p:nvSpPr>
          <p:cNvPr id="3" name="コンテンツ プレースホルダ 2"/>
          <p:cNvSpPr>
            <a:spLocks noGrp="1"/>
          </p:cNvSpPr>
          <p:nvPr>
            <p:ph idx="1"/>
          </p:nvPr>
        </p:nvSpPr>
        <p:spPr>
          <a:xfrm>
            <a:off x="457200" y="1214422"/>
            <a:ext cx="7239000" cy="5241941"/>
          </a:xfrm>
        </p:spPr>
        <p:txBody>
          <a:bodyPr>
            <a:normAutofit fontScale="25000" lnSpcReduction="20000"/>
          </a:bodyPr>
          <a:lstStyle/>
          <a:p>
            <a:pPr marL="274320" indent="-274320" eaLnBrk="1" fontAlgn="auto" hangingPunct="1">
              <a:spcAft>
                <a:spcPts val="0"/>
              </a:spcAft>
              <a:buFont typeface="Wingdings 2"/>
              <a:buChar char=""/>
              <a:defRPr/>
            </a:pPr>
            <a:r>
              <a:rPr lang="ja-JP" altLang="en-US" sz="7200" dirty="0" smtClean="0"/>
              <a:t>十人十色。人の好みなんてさまざまです。世の中はコミュニケーションと広告であふれています。企業のロゴ、お店の看板、通りに面した大きくて目</a:t>
            </a:r>
            <a:r>
              <a:rPr lang="ja-JP" altLang="en-US" sz="7200" dirty="0" err="1" smtClean="0"/>
              <a:t>ざ</a:t>
            </a:r>
            <a:r>
              <a:rPr lang="ja-JP" altLang="en-US" sz="7200" dirty="0" smtClean="0"/>
              <a:t>わり</a:t>
            </a:r>
            <a:r>
              <a:rPr lang="ja-JP" altLang="en-US" sz="7200" dirty="0" err="1" smtClean="0"/>
              <a:t>な</a:t>
            </a:r>
            <a:r>
              <a:rPr lang="ja-JP" altLang="en-US" sz="7200" dirty="0" smtClean="0"/>
              <a:t>ポスター。こういうのは許されるでしょうか。そう、大抵は許されます。では、落書きは許されますか。許せるという人もいれば、許せないという人もいます。</a:t>
            </a:r>
            <a:br>
              <a:rPr lang="ja-JP" altLang="en-US" sz="7200" dirty="0" smtClean="0"/>
            </a:br>
            <a:r>
              <a:rPr lang="ja-JP" altLang="en-US" sz="7200" dirty="0" smtClean="0"/>
              <a:t>　落書きのための代金はだれが払うのでしょう。だれが最後に広告の代金を払うのでしょう。その通り、消費者です。</a:t>
            </a:r>
            <a:br>
              <a:rPr lang="ja-JP" altLang="en-US" sz="7200" dirty="0" smtClean="0"/>
            </a:br>
            <a:r>
              <a:rPr lang="ja-JP" altLang="en-US" sz="7200" dirty="0" smtClean="0"/>
              <a:t>　看板を立てた人は、あなたに許可を求めましたか。求めてはいません。それでは、落書きをする人は許可を求めなければいけませんか。これは単に、コミュニケーションの問題ではないでしょうか。あなた自身の名前も、非行グループの名前も、通りで見かける大きな制作物も、一種のコミュニケーションではないかしら。</a:t>
            </a:r>
            <a:br>
              <a:rPr lang="ja-JP" altLang="en-US" sz="7200" dirty="0" smtClean="0"/>
            </a:br>
            <a:r>
              <a:rPr lang="ja-JP" altLang="en-US" sz="7200" dirty="0" smtClean="0"/>
              <a:t>　数年前に店で見かけた、しま模様やチェックの柄の洋服はどうでしょう。それにスキーウェアも。そうした洋服の模様や色は、花模様が描かれたコンクリートの壁をそっくりそのまま真似たものです。そうした模様や色は受け入れられ、高く評価されているのに、それと同じスタイルの落書きが不愉快とみなされているなんて、笑ってしまいます。</a:t>
            </a:r>
            <a:br>
              <a:rPr lang="ja-JP" altLang="en-US" sz="7200" dirty="0" smtClean="0"/>
            </a:br>
            <a:r>
              <a:rPr lang="ja-JP" altLang="en-US" sz="7200" dirty="0" smtClean="0"/>
              <a:t>　芸術多難の時代です。</a:t>
            </a:r>
            <a:br>
              <a:rPr lang="ja-JP" altLang="en-US" sz="7200" dirty="0" smtClean="0"/>
            </a:br>
            <a:r>
              <a:rPr lang="ja-JP" altLang="en-US" sz="7200" dirty="0" smtClean="0"/>
              <a:t>　　　　　　　　　　　　　　　　　　　　　　　　　　　　　　　　　　　　　　　　ソフィア</a:t>
            </a:r>
            <a:r>
              <a:rPr lang="ja-JP" altLang="en-US" dirty="0" smtClean="0"/>
              <a:t/>
            </a:r>
            <a:br>
              <a:rPr lang="ja-JP" altLang="en-US" dirty="0" smtClean="0"/>
            </a:br>
            <a:endParaRPr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lstStyle/>
          <a:p>
            <a:pPr eaLnBrk="1" fontAlgn="auto" hangingPunct="1">
              <a:spcAft>
                <a:spcPts val="0"/>
              </a:spcAft>
              <a:defRPr/>
            </a:pPr>
            <a:r>
              <a:rPr lang="ja-JP" altLang="en-US" dirty="0" smtClean="0"/>
              <a:t>質問</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pPr marL="274320" indent="-274320" eaLnBrk="1" fontAlgn="auto" hangingPunct="1">
              <a:spcAft>
                <a:spcPts val="0"/>
              </a:spcAft>
              <a:buFont typeface="Wingdings 2"/>
              <a:buChar char=""/>
              <a:defRPr/>
            </a:pPr>
            <a:r>
              <a:rPr lang="ja-JP" altLang="en-US" b="1" dirty="0" smtClean="0"/>
              <a:t>問３</a:t>
            </a:r>
            <a:r>
              <a:rPr lang="ja-JP" altLang="en-US" dirty="0" smtClean="0"/>
              <a:t>：あなたは、この</a:t>
            </a:r>
            <a:r>
              <a:rPr lang="en-US" altLang="ja-JP" dirty="0" smtClean="0"/>
              <a:t>2</a:t>
            </a:r>
            <a:r>
              <a:rPr lang="ja-JP" altLang="en-US" dirty="0" smtClean="0"/>
              <a:t>通の手紙のどちらに賛成しますか。</a:t>
            </a:r>
            <a:r>
              <a:rPr lang="ja-JP" altLang="en-US" dirty="0" smtClean="0">
                <a:solidFill>
                  <a:srgbClr val="FF0000"/>
                </a:solidFill>
              </a:rPr>
              <a:t>片方あるいは両方の手紙の内容にふれながら、自分なりの言葉を使ってあなたの答えを説明してください。</a:t>
            </a:r>
          </a:p>
          <a:p>
            <a:pPr marL="274320" indent="-274320" eaLnBrk="1" fontAlgn="auto" hangingPunct="1">
              <a:spcAft>
                <a:spcPts val="0"/>
              </a:spcAft>
              <a:buFont typeface="Wingdings 2"/>
              <a:buNone/>
              <a:defRPr/>
            </a:pPr>
            <a:r>
              <a:rPr lang="ja-JP" altLang="en-US" dirty="0" smtClean="0"/>
              <a:t/>
            </a:r>
            <a:br>
              <a:rPr lang="ja-JP" altLang="en-US" dirty="0" smtClean="0"/>
            </a:br>
            <a:r>
              <a:rPr lang="ja-JP" altLang="en-US" b="1" dirty="0" smtClean="0"/>
              <a:t>問４</a:t>
            </a:r>
            <a:r>
              <a:rPr lang="ja-JP" altLang="en-US" dirty="0" smtClean="0"/>
              <a:t>：手紙に何が書かれているか、内容について考えてみましょう。</a:t>
            </a:r>
            <a:br>
              <a:rPr lang="ja-JP" altLang="en-US" dirty="0" smtClean="0"/>
            </a:br>
            <a:r>
              <a:rPr lang="ja-JP" altLang="en-US" dirty="0" smtClean="0"/>
              <a:t>手紙がどのような書き方で書かれているか、</a:t>
            </a:r>
            <a:r>
              <a:rPr lang="ja-JP" altLang="en-US" dirty="0" smtClean="0">
                <a:solidFill>
                  <a:srgbClr val="FF0000"/>
                </a:solidFill>
              </a:rPr>
              <a:t>スタイル</a:t>
            </a:r>
            <a:r>
              <a:rPr lang="ja-JP" altLang="en-US" dirty="0" smtClean="0"/>
              <a:t>について考えてみましょう。</a:t>
            </a:r>
            <a:br>
              <a:rPr lang="ja-JP" altLang="en-US" dirty="0" smtClean="0"/>
            </a:br>
            <a:r>
              <a:rPr lang="ja-JP" altLang="en-US" dirty="0" smtClean="0"/>
              <a:t>どちらの手紙に賛成するかは別として、あなたの意見では、どちらの手紙がよい手紙だと思いますか。</a:t>
            </a:r>
            <a:r>
              <a:rPr lang="ja-JP" altLang="en-US" dirty="0" smtClean="0">
                <a:solidFill>
                  <a:srgbClr val="FF0000"/>
                </a:solidFill>
              </a:rPr>
              <a:t>片方あるいは両方の手紙の書き方にふれながら、あなたの答えを説明してください。</a:t>
            </a:r>
            <a:endParaRPr lang="ja-JP" alt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noChangeAspect="1"/>
          </p:cNvGrpSpPr>
          <p:nvPr/>
        </p:nvGrpSpPr>
        <p:grpSpPr bwMode="auto">
          <a:xfrm>
            <a:off x="285750" y="1857375"/>
            <a:ext cx="8604250" cy="5000625"/>
            <a:chOff x="1897" y="2618"/>
            <a:chExt cx="7226" cy="4513"/>
          </a:xfrm>
        </p:grpSpPr>
        <p:sp>
          <p:nvSpPr>
            <p:cNvPr id="18438" name="AutoShape 3"/>
            <p:cNvSpPr>
              <a:spLocks noChangeAspect="1" noChangeArrowheads="1"/>
            </p:cNvSpPr>
            <p:nvPr/>
          </p:nvSpPr>
          <p:spPr bwMode="auto">
            <a:xfrm>
              <a:off x="1897" y="2618"/>
              <a:ext cx="7200" cy="4320"/>
            </a:xfrm>
            <a:prstGeom prst="rect">
              <a:avLst/>
            </a:prstGeom>
            <a:noFill/>
            <a:ln w="57150" cmpd="thinThick">
              <a:solidFill>
                <a:srgbClr val="000000"/>
              </a:solidFill>
              <a:prstDash val="dash"/>
              <a:miter lim="800000"/>
              <a:headEnd/>
              <a:tailEnd/>
            </a:ln>
          </p:spPr>
          <p:txBody>
            <a:bodyPr/>
            <a:lstStyle/>
            <a:p>
              <a:endParaRPr lang="ja-JP" altLang="en-US">
                <a:latin typeface="Trebuchet MS" pitchFamily="34" charset="0"/>
                <a:ea typeface="HG丸ｺﾞｼｯｸM-PRO" pitchFamily="50" charset="-128"/>
              </a:endParaRPr>
            </a:p>
          </p:txBody>
        </p:sp>
        <p:sp>
          <p:nvSpPr>
            <p:cNvPr id="18439" name="Text Box 4"/>
            <p:cNvSpPr txBox="1">
              <a:spLocks noChangeArrowheads="1"/>
            </p:cNvSpPr>
            <p:nvPr/>
          </p:nvSpPr>
          <p:spPr bwMode="auto">
            <a:xfrm>
              <a:off x="2510" y="3544"/>
              <a:ext cx="1225" cy="771"/>
            </a:xfrm>
            <a:prstGeom prst="rect">
              <a:avLst/>
            </a:prstGeom>
            <a:solidFill>
              <a:srgbClr val="FFFFFF"/>
            </a:solidFill>
            <a:ln w="57150">
              <a:solidFill>
                <a:srgbClr val="000000"/>
              </a:solidFill>
              <a:miter lim="800000"/>
              <a:headEnd/>
              <a:tailEnd/>
            </a:ln>
          </p:spPr>
          <p:txBody>
            <a:bodyPr lIns="74295" tIns="8890" rIns="74295" bIns="8890"/>
            <a:lstStyle/>
            <a:p>
              <a:pPr algn="just"/>
              <a:r>
                <a:rPr lang="ja-JP" altLang="en-US" sz="3200" b="1">
                  <a:latin typeface="Century" pitchFamily="18" charset="0"/>
                  <a:ea typeface="ＭＳ 明朝" pitchFamily="17" charset="-128"/>
                </a:rPr>
                <a:t>教材１</a:t>
              </a:r>
              <a:endParaRPr lang="ja-JP" sz="3200"/>
            </a:p>
          </p:txBody>
        </p:sp>
        <p:sp>
          <p:nvSpPr>
            <p:cNvPr id="18440" name="Text Box 5"/>
            <p:cNvSpPr txBox="1">
              <a:spLocks noChangeArrowheads="1"/>
            </p:cNvSpPr>
            <p:nvPr/>
          </p:nvSpPr>
          <p:spPr bwMode="auto">
            <a:xfrm>
              <a:off x="2497" y="4939"/>
              <a:ext cx="1071" cy="387"/>
            </a:xfrm>
            <a:prstGeom prst="rect">
              <a:avLst/>
            </a:prstGeom>
            <a:solidFill>
              <a:srgbClr val="FFFFFF"/>
            </a:solidFill>
            <a:ln w="9525">
              <a:solidFill>
                <a:srgbClr val="000000"/>
              </a:solidFill>
              <a:prstDash val="dash"/>
              <a:miter lim="800000"/>
              <a:headEnd/>
              <a:tailEnd/>
            </a:ln>
          </p:spPr>
          <p:txBody>
            <a:bodyPr lIns="74295" tIns="8890" rIns="74295" bIns="8890"/>
            <a:lstStyle/>
            <a:p>
              <a:pPr algn="just"/>
              <a:r>
                <a:rPr lang="ja-JP" altLang="en-US" b="1">
                  <a:latin typeface="Century" pitchFamily="18" charset="0"/>
                  <a:ea typeface="ＭＳ 明朝" pitchFamily="17" charset="-128"/>
                </a:rPr>
                <a:t>弱い自己</a:t>
              </a:r>
              <a:endParaRPr lang="ja-JP"/>
            </a:p>
          </p:txBody>
        </p:sp>
        <p:sp>
          <p:nvSpPr>
            <p:cNvPr id="18441" name="Text Box 6"/>
            <p:cNvSpPr txBox="1">
              <a:spLocks noChangeArrowheads="1"/>
            </p:cNvSpPr>
            <p:nvPr/>
          </p:nvSpPr>
          <p:spPr bwMode="auto">
            <a:xfrm>
              <a:off x="2437" y="2811"/>
              <a:ext cx="1498" cy="462"/>
            </a:xfrm>
            <a:prstGeom prst="rect">
              <a:avLst/>
            </a:prstGeom>
            <a:solidFill>
              <a:srgbClr val="FFFFFF"/>
            </a:solidFill>
            <a:ln w="38100">
              <a:solidFill>
                <a:srgbClr val="000000"/>
              </a:solidFill>
              <a:miter lim="800000"/>
              <a:headEnd/>
              <a:tailEnd/>
            </a:ln>
          </p:spPr>
          <p:txBody>
            <a:bodyPr lIns="74295" tIns="8890" rIns="74295" bIns="8890"/>
            <a:lstStyle/>
            <a:p>
              <a:pPr algn="just"/>
              <a:r>
                <a:rPr lang="ja-JP" altLang="en-US" sz="2400" b="1">
                  <a:latin typeface="Century" pitchFamily="18" charset="0"/>
                  <a:ea typeface="ＭＳ 明朝" pitchFamily="17" charset="-128"/>
                </a:rPr>
                <a:t>日本型読解</a:t>
              </a:r>
              <a:endParaRPr lang="ja-JP" sz="2400"/>
            </a:p>
          </p:txBody>
        </p:sp>
        <p:sp>
          <p:nvSpPr>
            <p:cNvPr id="18442" name="Line 7"/>
            <p:cNvSpPr>
              <a:spLocks noChangeShapeType="1"/>
            </p:cNvSpPr>
            <p:nvPr/>
          </p:nvSpPr>
          <p:spPr bwMode="auto">
            <a:xfrm flipV="1">
              <a:off x="2969" y="4469"/>
              <a:ext cx="0" cy="463"/>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18443" name="Text Box 8"/>
            <p:cNvSpPr txBox="1">
              <a:spLocks noChangeArrowheads="1"/>
            </p:cNvSpPr>
            <p:nvPr/>
          </p:nvSpPr>
          <p:spPr bwMode="auto">
            <a:xfrm>
              <a:off x="4042" y="3544"/>
              <a:ext cx="1378" cy="1543"/>
            </a:xfrm>
            <a:prstGeom prst="rect">
              <a:avLst/>
            </a:prstGeom>
            <a:solidFill>
              <a:srgbClr val="FFFFFF"/>
            </a:solidFill>
            <a:ln w="9525">
              <a:solidFill>
                <a:srgbClr val="000000"/>
              </a:solidFill>
              <a:miter lim="800000"/>
              <a:headEnd/>
              <a:tailEnd/>
            </a:ln>
          </p:spPr>
          <p:txBody>
            <a:bodyPr lIns="74295" tIns="8890" rIns="74295" bIns="8890"/>
            <a:lstStyle/>
            <a:p>
              <a:pPr lvl="1" algn="just">
                <a:buClr>
                  <a:srgbClr val="FF0000"/>
                </a:buClr>
                <a:buFont typeface="ＭＳ 明朝" pitchFamily="17" charset="-128"/>
                <a:buChar char="・"/>
              </a:pPr>
              <a:r>
                <a:rPr lang="ja-JP" altLang="en-US" b="1" u="sng">
                  <a:solidFill>
                    <a:srgbClr val="FF0000"/>
                  </a:solidFill>
                  <a:latin typeface="Century" pitchFamily="18" charset="0"/>
                  <a:ea typeface="ＭＳ 明朝" pitchFamily="17" charset="-128"/>
                </a:rPr>
                <a:t>正しい</a:t>
              </a:r>
              <a:endParaRPr lang="ja-JP" altLang="en-US" b="1" u="sng">
                <a:solidFill>
                  <a:srgbClr val="FF0000"/>
                </a:solidFill>
                <a:latin typeface="Times New Roman" pitchFamily="18" charset="0"/>
                <a:ea typeface="ＭＳ 明朝" pitchFamily="17" charset="-128"/>
              </a:endParaRPr>
            </a:p>
            <a:p>
              <a:pPr>
                <a:buFont typeface="ＭＳ 明朝" pitchFamily="17" charset="-128"/>
                <a:buChar char="・"/>
              </a:pPr>
              <a:r>
                <a:rPr lang="ja-JP" altLang="en-US" b="1">
                  <a:latin typeface="Century" pitchFamily="18" charset="0"/>
                  <a:ea typeface="ＭＳ 明朝" pitchFamily="17" charset="-128"/>
                </a:rPr>
                <a:t>作者意図</a:t>
              </a:r>
              <a:endParaRPr lang="ja-JP" altLang="en-US" b="1">
                <a:latin typeface="Times New Roman" pitchFamily="18" charset="0"/>
                <a:ea typeface="ＭＳ 明朝" pitchFamily="17" charset="-128"/>
              </a:endParaRPr>
            </a:p>
            <a:p>
              <a:pPr>
                <a:buFont typeface="ＭＳ 明朝" pitchFamily="17" charset="-128"/>
                <a:buChar char="・"/>
              </a:pPr>
              <a:r>
                <a:rPr lang="ja-JP" altLang="en-US" b="1">
                  <a:latin typeface="Century" pitchFamily="18" charset="0"/>
                  <a:ea typeface="ＭＳ 明朝" pitchFamily="17" charset="-128"/>
                </a:rPr>
                <a:t>教師</a:t>
              </a:r>
              <a:endParaRPr lang="ja-JP" altLang="en-US" b="1">
                <a:latin typeface="Times New Roman" pitchFamily="18" charset="0"/>
                <a:ea typeface="ＭＳ 明朝" pitchFamily="17" charset="-128"/>
              </a:endParaRPr>
            </a:p>
            <a:p>
              <a:pPr>
                <a:buFont typeface="ＭＳ 明朝" pitchFamily="17" charset="-128"/>
                <a:buChar char="・"/>
              </a:pPr>
              <a:r>
                <a:rPr lang="ja-JP" altLang="en-US" b="1">
                  <a:latin typeface="Century" pitchFamily="18" charset="0"/>
                  <a:ea typeface="ＭＳ 明朝" pitchFamily="17" charset="-128"/>
                </a:rPr>
                <a:t>教科書</a:t>
              </a:r>
              <a:endParaRPr lang="ja-JP" altLang="en-US" b="1">
                <a:latin typeface="Times New Roman" pitchFamily="18" charset="0"/>
                <a:ea typeface="ＭＳ 明朝" pitchFamily="17" charset="-128"/>
              </a:endParaRPr>
            </a:p>
            <a:p>
              <a:pPr>
                <a:buFont typeface="ＭＳ 明朝" pitchFamily="17" charset="-128"/>
                <a:buChar char="・"/>
              </a:pPr>
              <a:r>
                <a:rPr lang="ja-JP" altLang="en-US" b="1">
                  <a:latin typeface="Century" pitchFamily="18" charset="0"/>
                  <a:ea typeface="ＭＳ 明朝" pitchFamily="17" charset="-128"/>
                </a:rPr>
                <a:t>権威</a:t>
              </a:r>
              <a:endParaRPr lang="ja-JP" altLang="en-US" b="1">
                <a:latin typeface="Times New Roman" pitchFamily="18" charset="0"/>
                <a:ea typeface="ＭＳ 明朝" pitchFamily="17" charset="-128"/>
              </a:endParaRPr>
            </a:p>
            <a:p>
              <a:pPr algn="just"/>
              <a:endParaRPr lang="ja-JP" altLang="en-US" sz="1000">
                <a:latin typeface="Times New Roman" pitchFamily="18" charset="0"/>
                <a:ea typeface="ＭＳ 明朝" pitchFamily="17" charset="-128"/>
              </a:endParaRPr>
            </a:p>
            <a:p>
              <a:endParaRPr lang="ja-JP" altLang="ja-JP"/>
            </a:p>
          </p:txBody>
        </p:sp>
        <p:sp>
          <p:nvSpPr>
            <p:cNvPr id="18444" name="Text Box 9"/>
            <p:cNvSpPr txBox="1">
              <a:spLocks noChangeArrowheads="1"/>
            </p:cNvSpPr>
            <p:nvPr/>
          </p:nvSpPr>
          <p:spPr bwMode="auto">
            <a:xfrm>
              <a:off x="2050" y="5549"/>
              <a:ext cx="3370" cy="1080"/>
            </a:xfrm>
            <a:prstGeom prst="rect">
              <a:avLst/>
            </a:prstGeom>
            <a:solidFill>
              <a:srgbClr val="FFFFFF"/>
            </a:solidFill>
            <a:ln w="38100">
              <a:solidFill>
                <a:srgbClr val="000000"/>
              </a:solidFill>
              <a:miter lim="800000"/>
              <a:headEnd/>
              <a:tailEnd/>
            </a:ln>
          </p:spPr>
          <p:txBody>
            <a:bodyPr lIns="74295" tIns="8890" rIns="74295" bIns="8890"/>
            <a:lstStyle/>
            <a:p>
              <a:pPr algn="just"/>
              <a:r>
                <a:rPr lang="ja-JP" altLang="en-US" b="1" dirty="0">
                  <a:latin typeface="Century" pitchFamily="18" charset="0"/>
                  <a:ea typeface="ＭＳ 明朝" pitchFamily="17" charset="-128"/>
                </a:rPr>
                <a:t>日本人の読解⇒正しいものに近づく</a:t>
              </a:r>
              <a:endParaRPr lang="en-US" altLang="ja-JP" b="1" dirty="0">
                <a:latin typeface="Century" pitchFamily="18" charset="0"/>
                <a:ea typeface="ＭＳ 明朝" pitchFamily="17" charset="-128"/>
              </a:endParaRPr>
            </a:p>
            <a:p>
              <a:pPr algn="just"/>
              <a:r>
                <a:rPr lang="ja-JP" altLang="en-US" b="1" u="sng" dirty="0">
                  <a:latin typeface="Century" pitchFamily="18" charset="0"/>
                  <a:ea typeface="ＭＳ 明朝" pitchFamily="17" charset="-128"/>
                </a:rPr>
                <a:t>＊</a:t>
              </a:r>
              <a:r>
                <a:rPr lang="ja-JP" altLang="en-US" b="1" u="sng" dirty="0">
                  <a:solidFill>
                    <a:srgbClr val="00B050"/>
                  </a:solidFill>
                  <a:latin typeface="Century" pitchFamily="18" charset="0"/>
                  <a:ea typeface="ＭＳ 明朝" pitchFamily="17" charset="-128"/>
                </a:rPr>
                <a:t>改良・工夫</a:t>
              </a:r>
              <a:r>
                <a:rPr lang="ja-JP" altLang="en-US" b="1" u="sng" dirty="0">
                  <a:latin typeface="Century" pitchFamily="18" charset="0"/>
                  <a:ea typeface="ＭＳ 明朝" pitchFamily="17" charset="-128"/>
                </a:rPr>
                <a:t>（</a:t>
              </a:r>
              <a:r>
                <a:rPr lang="ja-JP" altLang="en-US" b="1" u="sng" dirty="0">
                  <a:solidFill>
                    <a:srgbClr val="FF0000"/>
                  </a:solidFill>
                  <a:latin typeface="Century" pitchFamily="18" charset="0"/>
                  <a:ea typeface="ＭＳ 明朝" pitchFamily="17" charset="-128"/>
                </a:rPr>
                <a:t>創造⇒不利</a:t>
              </a:r>
              <a:r>
                <a:rPr lang="ja-JP" altLang="en-US" b="1" u="sng" dirty="0">
                  <a:latin typeface="Century" pitchFamily="18" charset="0"/>
                  <a:ea typeface="ＭＳ 明朝" pitchFamily="17" charset="-128"/>
                </a:rPr>
                <a:t>）</a:t>
              </a:r>
              <a:endParaRPr lang="ja-JP" altLang="en-US" b="1" u="sng" dirty="0">
                <a:latin typeface="Times New Roman" pitchFamily="18" charset="0"/>
                <a:ea typeface="ＭＳ 明朝" pitchFamily="17" charset="-128"/>
              </a:endParaRPr>
            </a:p>
            <a:p>
              <a:pPr algn="just"/>
              <a:r>
                <a:rPr lang="ja-JP" altLang="en-US" b="1" dirty="0">
                  <a:latin typeface="Century" pitchFamily="18" charset="0"/>
                  <a:ea typeface="ＭＳ 明朝" pitchFamily="17" charset="-128"/>
                </a:rPr>
                <a:t>*</a:t>
              </a:r>
              <a:r>
                <a:rPr lang="ja-JP" altLang="en-US" b="1" dirty="0">
                  <a:solidFill>
                    <a:srgbClr val="0070C0"/>
                  </a:solidFill>
                  <a:latin typeface="Century" pitchFamily="18" charset="0"/>
                  <a:ea typeface="ＭＳ 明朝" pitchFamily="17" charset="-128"/>
                </a:rPr>
                <a:t>利点⇒　高いレベルの知識・スキル</a:t>
              </a:r>
              <a:endParaRPr lang="ja-JP" altLang="en-US" b="1" dirty="0">
                <a:solidFill>
                  <a:srgbClr val="0070C0"/>
                </a:solidFill>
                <a:latin typeface="Times New Roman" pitchFamily="18" charset="0"/>
                <a:ea typeface="ＭＳ 明朝" pitchFamily="17" charset="-128"/>
              </a:endParaRPr>
            </a:p>
            <a:p>
              <a:pPr algn="just"/>
              <a:r>
                <a:rPr lang="ja-JP" altLang="en-US" sz="2000" b="1" dirty="0">
                  <a:solidFill>
                    <a:srgbClr val="FF0000"/>
                  </a:solidFill>
                  <a:latin typeface="Century" pitchFamily="18" charset="0"/>
                  <a:ea typeface="ＭＳ 明朝" pitchFamily="17" charset="-128"/>
                </a:rPr>
                <a:t>*弊害⇒自信なし（低自己尊厳）</a:t>
              </a:r>
            </a:p>
            <a:p>
              <a:pPr algn="just"/>
              <a:endParaRPr lang="ja-JP" altLang="ja-JP" sz="2000" dirty="0">
                <a:solidFill>
                  <a:srgbClr val="FF0000"/>
                </a:solidFill>
              </a:endParaRPr>
            </a:p>
          </p:txBody>
        </p:sp>
        <p:sp>
          <p:nvSpPr>
            <p:cNvPr id="18445" name="Text Box 10"/>
            <p:cNvSpPr txBox="1">
              <a:spLocks noChangeArrowheads="1"/>
            </p:cNvSpPr>
            <p:nvPr/>
          </p:nvSpPr>
          <p:spPr bwMode="auto">
            <a:xfrm>
              <a:off x="6186" y="2772"/>
              <a:ext cx="1532" cy="463"/>
            </a:xfrm>
            <a:prstGeom prst="rect">
              <a:avLst/>
            </a:prstGeom>
            <a:solidFill>
              <a:srgbClr val="FFFFFF"/>
            </a:solidFill>
            <a:ln w="38100">
              <a:solidFill>
                <a:srgbClr val="000000"/>
              </a:solidFill>
              <a:miter lim="800000"/>
              <a:headEnd/>
              <a:tailEnd/>
            </a:ln>
          </p:spPr>
          <p:txBody>
            <a:bodyPr lIns="74295" tIns="8890" rIns="74295" bIns="8890"/>
            <a:lstStyle/>
            <a:p>
              <a:pPr algn="just"/>
              <a:r>
                <a:rPr lang="ja-JP" altLang="en-US" sz="2400" b="1">
                  <a:latin typeface="Century" pitchFamily="18" charset="0"/>
                  <a:ea typeface="ＭＳ 明朝" pitchFamily="17" charset="-128"/>
                </a:rPr>
                <a:t>欧米型読解</a:t>
              </a:r>
              <a:endParaRPr lang="ja-JP" sz="2400"/>
            </a:p>
          </p:txBody>
        </p:sp>
        <p:sp>
          <p:nvSpPr>
            <p:cNvPr id="18446" name="Text Box 11"/>
            <p:cNvSpPr txBox="1">
              <a:spLocks noChangeArrowheads="1"/>
            </p:cNvSpPr>
            <p:nvPr/>
          </p:nvSpPr>
          <p:spPr bwMode="auto">
            <a:xfrm>
              <a:off x="5880" y="3544"/>
              <a:ext cx="613" cy="1234"/>
            </a:xfrm>
            <a:prstGeom prst="rect">
              <a:avLst/>
            </a:prstGeom>
            <a:solidFill>
              <a:srgbClr val="FFFFFF"/>
            </a:solidFill>
            <a:ln w="57150">
              <a:solidFill>
                <a:srgbClr val="000000"/>
              </a:solidFill>
              <a:miter lim="800000"/>
              <a:headEnd/>
              <a:tailEnd/>
            </a:ln>
          </p:spPr>
          <p:txBody>
            <a:bodyPr lIns="74295" tIns="8890" rIns="74295" bIns="8890"/>
            <a:lstStyle/>
            <a:p>
              <a:pPr algn="just"/>
              <a:r>
                <a:rPr lang="ja-JP" altLang="en-US" sz="2000" b="1">
                  <a:latin typeface="Century" pitchFamily="18" charset="0"/>
                  <a:ea typeface="ＭＳ 明朝" pitchFamily="17" charset="-128"/>
                </a:rPr>
                <a:t>教</a:t>
              </a:r>
              <a:endParaRPr lang="ja-JP" altLang="en-US" sz="2000" b="1">
                <a:latin typeface="Times New Roman" pitchFamily="18" charset="0"/>
                <a:ea typeface="ＭＳ 明朝" pitchFamily="17" charset="-128"/>
              </a:endParaRPr>
            </a:p>
            <a:p>
              <a:pPr algn="just"/>
              <a:r>
                <a:rPr lang="ja-JP" altLang="en-US" sz="2000" b="1">
                  <a:latin typeface="Century" pitchFamily="18" charset="0"/>
                  <a:ea typeface="ＭＳ 明朝" pitchFamily="17" charset="-128"/>
                </a:rPr>
                <a:t>材</a:t>
              </a:r>
              <a:endParaRPr lang="ja-JP" altLang="en-US" sz="2000" b="1">
                <a:latin typeface="Times New Roman" pitchFamily="18" charset="0"/>
                <a:ea typeface="ＭＳ 明朝" pitchFamily="17" charset="-128"/>
              </a:endParaRPr>
            </a:p>
            <a:p>
              <a:pPr algn="just"/>
              <a:r>
                <a:rPr lang="ja-JP" altLang="en-US" sz="2000" b="1">
                  <a:latin typeface="Century" pitchFamily="18" charset="0"/>
                  <a:ea typeface="ＭＳ 明朝" pitchFamily="17" charset="-128"/>
                </a:rPr>
                <a:t>１</a:t>
              </a:r>
              <a:endParaRPr lang="ja-JP" sz="2000"/>
            </a:p>
          </p:txBody>
        </p:sp>
        <p:sp>
          <p:nvSpPr>
            <p:cNvPr id="18447" name="Text Box 12"/>
            <p:cNvSpPr txBox="1">
              <a:spLocks noChangeArrowheads="1"/>
            </p:cNvSpPr>
            <p:nvPr/>
          </p:nvSpPr>
          <p:spPr bwMode="auto">
            <a:xfrm>
              <a:off x="6952" y="3544"/>
              <a:ext cx="613" cy="1234"/>
            </a:xfrm>
            <a:prstGeom prst="rect">
              <a:avLst/>
            </a:prstGeom>
            <a:solidFill>
              <a:srgbClr val="FFFFFF"/>
            </a:solidFill>
            <a:ln w="57150">
              <a:solidFill>
                <a:srgbClr val="000000"/>
              </a:solidFill>
              <a:miter lim="800000"/>
              <a:headEnd/>
              <a:tailEnd/>
            </a:ln>
          </p:spPr>
          <p:txBody>
            <a:bodyPr lIns="74295" tIns="8890" rIns="74295" bIns="8890"/>
            <a:lstStyle/>
            <a:p>
              <a:pPr algn="just"/>
              <a:r>
                <a:rPr lang="ja-JP" altLang="en-US" sz="2400" b="1">
                  <a:latin typeface="Century" pitchFamily="18" charset="0"/>
                  <a:ea typeface="ＭＳ 明朝" pitchFamily="17" charset="-128"/>
                </a:rPr>
                <a:t>教</a:t>
              </a:r>
              <a:endParaRPr lang="ja-JP" altLang="en-US" sz="2400" b="1">
                <a:latin typeface="Times New Roman" pitchFamily="18" charset="0"/>
                <a:ea typeface="ＭＳ 明朝" pitchFamily="17" charset="-128"/>
              </a:endParaRPr>
            </a:p>
            <a:p>
              <a:pPr algn="just"/>
              <a:r>
                <a:rPr lang="ja-JP" altLang="en-US" sz="2400" b="1">
                  <a:latin typeface="Century" pitchFamily="18" charset="0"/>
                  <a:ea typeface="ＭＳ 明朝" pitchFamily="17" charset="-128"/>
                </a:rPr>
                <a:t>材</a:t>
              </a:r>
              <a:endParaRPr lang="ja-JP" altLang="en-US" sz="2400" b="1">
                <a:latin typeface="Times New Roman" pitchFamily="18" charset="0"/>
                <a:ea typeface="ＭＳ 明朝" pitchFamily="17" charset="-128"/>
              </a:endParaRPr>
            </a:p>
            <a:p>
              <a:pPr algn="just"/>
              <a:r>
                <a:rPr lang="ja-JP" altLang="en-US" sz="2400" b="1">
                  <a:latin typeface="Century" pitchFamily="18" charset="0"/>
                  <a:ea typeface="ＭＳ 明朝" pitchFamily="17" charset="-128"/>
                </a:rPr>
                <a:t>２</a:t>
              </a:r>
              <a:endParaRPr lang="ja-JP" sz="2400"/>
            </a:p>
          </p:txBody>
        </p:sp>
        <p:sp>
          <p:nvSpPr>
            <p:cNvPr id="18448" name="Text Box 13"/>
            <p:cNvSpPr txBox="1">
              <a:spLocks noChangeArrowheads="1"/>
            </p:cNvSpPr>
            <p:nvPr/>
          </p:nvSpPr>
          <p:spPr bwMode="auto">
            <a:xfrm>
              <a:off x="7957" y="3585"/>
              <a:ext cx="612" cy="1234"/>
            </a:xfrm>
            <a:prstGeom prst="rect">
              <a:avLst/>
            </a:prstGeom>
            <a:solidFill>
              <a:srgbClr val="FFFFFF"/>
            </a:solidFill>
            <a:ln w="57150">
              <a:solidFill>
                <a:srgbClr val="000000"/>
              </a:solidFill>
              <a:miter lim="800000"/>
              <a:headEnd/>
              <a:tailEnd/>
            </a:ln>
          </p:spPr>
          <p:txBody>
            <a:bodyPr lIns="74295" tIns="8890" rIns="74295" bIns="8890"/>
            <a:lstStyle/>
            <a:p>
              <a:pPr algn="just"/>
              <a:r>
                <a:rPr lang="ja-JP" altLang="en-US" sz="2000" b="1">
                  <a:latin typeface="Century" pitchFamily="18" charset="0"/>
                  <a:ea typeface="ＭＳ 明朝" pitchFamily="17" charset="-128"/>
                </a:rPr>
                <a:t>教</a:t>
              </a:r>
              <a:endParaRPr lang="ja-JP" altLang="en-US" sz="2000" b="1">
                <a:latin typeface="Times New Roman" pitchFamily="18" charset="0"/>
                <a:ea typeface="ＭＳ 明朝" pitchFamily="17" charset="-128"/>
              </a:endParaRPr>
            </a:p>
            <a:p>
              <a:pPr algn="just"/>
              <a:r>
                <a:rPr lang="ja-JP" altLang="en-US" sz="2000" b="1">
                  <a:latin typeface="Century" pitchFamily="18" charset="0"/>
                  <a:ea typeface="ＭＳ 明朝" pitchFamily="17" charset="-128"/>
                </a:rPr>
                <a:t>材</a:t>
              </a:r>
              <a:endParaRPr lang="ja-JP" altLang="en-US" sz="2000" b="1">
                <a:latin typeface="Times New Roman" pitchFamily="18" charset="0"/>
                <a:ea typeface="ＭＳ 明朝" pitchFamily="17" charset="-128"/>
              </a:endParaRPr>
            </a:p>
            <a:p>
              <a:pPr algn="just"/>
              <a:r>
                <a:rPr lang="ja-JP" altLang="en-US" sz="2000" b="1">
                  <a:latin typeface="Century" pitchFamily="18" charset="0"/>
                  <a:ea typeface="ＭＳ 明朝" pitchFamily="17" charset="-128"/>
                </a:rPr>
                <a:t>３</a:t>
              </a:r>
              <a:endParaRPr lang="ja-JP" sz="2000"/>
            </a:p>
          </p:txBody>
        </p:sp>
        <p:sp>
          <p:nvSpPr>
            <p:cNvPr id="18449" name="Text Box 14"/>
            <p:cNvSpPr txBox="1">
              <a:spLocks noChangeArrowheads="1"/>
            </p:cNvSpPr>
            <p:nvPr/>
          </p:nvSpPr>
          <p:spPr bwMode="auto">
            <a:xfrm>
              <a:off x="6493" y="5087"/>
              <a:ext cx="1224" cy="462"/>
            </a:xfrm>
            <a:prstGeom prst="rect">
              <a:avLst/>
            </a:prstGeom>
            <a:solidFill>
              <a:srgbClr val="FFFFFF"/>
            </a:solidFill>
            <a:ln w="76200" cmpd="tri">
              <a:solidFill>
                <a:srgbClr val="000000"/>
              </a:solidFill>
              <a:miter lim="800000"/>
              <a:headEnd/>
              <a:tailEnd/>
            </a:ln>
          </p:spPr>
          <p:txBody>
            <a:bodyPr lIns="74295" tIns="8890" rIns="74295" bIns="8890"/>
            <a:lstStyle/>
            <a:p>
              <a:pPr algn="just"/>
              <a:r>
                <a:rPr lang="ja-JP" altLang="en-US" sz="2000" b="1">
                  <a:latin typeface="Century" pitchFamily="18" charset="0"/>
                  <a:ea typeface="ＭＳ 明朝" pitchFamily="17" charset="-128"/>
                </a:rPr>
                <a:t>強い自己</a:t>
              </a:r>
              <a:endParaRPr lang="ja-JP" sz="2000"/>
            </a:p>
          </p:txBody>
        </p:sp>
        <p:sp>
          <p:nvSpPr>
            <p:cNvPr id="18450" name="Line 15"/>
            <p:cNvSpPr>
              <a:spLocks noChangeShapeType="1"/>
            </p:cNvSpPr>
            <p:nvPr/>
          </p:nvSpPr>
          <p:spPr bwMode="auto">
            <a:xfrm flipV="1">
              <a:off x="7259" y="4778"/>
              <a:ext cx="0" cy="154"/>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18451" name="Line 16"/>
            <p:cNvSpPr>
              <a:spLocks noChangeShapeType="1"/>
            </p:cNvSpPr>
            <p:nvPr/>
          </p:nvSpPr>
          <p:spPr bwMode="auto">
            <a:xfrm flipV="1">
              <a:off x="8331" y="4932"/>
              <a:ext cx="0" cy="155"/>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18452" name="Line 17"/>
            <p:cNvSpPr>
              <a:spLocks noChangeShapeType="1"/>
            </p:cNvSpPr>
            <p:nvPr/>
          </p:nvSpPr>
          <p:spPr bwMode="auto">
            <a:xfrm flipV="1">
              <a:off x="6186" y="4932"/>
              <a:ext cx="0" cy="155"/>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18453" name="Text Box 18"/>
            <p:cNvSpPr txBox="1">
              <a:spLocks noChangeArrowheads="1"/>
            </p:cNvSpPr>
            <p:nvPr/>
          </p:nvSpPr>
          <p:spPr bwMode="auto">
            <a:xfrm>
              <a:off x="5727" y="6164"/>
              <a:ext cx="3217" cy="967"/>
            </a:xfrm>
            <a:prstGeom prst="rect">
              <a:avLst/>
            </a:prstGeom>
            <a:solidFill>
              <a:srgbClr val="FFFFFF"/>
            </a:solidFill>
            <a:ln w="28575">
              <a:solidFill>
                <a:srgbClr val="000000"/>
              </a:solidFill>
              <a:miter lim="800000"/>
              <a:headEnd/>
              <a:tailEnd/>
            </a:ln>
          </p:spPr>
          <p:txBody>
            <a:bodyPr lIns="74295" tIns="8890" rIns="74295" bIns="8890"/>
            <a:lstStyle/>
            <a:p>
              <a:pPr algn="just"/>
              <a:r>
                <a:rPr lang="ja-JP" altLang="en-US" sz="2000" b="1" dirty="0">
                  <a:latin typeface="Century" pitchFamily="18" charset="0"/>
                  <a:ea typeface="ＭＳ 明朝" pitchFamily="17" charset="-128"/>
                </a:rPr>
                <a:t>教材</a:t>
              </a:r>
              <a:r>
                <a:rPr lang="en-US" altLang="ja-JP" sz="2000" b="1" dirty="0">
                  <a:latin typeface="Century" pitchFamily="18" charset="0"/>
                  <a:ea typeface="ＭＳ 明朝" pitchFamily="17" charset="-128"/>
                </a:rPr>
                <a:t>1,2,3</a:t>
              </a:r>
              <a:r>
                <a:rPr lang="ja-JP" altLang="en-US" sz="2000" b="1" dirty="0">
                  <a:latin typeface="Century" pitchFamily="18" charset="0"/>
                  <a:ea typeface="ＭＳ 明朝" pitchFamily="17" charset="-128"/>
                </a:rPr>
                <a:t>を理解して自分の意見を創る。</a:t>
              </a:r>
              <a:r>
                <a:rPr lang="ja-JP" altLang="en-US" sz="2000" b="1" dirty="0">
                  <a:solidFill>
                    <a:srgbClr val="00B050"/>
                  </a:solidFill>
                  <a:latin typeface="Century" pitchFamily="18" charset="0"/>
                  <a:ea typeface="ＭＳ 明朝" pitchFamily="17" charset="-128"/>
                </a:rPr>
                <a:t>読解</a:t>
              </a:r>
              <a:r>
                <a:rPr lang="en-US" altLang="ja-JP" sz="2000" b="1" dirty="0">
                  <a:solidFill>
                    <a:srgbClr val="00B050"/>
                  </a:solidFill>
                  <a:latin typeface="Century" pitchFamily="18" charset="0"/>
                  <a:ea typeface="ＭＳ 明朝" pitchFamily="17" charset="-128"/>
                </a:rPr>
                <a:t>=</a:t>
              </a:r>
              <a:r>
                <a:rPr lang="ja-JP" altLang="en-US" sz="2000" b="1" dirty="0">
                  <a:latin typeface="Century" pitchFamily="18" charset="0"/>
                  <a:ea typeface="ＭＳ 明朝" pitchFamily="17" charset="-128"/>
                </a:rPr>
                <a:t>意味を</a:t>
              </a:r>
              <a:r>
                <a:rPr lang="ja-JP" altLang="en-US" sz="2000" b="1" dirty="0">
                  <a:solidFill>
                    <a:srgbClr val="0070C0"/>
                  </a:solidFill>
                  <a:latin typeface="Century" pitchFamily="18" charset="0"/>
                  <a:ea typeface="ＭＳ 明朝" pitchFamily="17" charset="-128"/>
                </a:rPr>
                <a:t>「協議する」</a:t>
              </a:r>
              <a:r>
                <a:rPr lang="ja-JP" altLang="en-US" sz="2000" b="1" dirty="0">
                  <a:latin typeface="Century" pitchFamily="18" charset="0"/>
                  <a:ea typeface="ＭＳ 明朝" pitchFamily="17" charset="-128"/>
                </a:rPr>
                <a:t>過程を含む　⇒　</a:t>
              </a:r>
              <a:r>
                <a:rPr lang="ja-JP" altLang="en-US" sz="2000" b="1" dirty="0">
                  <a:solidFill>
                    <a:srgbClr val="FF0000"/>
                  </a:solidFill>
                  <a:latin typeface="Century" pitchFamily="18" charset="0"/>
                  <a:ea typeface="ＭＳ 明朝" pitchFamily="17" charset="-128"/>
                </a:rPr>
                <a:t>議論必要</a:t>
              </a:r>
            </a:p>
            <a:p>
              <a:pPr algn="just"/>
              <a:r>
                <a:rPr lang="ja-JP" altLang="en-US" b="1" dirty="0">
                  <a:latin typeface="Century" pitchFamily="18" charset="0"/>
                  <a:ea typeface="ＭＳ 明朝" pitchFamily="17" charset="-128"/>
                </a:rPr>
                <a:t>　</a:t>
              </a:r>
              <a:endParaRPr lang="ja-JP" dirty="0"/>
            </a:p>
          </p:txBody>
        </p:sp>
        <p:sp>
          <p:nvSpPr>
            <p:cNvPr id="18454" name="Text Box 19"/>
            <p:cNvSpPr txBox="1">
              <a:spLocks noChangeArrowheads="1"/>
            </p:cNvSpPr>
            <p:nvPr/>
          </p:nvSpPr>
          <p:spPr bwMode="auto">
            <a:xfrm>
              <a:off x="7897" y="2811"/>
              <a:ext cx="1226" cy="463"/>
            </a:xfrm>
            <a:prstGeom prst="rect">
              <a:avLst/>
            </a:prstGeom>
            <a:solidFill>
              <a:srgbClr val="FFFFFF"/>
            </a:solidFill>
            <a:ln w="57150" cmpd="thickThin">
              <a:solidFill>
                <a:srgbClr val="000000"/>
              </a:solidFill>
              <a:miter lim="800000"/>
              <a:headEnd/>
              <a:tailEnd/>
            </a:ln>
          </p:spPr>
          <p:txBody>
            <a:bodyPr lIns="74295" tIns="8890" rIns="74295" bIns="8890"/>
            <a:lstStyle/>
            <a:p>
              <a:pPr algn="just"/>
              <a:r>
                <a:rPr lang="en-US" altLang="ja-JP" b="1">
                  <a:latin typeface="Century" pitchFamily="18" charset="0"/>
                  <a:ea typeface="ＭＳ 明朝" pitchFamily="17" charset="-128"/>
                </a:rPr>
                <a:t>PISA</a:t>
              </a:r>
              <a:r>
                <a:rPr lang="ja-JP" altLang="en-US" b="1">
                  <a:latin typeface="Century" pitchFamily="18" charset="0"/>
                  <a:ea typeface="ＭＳ 明朝" pitchFamily="17" charset="-128"/>
                </a:rPr>
                <a:t>読解</a:t>
              </a:r>
              <a:endParaRPr lang="ja-JP"/>
            </a:p>
          </p:txBody>
        </p:sp>
        <p:sp>
          <p:nvSpPr>
            <p:cNvPr id="18455" name="Text Box 20"/>
            <p:cNvSpPr txBox="1">
              <a:spLocks noChangeArrowheads="1"/>
            </p:cNvSpPr>
            <p:nvPr/>
          </p:nvSpPr>
          <p:spPr bwMode="auto">
            <a:xfrm>
              <a:off x="4961" y="2772"/>
              <a:ext cx="919" cy="617"/>
            </a:xfrm>
            <a:prstGeom prst="rect">
              <a:avLst/>
            </a:prstGeom>
            <a:solidFill>
              <a:srgbClr val="FFFFFF"/>
            </a:solidFill>
            <a:ln w="76200" cmpd="tri">
              <a:solidFill>
                <a:srgbClr val="000000"/>
              </a:solidFill>
              <a:miter lim="800000"/>
              <a:headEnd/>
              <a:tailEnd/>
            </a:ln>
          </p:spPr>
          <p:txBody>
            <a:bodyPr lIns="74295" tIns="8890" rIns="74295" bIns="8890"/>
            <a:lstStyle/>
            <a:p>
              <a:pPr algn="just"/>
              <a:r>
                <a:rPr lang="ja-JP" altLang="en-US" sz="2800" b="1">
                  <a:latin typeface="Century" pitchFamily="18" charset="0"/>
                  <a:ea typeface="ＭＳ 明朝" pitchFamily="17" charset="-128"/>
                </a:rPr>
                <a:t>議論</a:t>
              </a:r>
              <a:endParaRPr lang="ja-JP" sz="2800"/>
            </a:p>
          </p:txBody>
        </p:sp>
        <p:sp>
          <p:nvSpPr>
            <p:cNvPr id="18456" name="Line 21"/>
            <p:cNvSpPr>
              <a:spLocks noChangeShapeType="1"/>
            </p:cNvSpPr>
            <p:nvPr/>
          </p:nvSpPr>
          <p:spPr bwMode="auto">
            <a:xfrm flipH="1">
              <a:off x="5880" y="3081"/>
              <a:ext cx="306" cy="0"/>
            </a:xfrm>
            <a:prstGeom prst="line">
              <a:avLst/>
            </a:prstGeom>
            <a:noFill/>
            <a:ln w="9525">
              <a:solidFill>
                <a:srgbClr val="000000"/>
              </a:solidFill>
              <a:round/>
              <a:headEnd/>
              <a:tailEnd type="triangle" w="med" len="med"/>
            </a:ln>
          </p:spPr>
          <p:txBody>
            <a:bodyPr lIns="74295" tIns="8890" rIns="74295" bIns="8890"/>
            <a:lstStyle/>
            <a:p>
              <a:endParaRPr lang="ja-JP" altLang="en-US"/>
            </a:p>
          </p:txBody>
        </p:sp>
      </p:grpSp>
      <p:sp>
        <p:nvSpPr>
          <p:cNvPr id="18435" name="テキスト ボックス 21"/>
          <p:cNvSpPr txBox="1">
            <a:spLocks noChangeArrowheads="1"/>
          </p:cNvSpPr>
          <p:nvPr/>
        </p:nvSpPr>
        <p:spPr bwMode="auto">
          <a:xfrm>
            <a:off x="642938" y="785813"/>
            <a:ext cx="6973887" cy="523875"/>
          </a:xfrm>
          <a:prstGeom prst="rect">
            <a:avLst/>
          </a:prstGeom>
          <a:noFill/>
          <a:ln w="9525">
            <a:noFill/>
            <a:miter lim="800000"/>
            <a:headEnd/>
            <a:tailEnd/>
          </a:ln>
        </p:spPr>
        <p:txBody>
          <a:bodyPr wrap="none">
            <a:spAutoFit/>
          </a:bodyPr>
          <a:lstStyle/>
          <a:p>
            <a:r>
              <a:rPr lang="ja-JP" altLang="en-US" sz="2800">
                <a:solidFill>
                  <a:srgbClr val="0070C0"/>
                </a:solidFill>
                <a:latin typeface="Trebuchet MS" pitchFamily="34" charset="0"/>
                <a:ea typeface="HG丸ｺﾞｼｯｸM-PRO" pitchFamily="50" charset="-128"/>
              </a:rPr>
              <a:t>日本型読解と欧米型（</a:t>
            </a:r>
            <a:r>
              <a:rPr lang="en-US" altLang="ja-JP" sz="2800">
                <a:solidFill>
                  <a:srgbClr val="0070C0"/>
                </a:solidFill>
                <a:latin typeface="Trebuchet MS" pitchFamily="34" charset="0"/>
                <a:ea typeface="HG丸ｺﾞｼｯｸM-PRO" pitchFamily="50" charset="-128"/>
              </a:rPr>
              <a:t>PISA</a:t>
            </a:r>
            <a:r>
              <a:rPr lang="ja-JP" altLang="en-US" sz="2800">
                <a:solidFill>
                  <a:srgbClr val="0070C0"/>
                </a:solidFill>
                <a:latin typeface="Trebuchet MS" pitchFamily="34" charset="0"/>
                <a:ea typeface="HG丸ｺﾞｼｯｸM-PRO" pitchFamily="50" charset="-128"/>
              </a:rPr>
              <a:t>）型読解の違い</a:t>
            </a:r>
          </a:p>
        </p:txBody>
      </p:sp>
      <p:sp>
        <p:nvSpPr>
          <p:cNvPr id="23" name="右矢印 22"/>
          <p:cNvSpPr/>
          <p:nvPr/>
        </p:nvSpPr>
        <p:spPr>
          <a:xfrm>
            <a:off x="7143750" y="2071688"/>
            <a:ext cx="142875"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437" name="テキスト ボックス 23"/>
          <p:cNvSpPr txBox="1">
            <a:spLocks noChangeArrowheads="1"/>
          </p:cNvSpPr>
          <p:nvPr/>
        </p:nvSpPr>
        <p:spPr bwMode="auto">
          <a:xfrm>
            <a:off x="5143500" y="5214938"/>
            <a:ext cx="2643188" cy="461962"/>
          </a:xfrm>
          <a:prstGeom prst="rect">
            <a:avLst/>
          </a:prstGeom>
          <a:noFill/>
          <a:ln w="9525">
            <a:solidFill>
              <a:schemeClr val="tx1"/>
            </a:solidFill>
            <a:miter lim="800000"/>
            <a:headEnd/>
            <a:tailEnd/>
          </a:ln>
        </p:spPr>
        <p:txBody>
          <a:bodyPr>
            <a:spAutoFit/>
          </a:bodyPr>
          <a:lstStyle/>
          <a:p>
            <a:r>
              <a:rPr lang="ja-JP" altLang="en-US" sz="2400" b="1">
                <a:solidFill>
                  <a:srgbClr val="C00000"/>
                </a:solidFill>
                <a:latin typeface="Trebuchet MS" pitchFamily="34" charset="0"/>
                <a:ea typeface="HG丸ｺﾞｼｯｸM-PRO" pitchFamily="50" charset="-128"/>
              </a:rPr>
              <a:t>自説の生成・創造</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lstStyle/>
          <a:p>
            <a:pPr eaLnBrk="1" fontAlgn="auto" hangingPunct="1">
              <a:spcAft>
                <a:spcPts val="0"/>
              </a:spcAft>
              <a:defRPr/>
            </a:pPr>
            <a:r>
              <a:rPr lang="ja-JP" altLang="en-US" dirty="0" smtClean="0"/>
              <a:t>日本人の知識獲得の特徴</a:t>
            </a:r>
            <a:endParaRPr lang="ja-JP" altLang="en-US" dirty="0"/>
          </a:p>
        </p:txBody>
      </p:sp>
      <p:sp>
        <p:nvSpPr>
          <p:cNvPr id="3" name="コンテンツ プレースホルダ 2"/>
          <p:cNvSpPr>
            <a:spLocks noGrp="1"/>
          </p:cNvSpPr>
          <p:nvPr>
            <p:ph idx="1"/>
          </p:nvPr>
        </p:nvSpPr>
        <p:spPr/>
        <p:txBody>
          <a:bodyPr>
            <a:normAutofit fontScale="92500"/>
          </a:bodyPr>
          <a:lstStyle/>
          <a:p>
            <a:pPr marL="274320" indent="-274320" eaLnBrk="1" fontAlgn="auto" hangingPunct="1">
              <a:spcAft>
                <a:spcPts val="0"/>
              </a:spcAft>
              <a:buFont typeface="Wingdings 2"/>
              <a:buChar char=""/>
              <a:defRPr/>
            </a:pPr>
            <a:r>
              <a:rPr lang="ja-JP" altLang="en-US" dirty="0" smtClean="0"/>
              <a:t>幕末から明治、それ以降も</a:t>
            </a:r>
          </a:p>
          <a:p>
            <a:pPr marL="274320" indent="-274320" eaLnBrk="1" fontAlgn="auto" hangingPunct="1">
              <a:spcAft>
                <a:spcPts val="0"/>
              </a:spcAft>
              <a:buFont typeface="Wingdings 2"/>
              <a:buChar char=""/>
              <a:defRPr/>
            </a:pPr>
            <a:r>
              <a:rPr lang="ja-JP" altLang="en-US" dirty="0" smtClean="0"/>
              <a:t>　　日本は西欧（ドイツ・イギリス）から、</a:t>
            </a:r>
          </a:p>
          <a:p>
            <a:pPr marL="274320" indent="-274320" eaLnBrk="1" fontAlgn="auto" hangingPunct="1">
              <a:spcAft>
                <a:spcPts val="0"/>
              </a:spcAft>
              <a:buFont typeface="Wingdings 2"/>
              <a:buChar char=""/>
              <a:defRPr/>
            </a:pPr>
            <a:r>
              <a:rPr lang="ja-JP" altLang="en-US" dirty="0" smtClean="0"/>
              <a:t>　　　第２次大戦後は、（アメリカ）から、</a:t>
            </a:r>
          </a:p>
          <a:p>
            <a:pPr marL="274320" indent="-274320" eaLnBrk="1" fontAlgn="auto" hangingPunct="1">
              <a:spcAft>
                <a:spcPts val="0"/>
              </a:spcAft>
              <a:buFont typeface="Wingdings 2"/>
              <a:buChar char=""/>
              <a:defRPr/>
            </a:pPr>
            <a:r>
              <a:rPr lang="ja-JP" altLang="en-US" dirty="0" smtClean="0"/>
              <a:t>　（</a:t>
            </a:r>
            <a:r>
              <a:rPr lang="ja-JP" altLang="en-US" sz="3200" dirty="0" smtClean="0">
                <a:solidFill>
                  <a:srgbClr val="FF0000"/>
                </a:solidFill>
                <a:ea typeface="ＤＦ特太ゴシック体" pitchFamily="1" charset="-128"/>
              </a:rPr>
              <a:t>完成された知識</a:t>
            </a:r>
            <a:r>
              <a:rPr lang="ja-JP" altLang="en-US" dirty="0" smtClean="0"/>
              <a:t>）学問、技術、制度等、すなわち、</a:t>
            </a:r>
            <a:r>
              <a:rPr lang="ja-JP" altLang="en-US" b="1" dirty="0" smtClean="0">
                <a:solidFill>
                  <a:srgbClr val="00B050"/>
                </a:solidFill>
              </a:rPr>
              <a:t>正しい</a:t>
            </a:r>
            <a:r>
              <a:rPr lang="ja-JP" altLang="en-US" dirty="0" smtClean="0">
                <a:solidFill>
                  <a:srgbClr val="00B050"/>
                </a:solidFill>
                <a:ea typeface="ＤＦ特太ゴシック体" pitchFamily="1" charset="-128"/>
              </a:rPr>
              <a:t>知識</a:t>
            </a:r>
            <a:r>
              <a:rPr lang="ja-JP" altLang="en-US" dirty="0" smtClean="0"/>
              <a:t>を　　⇒　　</a:t>
            </a:r>
            <a:r>
              <a:rPr lang="ja-JP" altLang="en-US" sz="3200" dirty="0" smtClean="0">
                <a:solidFill>
                  <a:srgbClr val="00B050"/>
                </a:solidFill>
                <a:ea typeface="ＤＦ特太ゴシック体" pitchFamily="1" charset="-128"/>
              </a:rPr>
              <a:t>輸入した</a:t>
            </a:r>
            <a:r>
              <a:rPr lang="ja-JP" altLang="en-US" sz="3200" dirty="0" smtClean="0">
                <a:ea typeface="ＤＦ特太ゴシック体" pitchFamily="1" charset="-128"/>
              </a:rPr>
              <a:t>。</a:t>
            </a:r>
          </a:p>
          <a:p>
            <a:pPr marL="274320" indent="-274320" eaLnBrk="1" fontAlgn="auto" hangingPunct="1">
              <a:spcAft>
                <a:spcPts val="0"/>
              </a:spcAft>
              <a:buFont typeface="Wingdings 2"/>
              <a:buChar char=""/>
              <a:defRPr/>
            </a:pPr>
            <a:endParaRPr lang="ja-JP" altLang="en-US" sz="3200" dirty="0" smtClean="0">
              <a:ea typeface="ＤＦ特太ゴシック体" pitchFamily="1" charset="-128"/>
            </a:endParaRPr>
          </a:p>
          <a:p>
            <a:pPr marL="274320" indent="-274320" eaLnBrk="1" fontAlgn="auto" hangingPunct="1">
              <a:spcAft>
                <a:spcPts val="0"/>
              </a:spcAft>
              <a:buFont typeface="Wingdings 2"/>
              <a:buChar char=""/>
              <a:defRPr/>
            </a:pPr>
            <a:r>
              <a:rPr lang="ja-JP" altLang="en-US" dirty="0" smtClean="0"/>
              <a:t>ただし、</a:t>
            </a:r>
            <a:r>
              <a:rPr lang="ja-JP" altLang="en-US" sz="2800" b="1" u="sng" dirty="0" smtClean="0">
                <a:solidFill>
                  <a:srgbClr val="0070C0"/>
                </a:solidFill>
              </a:rPr>
              <a:t>幼いうちよりの</a:t>
            </a:r>
            <a:r>
              <a:rPr lang="ja-JP" altLang="en-US" dirty="0" smtClean="0"/>
              <a:t>「</a:t>
            </a:r>
            <a:r>
              <a:rPr lang="ja-JP" altLang="en-US" sz="3200" dirty="0" smtClean="0">
                <a:solidFill>
                  <a:srgbClr val="FF0000"/>
                </a:solidFill>
                <a:ea typeface="ＤＦ特太ゴシック体" pitchFamily="1" charset="-128"/>
              </a:rPr>
              <a:t>知識の生成法</a:t>
            </a:r>
            <a:r>
              <a:rPr lang="ja-JP" altLang="en-US" dirty="0" smtClean="0"/>
              <a:t>」（</a:t>
            </a:r>
            <a:r>
              <a:rPr lang="en-US" altLang="ja-JP" dirty="0" smtClean="0"/>
              <a:t>PISA</a:t>
            </a:r>
            <a:r>
              <a:rPr lang="ja-JP" altLang="en-US" dirty="0" smtClean="0"/>
              <a:t>型学力・創造とつながる）については、</a:t>
            </a:r>
          </a:p>
          <a:p>
            <a:pPr marL="274320" indent="-274320" eaLnBrk="1" fontAlgn="auto" hangingPunct="1">
              <a:spcAft>
                <a:spcPts val="0"/>
              </a:spcAft>
              <a:buFont typeface="Wingdings 2"/>
              <a:buChar char=""/>
              <a:defRPr/>
            </a:pPr>
            <a:r>
              <a:rPr lang="ja-JP" altLang="en-US" dirty="0" smtClean="0"/>
              <a:t>　　　　⇒　　</a:t>
            </a:r>
            <a:r>
              <a:rPr lang="ja-JP" altLang="en-US" sz="3200" u="sng" dirty="0" smtClean="0">
                <a:solidFill>
                  <a:srgbClr val="0070C0"/>
                </a:solidFill>
                <a:ea typeface="ＤＦ特太ゴシック体" pitchFamily="1" charset="-128"/>
              </a:rPr>
              <a:t>輸入しなかった</a:t>
            </a:r>
            <a:r>
              <a:rPr lang="ja-JP" altLang="en-US" dirty="0" smtClean="0"/>
              <a:t>。</a:t>
            </a:r>
          </a:p>
          <a:p>
            <a:pPr marL="274320" indent="-274320" eaLnBrk="1" fontAlgn="auto" hangingPunct="1">
              <a:spcAft>
                <a:spcPts val="0"/>
              </a:spcAft>
              <a:buFont typeface="Wingdings 2"/>
              <a:buChar char=""/>
              <a:defRPr/>
            </a:pPr>
            <a:r>
              <a:rPr lang="ja-JP" altLang="en-US" dirty="0" smtClean="0"/>
              <a:t>　</a:t>
            </a:r>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附属の実践－－－感想</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１．</a:t>
            </a:r>
            <a:endParaRPr kumimoji="1" lang="en-US" altLang="ja-JP" dirty="0" smtClean="0"/>
          </a:p>
          <a:p>
            <a:r>
              <a:rPr lang="ja-JP" altLang="en-US" dirty="0" smtClean="0"/>
              <a:t>２．</a:t>
            </a:r>
            <a:endParaRPr lang="en-US" altLang="ja-JP" dirty="0" smtClean="0"/>
          </a:p>
          <a:p>
            <a:r>
              <a:rPr kumimoji="1" lang="ja-JP" altLang="en-US" dirty="0" smtClean="0"/>
              <a:t>３．</a:t>
            </a:r>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r>
              <a:rPr kumimoji="1" lang="ja-JP" altLang="en-US" dirty="0" smtClean="0">
                <a:solidFill>
                  <a:srgbClr val="7030A0"/>
                </a:solidFill>
              </a:rPr>
              <a:t>今日の講演・ワークショップ</a:t>
            </a:r>
            <a:r>
              <a:rPr kumimoji="1" lang="en-US" altLang="ja-JP" dirty="0" smtClean="0">
                <a:solidFill>
                  <a:srgbClr val="7030A0"/>
                </a:solidFill>
              </a:rPr>
              <a:t>: </a:t>
            </a:r>
            <a:r>
              <a:rPr kumimoji="1" lang="ja-JP" altLang="en-US" dirty="0" smtClean="0">
                <a:solidFill>
                  <a:srgbClr val="7030A0"/>
                </a:solidFill>
              </a:rPr>
              <a:t>残り一年の実践が、</a:t>
            </a:r>
            <a:r>
              <a:rPr lang="ja-JP" altLang="en-US" dirty="0" smtClean="0">
                <a:solidFill>
                  <a:srgbClr val="7030A0"/>
                </a:solidFill>
              </a:rPr>
              <a:t>優れた成果を生むことを願っている。</a:t>
            </a:r>
            <a:endParaRPr kumimoji="1" lang="ja-JP" altLang="en-US"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ja-JP" altLang="en-US" dirty="0" smtClean="0"/>
              <a:t/>
            </a:r>
            <a:br>
              <a:rPr lang="ja-JP" altLang="en-US" dirty="0" smtClean="0"/>
            </a:br>
            <a:r>
              <a:rPr lang="ja-JP" altLang="en-US" dirty="0" smtClean="0"/>
              <a:t>なぜ日本人は議論が苦手なのか？</a:t>
            </a:r>
            <a:br>
              <a:rPr lang="ja-JP" altLang="en-US" dirty="0" smtClean="0"/>
            </a:br>
            <a:r>
              <a:rPr lang="ja-JP" altLang="en-US" dirty="0" smtClean="0"/>
              <a:t>                    </a:t>
            </a:r>
            <a:r>
              <a:rPr lang="en-US" altLang="ja-JP" sz="2000" dirty="0" smtClean="0">
                <a:solidFill>
                  <a:srgbClr val="00B050"/>
                </a:solidFill>
              </a:rPr>
              <a:t>Small creativity </a:t>
            </a:r>
            <a:r>
              <a:rPr lang="en-US" altLang="ja-JP" sz="1600" dirty="0" smtClean="0">
                <a:solidFill>
                  <a:srgbClr val="002060"/>
                </a:solidFill>
              </a:rPr>
              <a:t>by K.YUMINO-08-5-24</a:t>
            </a:r>
            <a:endParaRPr lang="ja-JP" altLang="en-US" sz="1600" dirty="0">
              <a:solidFill>
                <a:srgbClr val="002060"/>
              </a:solidFill>
            </a:endParaRPr>
          </a:p>
        </p:txBody>
      </p:sp>
      <p:sp>
        <p:nvSpPr>
          <p:cNvPr id="3" name="コンテンツ プレースホルダ 2"/>
          <p:cNvSpPr>
            <a:spLocks noGrp="1"/>
          </p:cNvSpPr>
          <p:nvPr>
            <p:ph idx="1"/>
          </p:nvPr>
        </p:nvSpPr>
        <p:spPr/>
        <p:txBody>
          <a:bodyPr>
            <a:normAutofit fontScale="85000" lnSpcReduction="10000"/>
          </a:bodyPr>
          <a:lstStyle/>
          <a:p>
            <a:pPr marL="274320" indent="-274320" eaLnBrk="1" fontAlgn="auto" hangingPunct="1">
              <a:spcAft>
                <a:spcPts val="0"/>
              </a:spcAft>
              <a:buFont typeface="Wingdings 2"/>
              <a:buChar char=""/>
              <a:defRPr/>
            </a:pPr>
            <a:endParaRPr lang="ja-JP" altLang="en-US" dirty="0" smtClean="0"/>
          </a:p>
          <a:p>
            <a:pPr marL="274320" indent="-274320" eaLnBrk="1" fontAlgn="auto" hangingPunct="1">
              <a:spcAft>
                <a:spcPts val="0"/>
              </a:spcAft>
              <a:buFont typeface="Wingdings 2"/>
              <a:buChar char=""/>
              <a:defRPr/>
            </a:pPr>
            <a:r>
              <a:rPr lang="ja-JP" altLang="en-US" sz="2800" dirty="0" smtClean="0">
                <a:ea typeface="ＤＦ平成ゴシック体W5" pitchFamily="1" charset="-128"/>
              </a:rPr>
              <a:t>１．学校で議論する機会が非常に少ない</a:t>
            </a:r>
          </a:p>
          <a:p>
            <a:pPr marL="274320" indent="-274320" eaLnBrk="1" fontAlgn="auto" hangingPunct="1">
              <a:spcAft>
                <a:spcPts val="0"/>
              </a:spcAft>
              <a:buFont typeface="Wingdings 2"/>
              <a:buChar char=""/>
              <a:defRPr/>
            </a:pPr>
            <a:r>
              <a:rPr lang="ja-JP" altLang="en-US" sz="2800" dirty="0" smtClean="0">
                <a:ea typeface="ＤＦ平成ゴシック体W5" pitchFamily="1" charset="-128"/>
              </a:rPr>
              <a:t>２．和を尊ぶ国民性であるから</a:t>
            </a:r>
            <a:endParaRPr lang="en-US" altLang="ja-JP" sz="2800" dirty="0" smtClean="0">
              <a:ea typeface="ＤＦ平成ゴシック体W5" pitchFamily="1" charset="-128"/>
            </a:endParaRPr>
          </a:p>
          <a:p>
            <a:pPr marL="274320" indent="-274320" eaLnBrk="1" fontAlgn="auto" hangingPunct="1">
              <a:spcAft>
                <a:spcPts val="0"/>
              </a:spcAft>
              <a:buFont typeface="Wingdings 2"/>
              <a:buChar char=""/>
              <a:defRPr/>
            </a:pPr>
            <a:r>
              <a:rPr lang="ja-JP" altLang="en-US" dirty="0" smtClean="0">
                <a:ea typeface="ＤＦ平成ゴシック体W5" pitchFamily="1" charset="-128"/>
              </a:rPr>
              <a:t>３．儒教の精神（先輩</a:t>
            </a:r>
            <a:r>
              <a:rPr lang="en-US" altLang="ja-JP" dirty="0" smtClean="0">
                <a:ea typeface="ＤＦ平成ゴシック体W5" pitchFamily="1" charset="-128"/>
              </a:rPr>
              <a:t>-</a:t>
            </a:r>
            <a:r>
              <a:rPr lang="ja-JP" altLang="en-US" dirty="0" smtClean="0">
                <a:ea typeface="ＤＦ平成ゴシック体W5" pitchFamily="1" charset="-128"/>
              </a:rPr>
              <a:t>後輩、中庸の思想）</a:t>
            </a:r>
            <a:endParaRPr lang="en-US" altLang="ja-JP" dirty="0" smtClean="0">
              <a:ea typeface="ＤＦ平成ゴシック体W5" pitchFamily="1" charset="-128"/>
            </a:endParaRPr>
          </a:p>
          <a:p>
            <a:pPr marL="274320" indent="-274320" eaLnBrk="1" fontAlgn="auto" hangingPunct="1">
              <a:spcAft>
                <a:spcPts val="0"/>
              </a:spcAft>
              <a:buFont typeface="Wingdings 2"/>
              <a:buChar char=""/>
              <a:defRPr/>
            </a:pPr>
            <a:r>
              <a:rPr lang="ja-JP" altLang="en-US" dirty="0" smtClean="0">
                <a:ea typeface="ＤＦ平成ゴシック体W5" pitchFamily="1" charset="-128"/>
              </a:rPr>
              <a:t>４．日本人は</a:t>
            </a:r>
            <a:r>
              <a:rPr lang="ja-JP" altLang="en-US" dirty="0" smtClean="0">
                <a:solidFill>
                  <a:srgbClr val="FF0000"/>
                </a:solidFill>
                <a:ea typeface="ＤＦ平成ゴシック体W5" pitchFamily="1" charset="-128"/>
              </a:rPr>
              <a:t>「人格」</a:t>
            </a:r>
            <a:r>
              <a:rPr lang="ja-JP" altLang="en-US" dirty="0" smtClean="0">
                <a:ea typeface="ＤＦ平成ゴシック体W5" pitchFamily="1" charset="-128"/>
              </a:rPr>
              <a:t>と</a:t>
            </a:r>
            <a:r>
              <a:rPr lang="ja-JP" altLang="en-US" dirty="0" smtClean="0">
                <a:solidFill>
                  <a:srgbClr val="FF0000"/>
                </a:solidFill>
                <a:ea typeface="ＤＦ平成ゴシック体W5" pitchFamily="1" charset="-128"/>
              </a:rPr>
              <a:t>「意見」</a:t>
            </a:r>
            <a:r>
              <a:rPr lang="ja-JP" altLang="en-US" dirty="0" smtClean="0">
                <a:ea typeface="ＤＦ平成ゴシック体W5" pitchFamily="1" charset="-128"/>
              </a:rPr>
              <a:t>を区別することが難しい</a:t>
            </a:r>
          </a:p>
          <a:p>
            <a:pPr marL="274320" indent="-274320" eaLnBrk="1" fontAlgn="auto" hangingPunct="1">
              <a:spcAft>
                <a:spcPts val="0"/>
              </a:spcAft>
              <a:buFont typeface="Wingdings 2"/>
              <a:buChar char=""/>
              <a:defRPr/>
            </a:pPr>
            <a:r>
              <a:rPr lang="ja-JP" altLang="en-US" dirty="0" smtClean="0">
                <a:ea typeface="ＤＦ平成ゴシック体W5" pitchFamily="1" charset="-128"/>
              </a:rPr>
              <a:t>５．真実は</a:t>
            </a:r>
            <a:r>
              <a:rPr lang="ja-JP" altLang="en-US" sz="2800" dirty="0" smtClean="0">
                <a:solidFill>
                  <a:srgbClr val="FF0000"/>
                </a:solidFill>
                <a:ea typeface="ＤＦ平成ゴシック体W5" pitchFamily="1" charset="-128"/>
              </a:rPr>
              <a:t>「言葉」</a:t>
            </a:r>
            <a:r>
              <a:rPr lang="ja-JP" altLang="en-US" dirty="0" smtClean="0">
                <a:ea typeface="ＤＦ平成ゴシック体W5" pitchFamily="1" charset="-128"/>
              </a:rPr>
              <a:t>ではなく</a:t>
            </a:r>
            <a:r>
              <a:rPr lang="ja-JP" altLang="en-US" sz="2800" dirty="0" smtClean="0">
                <a:solidFill>
                  <a:srgbClr val="FF0000"/>
                </a:solidFill>
                <a:ea typeface="ＤＦ平成ゴシック体W5" pitchFamily="1" charset="-128"/>
              </a:rPr>
              <a:t>「行間」</a:t>
            </a:r>
            <a:r>
              <a:rPr lang="ja-JP" altLang="en-US" dirty="0" smtClean="0">
                <a:ea typeface="ＤＦ平成ゴシック体W5" pitchFamily="1" charset="-128"/>
              </a:rPr>
              <a:t>にあると認識</a:t>
            </a:r>
            <a:endParaRPr lang="en-US" altLang="ja-JP" dirty="0" smtClean="0">
              <a:ea typeface="ＤＦ平成ゴシック体W5" pitchFamily="1" charset="-128"/>
            </a:endParaRPr>
          </a:p>
          <a:p>
            <a:pPr marL="274320" indent="-274320" eaLnBrk="1" fontAlgn="auto" hangingPunct="1">
              <a:spcAft>
                <a:spcPts val="0"/>
              </a:spcAft>
              <a:buFont typeface="Wingdings 2"/>
              <a:buChar char=""/>
              <a:defRPr/>
            </a:pPr>
            <a:r>
              <a:rPr lang="ja-JP" altLang="en-US" sz="2800" dirty="0" smtClean="0">
                <a:ea typeface="ＤＦ平成ゴシック体W5" pitchFamily="1" charset="-128"/>
              </a:rPr>
              <a:t>６．知識は</a:t>
            </a:r>
            <a:r>
              <a:rPr lang="ja-JP" altLang="en-US" sz="2800" dirty="0" smtClean="0">
                <a:solidFill>
                  <a:srgbClr val="FF0000"/>
                </a:solidFill>
                <a:ea typeface="ＤＦ平成ゴシック体W5" pitchFamily="1" charset="-128"/>
              </a:rPr>
              <a:t>「創るもの」</a:t>
            </a:r>
            <a:r>
              <a:rPr lang="ja-JP" altLang="en-US" sz="2800" dirty="0" smtClean="0">
                <a:ea typeface="ＤＦ平成ゴシック体W5" pitchFamily="1" charset="-128"/>
              </a:rPr>
              <a:t>ではなく</a:t>
            </a:r>
            <a:r>
              <a:rPr lang="ja-JP" altLang="en-US" sz="2800" dirty="0" smtClean="0">
                <a:solidFill>
                  <a:srgbClr val="FF0000"/>
                </a:solidFill>
                <a:ea typeface="ＤＦ平成ゴシック体W5" pitchFamily="1" charset="-128"/>
              </a:rPr>
              <a:t>「学ぶもの」</a:t>
            </a:r>
            <a:r>
              <a:rPr lang="ja-JP" altLang="en-US" sz="2800" dirty="0" smtClean="0">
                <a:ea typeface="ＤＦ平成ゴシック体W5" pitchFamily="1" charset="-128"/>
              </a:rPr>
              <a:t>と</a:t>
            </a:r>
          </a:p>
          <a:p>
            <a:pPr marL="274320" indent="-274320" eaLnBrk="1" fontAlgn="auto" hangingPunct="1">
              <a:spcAft>
                <a:spcPts val="0"/>
              </a:spcAft>
              <a:buFont typeface="Wingdings 2"/>
              <a:buNone/>
              <a:defRPr/>
            </a:pPr>
            <a:r>
              <a:rPr lang="ja-JP" altLang="en-US" sz="2800" dirty="0" smtClean="0">
                <a:ea typeface="ＤＦ平成ゴシック体W5" pitchFamily="1" charset="-128"/>
              </a:rPr>
              <a:t>　　　いう信念が強い</a:t>
            </a:r>
            <a:endParaRPr lang="en-US" altLang="ja-JP" sz="2800" dirty="0" smtClean="0">
              <a:ea typeface="ＤＦ平成ゴシック体W5" pitchFamily="1" charset="-128"/>
            </a:endParaRPr>
          </a:p>
          <a:p>
            <a:pPr marL="274320" indent="-274320" eaLnBrk="1" fontAlgn="auto" hangingPunct="1">
              <a:spcAft>
                <a:spcPts val="0"/>
              </a:spcAft>
              <a:buFont typeface="Wingdings 2"/>
              <a:buChar char=""/>
              <a:defRPr/>
            </a:pPr>
            <a:r>
              <a:rPr lang="ja-JP" altLang="en-US" sz="3600" b="1" dirty="0" smtClean="0">
                <a:solidFill>
                  <a:srgbClr val="C00000"/>
                </a:solidFill>
              </a:rPr>
              <a:t>７．（</a:t>
            </a:r>
            <a:r>
              <a:rPr lang="ja-JP" altLang="en-US" sz="3600" b="1" dirty="0" smtClean="0">
                <a:solidFill>
                  <a:srgbClr val="00B050"/>
                </a:solidFill>
              </a:rPr>
              <a:t>自然・世界・人間に対する認識の仕方が違う</a:t>
            </a:r>
            <a:r>
              <a:rPr lang="ja-JP" altLang="en-US" sz="3600" b="1" dirty="0" smtClean="0">
                <a:solidFill>
                  <a:srgbClr val="C00000"/>
                </a:solidFill>
              </a:rPr>
              <a:t>）</a:t>
            </a:r>
            <a:endParaRPr lang="en-US" altLang="ja-JP" sz="3600" dirty="0" smtClean="0">
              <a:solidFill>
                <a:srgbClr val="C00000"/>
              </a:solidFill>
            </a:endParaRPr>
          </a:p>
          <a:p>
            <a:pPr marL="274320" indent="-274320" eaLnBrk="1" fontAlgn="auto" hangingPunct="1">
              <a:spcAft>
                <a:spcPts val="0"/>
              </a:spcAft>
              <a:buFont typeface="Wingdings 2"/>
              <a:buChar char=""/>
              <a:defRPr/>
            </a:pPr>
            <a:endParaRPr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lstStyle/>
          <a:p>
            <a:pPr eaLnBrk="1" fontAlgn="auto" hangingPunct="1">
              <a:spcAft>
                <a:spcPts val="0"/>
              </a:spcAft>
              <a:defRPr/>
            </a:pPr>
            <a:r>
              <a:rPr lang="ja-JP" altLang="en-US" dirty="0" smtClean="0"/>
              <a:t>欧米の創造性教育</a:t>
            </a:r>
            <a:endParaRPr lang="ja-JP" altLang="en-US" dirty="0"/>
          </a:p>
        </p:txBody>
      </p:sp>
      <p:sp>
        <p:nvSpPr>
          <p:cNvPr id="22531" name="コンテンツ プレースホルダ 2"/>
          <p:cNvSpPr>
            <a:spLocks noGrp="1"/>
          </p:cNvSpPr>
          <p:nvPr>
            <p:ph idx="1"/>
          </p:nvPr>
        </p:nvSpPr>
        <p:spPr/>
        <p:txBody>
          <a:bodyPr/>
          <a:lstStyle/>
          <a:p>
            <a:pPr eaLnBrk="1" hangingPunct="1"/>
            <a:r>
              <a:rPr lang="en-US" altLang="ja-JP" dirty="0" smtClean="0">
                <a:solidFill>
                  <a:srgbClr val="92D050"/>
                </a:solidFill>
              </a:rPr>
              <a:t>1.</a:t>
            </a:r>
            <a:r>
              <a:rPr lang="ja-JP" altLang="en-US" dirty="0" smtClean="0">
                <a:solidFill>
                  <a:srgbClr val="92D050"/>
                </a:solidFill>
              </a:rPr>
              <a:t>アメリカ</a:t>
            </a:r>
          </a:p>
          <a:p>
            <a:pPr eaLnBrk="1" hangingPunct="1"/>
            <a:r>
              <a:rPr lang="ja-JP" altLang="en-US" dirty="0" smtClean="0"/>
              <a:t>　（生徒）学校において「プロジェクト」</a:t>
            </a:r>
          </a:p>
          <a:p>
            <a:pPr eaLnBrk="1" hangingPunct="1"/>
            <a:r>
              <a:rPr lang="ja-JP" altLang="en-US" dirty="0" smtClean="0"/>
              <a:t>　（教師）多数の大学院、</a:t>
            </a:r>
            <a:r>
              <a:rPr lang="en-US" altLang="ja-JP" dirty="0" smtClean="0"/>
              <a:t>CPSI</a:t>
            </a:r>
            <a:r>
              <a:rPr lang="ja-JP" altLang="en-US" dirty="0" smtClean="0"/>
              <a:t>（民間の創造性教育機関）、才能児教育資格　</a:t>
            </a:r>
          </a:p>
          <a:p>
            <a:pPr eaLnBrk="1" hangingPunct="1"/>
            <a:r>
              <a:rPr lang="en-US" altLang="ja-JP" dirty="0" smtClean="0">
                <a:solidFill>
                  <a:srgbClr val="00B050"/>
                </a:solidFill>
              </a:rPr>
              <a:t>2.</a:t>
            </a:r>
            <a:r>
              <a:rPr lang="ja-JP" altLang="en-US" dirty="0" smtClean="0">
                <a:solidFill>
                  <a:srgbClr val="00B050"/>
                </a:solidFill>
              </a:rPr>
              <a:t>英国</a:t>
            </a:r>
          </a:p>
          <a:p>
            <a:pPr eaLnBrk="1" hangingPunct="1"/>
            <a:r>
              <a:rPr lang="ja-JP" altLang="en-US" dirty="0" smtClean="0"/>
              <a:t>　</a:t>
            </a:r>
            <a:r>
              <a:rPr lang="en-US" altLang="ja-JP" dirty="0" smtClean="0"/>
              <a:t>2000</a:t>
            </a:r>
            <a:r>
              <a:rPr lang="ja-JP" altLang="en-US" dirty="0" smtClean="0"/>
              <a:t>年より公立小・中学校に創造性教育</a:t>
            </a:r>
          </a:p>
          <a:p>
            <a:pPr eaLnBrk="1" hangingPunct="1"/>
            <a:r>
              <a:rPr lang="ja-JP" altLang="en-US" dirty="0" smtClean="0"/>
              <a:t>　　</a:t>
            </a:r>
            <a:r>
              <a:rPr lang="en-US" altLang="ja-JP" dirty="0" smtClean="0"/>
              <a:t>2003</a:t>
            </a:r>
            <a:r>
              <a:rPr lang="ja-JP" altLang="en-US" dirty="0" smtClean="0"/>
              <a:t>年</a:t>
            </a:r>
            <a:r>
              <a:rPr lang="en-US" altLang="ja-JP" dirty="0" smtClean="0"/>
              <a:t>1000</a:t>
            </a:r>
            <a:r>
              <a:rPr lang="ja-JP" altLang="en-US" dirty="0" smtClean="0"/>
              <a:t>校を超えていた。</a:t>
            </a:r>
          </a:p>
          <a:p>
            <a:pPr eaLnBrk="1" hangingPunct="1"/>
            <a:r>
              <a:rPr lang="ja-JP" altLang="en-US" dirty="0" smtClean="0"/>
              <a:t>　　教科単独、教科をクロスした創造性教育</a:t>
            </a:r>
          </a:p>
          <a:p>
            <a:pPr eaLnBrk="1" hangingPunct="1"/>
            <a:r>
              <a:rPr lang="en-US" altLang="ja-JP" dirty="0" smtClean="0">
                <a:solidFill>
                  <a:srgbClr val="0070C0"/>
                </a:solidFill>
              </a:rPr>
              <a:t>3.</a:t>
            </a:r>
            <a:r>
              <a:rPr lang="ja-JP" altLang="en-US" dirty="0" smtClean="0">
                <a:solidFill>
                  <a:srgbClr val="0070C0"/>
                </a:solidFill>
              </a:rPr>
              <a:t>フィンランド</a:t>
            </a:r>
          </a:p>
          <a:p>
            <a:pPr eaLnBrk="1" hangingPunct="1"/>
            <a:r>
              <a:rPr lang="ja-JP" altLang="en-US" dirty="0" smtClean="0"/>
              <a:t>　　起業家教育⇒ビジネスを起こす創造性</a:t>
            </a:r>
          </a:p>
          <a:p>
            <a:pPr eaLnBrk="1" hangingPunct="1"/>
            <a:endParaRPr lang="ja-JP"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ja-JP" altLang="en-US" smtClean="0"/>
              <a:t>英国の創造性教育</a:t>
            </a:r>
          </a:p>
        </p:txBody>
      </p:sp>
      <p:sp>
        <p:nvSpPr>
          <p:cNvPr id="25603" name="Rectangle 3"/>
          <p:cNvSpPr>
            <a:spLocks noGrp="1" noChangeArrowheads="1"/>
          </p:cNvSpPr>
          <p:nvPr>
            <p:ph type="body" sz="half" idx="1"/>
          </p:nvPr>
        </p:nvSpPr>
        <p:spPr/>
        <p:txBody>
          <a:bodyPr/>
          <a:lstStyle/>
          <a:p>
            <a:pPr eaLnBrk="1" hangingPunct="1"/>
            <a:r>
              <a:rPr lang="en-US" altLang="ja-JP" sz="2000" b="1" smtClean="0"/>
              <a:t>2000</a:t>
            </a:r>
            <a:r>
              <a:rPr lang="ja-JP" altLang="en-US" sz="2000" b="1" smtClean="0"/>
              <a:t>年より：</a:t>
            </a:r>
            <a:r>
              <a:rPr lang="en-US" altLang="ja-JP" sz="2000" b="1" smtClean="0"/>
              <a:t>QCA-Project</a:t>
            </a:r>
          </a:p>
          <a:p>
            <a:pPr eaLnBrk="1" hangingPunct="1"/>
            <a:r>
              <a:rPr lang="en-US" altLang="ja-JP" sz="2000" b="1" smtClean="0"/>
              <a:t>2003</a:t>
            </a:r>
            <a:r>
              <a:rPr lang="ja-JP" altLang="en-US" sz="2000" b="1" smtClean="0"/>
              <a:t>年１０００の小・中学校導入</a:t>
            </a:r>
          </a:p>
          <a:p>
            <a:pPr eaLnBrk="1" hangingPunct="1"/>
            <a:r>
              <a:rPr lang="ja-JP" altLang="en-US" sz="2000" b="1" smtClean="0"/>
              <a:t>教科内、クロスカリキュラム</a:t>
            </a:r>
          </a:p>
          <a:p>
            <a:pPr eaLnBrk="1" hangingPunct="1"/>
            <a:r>
              <a:rPr lang="ja-JP" altLang="en-US" sz="2000" b="1" smtClean="0">
                <a:solidFill>
                  <a:srgbClr val="0070C0"/>
                </a:solidFill>
              </a:rPr>
              <a:t>「創造性のとらえ方」</a:t>
            </a:r>
          </a:p>
          <a:p>
            <a:pPr eaLnBrk="1" hangingPunct="1">
              <a:buFont typeface="Wingdings" pitchFamily="2" charset="2"/>
              <a:buNone/>
            </a:pPr>
            <a:r>
              <a:rPr lang="ja-JP" altLang="en-US" sz="2000" b="1" smtClean="0"/>
              <a:t>　　</a:t>
            </a:r>
            <a:r>
              <a:rPr lang="ja-JP" altLang="en-US" sz="2000" b="1" smtClean="0">
                <a:solidFill>
                  <a:srgbClr val="FFC000"/>
                </a:solidFill>
              </a:rPr>
              <a:t>・想像　・目的をもった想像　・所産の独自性</a:t>
            </a:r>
          </a:p>
          <a:p>
            <a:pPr eaLnBrk="1" hangingPunct="1">
              <a:buFont typeface="Wingdings" pitchFamily="2" charset="2"/>
              <a:buNone/>
            </a:pPr>
            <a:r>
              <a:rPr lang="ja-JP" altLang="en-US" sz="2000" b="1" smtClean="0"/>
              <a:t>　　</a:t>
            </a:r>
            <a:r>
              <a:rPr lang="ja-JP" altLang="en-US" sz="2000" b="1" smtClean="0">
                <a:solidFill>
                  <a:srgbClr val="FFC000"/>
                </a:solidFill>
              </a:rPr>
              <a:t>　・所産は目的に照らして価値があるか　　</a:t>
            </a:r>
          </a:p>
          <a:p>
            <a:pPr eaLnBrk="1" hangingPunct="1"/>
            <a:r>
              <a:rPr lang="ja-JP" altLang="en-US" sz="2000" b="1" smtClean="0"/>
              <a:t>実施例</a:t>
            </a:r>
          </a:p>
          <a:p>
            <a:pPr eaLnBrk="1" hangingPunct="1">
              <a:buFont typeface="Wingdings" pitchFamily="2" charset="2"/>
              <a:buNone/>
            </a:pPr>
            <a:r>
              <a:rPr lang="ja-JP" altLang="en-US" sz="2000" b="1" smtClean="0"/>
              <a:t>　　・</a:t>
            </a:r>
            <a:r>
              <a:rPr lang="en-US" altLang="ja-JP" sz="2000" b="1" smtClean="0"/>
              <a:t>Victoria Primary(Leeds)</a:t>
            </a:r>
          </a:p>
          <a:p>
            <a:pPr eaLnBrk="1" hangingPunct="1">
              <a:buFont typeface="Wingdings" pitchFamily="2" charset="2"/>
              <a:buNone/>
            </a:pPr>
            <a:r>
              <a:rPr lang="en-US" altLang="ja-JP" sz="2000" b="1" smtClean="0"/>
              <a:t>     </a:t>
            </a:r>
            <a:r>
              <a:rPr lang="ja-JP" altLang="en-US" sz="2000" b="1" smtClean="0"/>
              <a:t>・</a:t>
            </a:r>
            <a:r>
              <a:rPr lang="en-US" altLang="ja-JP" sz="2000" b="1" smtClean="0"/>
              <a:t>Teachers’ Kit </a:t>
            </a:r>
            <a:r>
              <a:rPr lang="ja-JP" altLang="en-US" sz="2000" b="1" smtClean="0"/>
              <a:t>より</a:t>
            </a:r>
          </a:p>
          <a:p>
            <a:pPr eaLnBrk="1" hangingPunct="1">
              <a:buFont typeface="Wingdings" pitchFamily="2" charset="2"/>
              <a:buNone/>
            </a:pPr>
            <a:r>
              <a:rPr lang="ja-JP" altLang="en-US" sz="1800" smtClean="0"/>
              <a:t>　　</a:t>
            </a:r>
          </a:p>
          <a:p>
            <a:pPr eaLnBrk="1" hangingPunct="1"/>
            <a:endParaRPr lang="ja-JP" altLang="en-US" sz="1800" smtClean="0"/>
          </a:p>
          <a:p>
            <a:pPr eaLnBrk="1" hangingPunct="1"/>
            <a:endParaRPr lang="en-US" altLang="ja-JP" sz="1800" smtClean="0"/>
          </a:p>
        </p:txBody>
      </p:sp>
      <p:pic>
        <p:nvPicPr>
          <p:cNvPr id="25604" name="Picture 6" descr="D:\Ichitaro\kouen\福島2004.5.27\図表\Mason-head.jpg"/>
          <p:cNvPicPr>
            <a:picLocks noGrp="1" noChangeAspect="1" noChangeArrowheads="1"/>
          </p:cNvPicPr>
          <p:nvPr>
            <p:ph type="clipArt" sz="half" idx="2"/>
          </p:nvPr>
        </p:nvPicPr>
        <p:blipFill>
          <a:blip r:embed="rId2"/>
          <a:srcRect/>
          <a:stretch>
            <a:fillRect/>
          </a:stretch>
        </p:blipFill>
        <p:spPr>
          <a:xfrm>
            <a:off x="4953000" y="2286000"/>
            <a:ext cx="3810000" cy="3744913"/>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ja-JP" altLang="en-US" smtClean="0"/>
              <a:t>フィンランド１</a:t>
            </a:r>
          </a:p>
        </p:txBody>
      </p:sp>
      <p:sp>
        <p:nvSpPr>
          <p:cNvPr id="29699" name="Rectangle 3"/>
          <p:cNvSpPr>
            <a:spLocks noGrp="1" noChangeArrowheads="1"/>
          </p:cNvSpPr>
          <p:nvPr>
            <p:ph type="body" idx="1"/>
          </p:nvPr>
        </p:nvSpPr>
        <p:spPr/>
        <p:txBody>
          <a:bodyPr/>
          <a:lstStyle/>
          <a:p>
            <a:pPr eaLnBrk="1" hangingPunct="1"/>
            <a:endParaRPr lang="ja-JP" altLang="ja-JP" smtClean="0"/>
          </a:p>
        </p:txBody>
      </p:sp>
      <p:pic>
        <p:nvPicPr>
          <p:cNvPr id="29700" name="Picture 4" descr="E:\Finland4-9\100MSDCF\DSC01581.JPG"/>
          <p:cNvPicPr>
            <a:picLocks noChangeAspect="1" noChangeArrowheads="1"/>
          </p:cNvPicPr>
          <p:nvPr/>
        </p:nvPicPr>
        <p:blipFill>
          <a:blip r:embed="rId2"/>
          <a:srcRect/>
          <a:stretch>
            <a:fillRect/>
          </a:stretch>
        </p:blipFill>
        <p:spPr bwMode="auto">
          <a:xfrm>
            <a:off x="-1524000" y="-1143000"/>
            <a:ext cx="12192000" cy="9144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defRPr/>
            </a:pPr>
            <a:r>
              <a:rPr lang="en-US" altLang="ja-JP" smtClean="0"/>
              <a:t>Fin2</a:t>
            </a:r>
            <a:br>
              <a:rPr lang="en-US" altLang="ja-JP" smtClean="0"/>
            </a:br>
            <a:endParaRPr lang="en-US" altLang="ja-JP" smtClean="0"/>
          </a:p>
        </p:txBody>
      </p:sp>
      <p:sp>
        <p:nvSpPr>
          <p:cNvPr id="30723" name="Rectangle 3"/>
          <p:cNvSpPr>
            <a:spLocks noGrp="1" noChangeArrowheads="1"/>
          </p:cNvSpPr>
          <p:nvPr>
            <p:ph type="body" idx="1"/>
          </p:nvPr>
        </p:nvSpPr>
        <p:spPr/>
        <p:txBody>
          <a:bodyPr/>
          <a:lstStyle/>
          <a:p>
            <a:pPr eaLnBrk="1" hangingPunct="1"/>
            <a:endParaRPr lang="ja-JP" altLang="ja-JP" smtClean="0"/>
          </a:p>
        </p:txBody>
      </p:sp>
      <p:pic>
        <p:nvPicPr>
          <p:cNvPr id="30724" name="Picture 4" descr="E:\Finland4-9\100MSDCF\DSC01563.JPG"/>
          <p:cNvPicPr>
            <a:picLocks noChangeAspect="1" noChangeArrowheads="1"/>
          </p:cNvPicPr>
          <p:nvPr/>
        </p:nvPicPr>
        <p:blipFill>
          <a:blip r:embed="rId2"/>
          <a:srcRect/>
          <a:stretch>
            <a:fillRect/>
          </a:stretch>
        </p:blipFill>
        <p:spPr bwMode="auto">
          <a:xfrm>
            <a:off x="-1524000" y="-1143000"/>
            <a:ext cx="12192000" cy="9144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Aft>
                <a:spcPts val="0"/>
              </a:spcAft>
              <a:defRPr/>
            </a:pPr>
            <a:r>
              <a:rPr lang="ja-JP" altLang="en-US" dirty="0" smtClean="0"/>
              <a:t>学校で創造性を伸ばす工夫</a:t>
            </a:r>
            <a:endParaRPr lang="ja-JP" altLang="en-US" dirty="0"/>
          </a:p>
        </p:txBody>
      </p:sp>
      <p:sp>
        <p:nvSpPr>
          <p:cNvPr id="31747" name="コンテンツ プレースホルダ 2"/>
          <p:cNvSpPr>
            <a:spLocks noGrp="1"/>
          </p:cNvSpPr>
          <p:nvPr>
            <p:ph idx="1"/>
          </p:nvPr>
        </p:nvSpPr>
        <p:spPr/>
        <p:txBody>
          <a:bodyPr/>
          <a:lstStyle/>
          <a:p>
            <a:pPr eaLnBrk="1" hangingPunct="1"/>
            <a:r>
              <a:rPr lang="ja-JP" altLang="en-US" smtClean="0"/>
              <a:t>①読解＋創造⇒創造的作文</a:t>
            </a:r>
          </a:p>
          <a:p>
            <a:pPr eaLnBrk="1" latinLnBrk="1" hangingPunct="1"/>
            <a:r>
              <a:rPr lang="ja-JP" altLang="en-US" smtClean="0"/>
              <a:t>②認知的不協和を引き起こす授業</a:t>
            </a:r>
          </a:p>
          <a:p>
            <a:pPr eaLnBrk="1" latinLnBrk="1" hangingPunct="1"/>
            <a:r>
              <a:rPr lang="ja-JP" altLang="en-US" smtClean="0"/>
              <a:t>③生徒の不思議な体験や疑問を発表させる。</a:t>
            </a:r>
          </a:p>
          <a:p>
            <a:pPr eaLnBrk="1" latinLnBrk="1" hangingPunct="1"/>
            <a:r>
              <a:rPr lang="ja-JP" altLang="en-US" smtClean="0"/>
              <a:t>④発明・発見秘話、遺跡発掘、海底・宇宙探検、動物と人間の物語など、好奇心を刺激する本や辞典を教室に集める。</a:t>
            </a:r>
          </a:p>
          <a:p>
            <a:pPr eaLnBrk="1" latinLnBrk="1" hangingPunct="1"/>
            <a:r>
              <a:rPr lang="en-US" altLang="ja-JP" smtClean="0"/>
              <a:t> </a:t>
            </a:r>
            <a:r>
              <a:rPr lang="ja-JP" altLang="en-US" smtClean="0"/>
              <a:t>⑤科学館、天文館、博物館、考古館、コンピューター科学館見学</a:t>
            </a:r>
          </a:p>
          <a:p>
            <a:pPr eaLnBrk="1" latinLnBrk="1" hangingPunct="1"/>
            <a:r>
              <a:rPr lang="en-US" altLang="ja-JP" smtClean="0"/>
              <a:t>  </a:t>
            </a:r>
            <a:r>
              <a:rPr lang="ja-JP" altLang="en-US" smtClean="0"/>
              <a:t>⑥疑問に直ちに答を与えない</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smtClean="0"/>
              <a:t>つづき</a:t>
            </a:r>
            <a:endParaRPr lang="ja-JP" altLang="en-US" dirty="0"/>
          </a:p>
        </p:txBody>
      </p:sp>
      <p:sp>
        <p:nvSpPr>
          <p:cNvPr id="32771" name="コンテンツ プレースホルダ 2"/>
          <p:cNvSpPr>
            <a:spLocks noGrp="1"/>
          </p:cNvSpPr>
          <p:nvPr>
            <p:ph idx="1"/>
          </p:nvPr>
        </p:nvSpPr>
        <p:spPr/>
        <p:txBody>
          <a:bodyPr/>
          <a:lstStyle/>
          <a:p>
            <a:pPr eaLnBrk="1" hangingPunct="1"/>
            <a:r>
              <a:rPr lang="en-US" altLang="ja-JP" dirty="0" smtClean="0"/>
              <a:t> </a:t>
            </a:r>
            <a:r>
              <a:rPr lang="ja-JP" altLang="en-US" dirty="0" smtClean="0"/>
              <a:t>一人もしくは小人数の研究プロジェクトを設ける。⇒　ソーラーカー、人力飛行機</a:t>
            </a:r>
          </a:p>
          <a:p>
            <a:pPr eaLnBrk="1" hangingPunct="1"/>
            <a:r>
              <a:rPr lang="ja-JP" altLang="en-US" dirty="0" smtClean="0"/>
              <a:t>一年をかけて研究する</a:t>
            </a:r>
          </a:p>
          <a:p>
            <a:pPr eaLnBrk="1" hangingPunct="1"/>
            <a:r>
              <a:rPr lang="ja-JP" altLang="en-US" dirty="0" smtClean="0"/>
              <a:t>　　　岡部中の例　⇒「香り」「水上歩行」　　　　　　</a:t>
            </a:r>
          </a:p>
          <a:p>
            <a:pPr eaLnBrk="1" hangingPunct="1"/>
            <a:r>
              <a:rPr lang="ja-JP" altLang="en-US" dirty="0" smtClean="0"/>
              <a:t>コンテストを計画　⇒ロボコン</a:t>
            </a:r>
          </a:p>
          <a:p>
            <a:pPr eaLnBrk="1" hangingPunct="1"/>
            <a:r>
              <a:rPr lang="ja-JP" altLang="en-US" dirty="0" smtClean="0"/>
              <a:t>生徒全員が参加　⇒　「風上にはしる車」</a:t>
            </a:r>
          </a:p>
          <a:p>
            <a:pPr eaLnBrk="1" hangingPunct="1"/>
            <a:endParaRPr lang="ja-JP" altLang="en-US" dirty="0" smtClean="0"/>
          </a:p>
          <a:p>
            <a:pPr eaLnBrk="1" hangingPunct="1"/>
            <a:endParaRPr lang="ja-JP" alt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ja-JP" altLang="en-US" smtClean="0"/>
              <a:t>飛行機はなぜ飛ぶか？</a:t>
            </a:r>
          </a:p>
        </p:txBody>
      </p:sp>
      <p:sp>
        <p:nvSpPr>
          <p:cNvPr id="25603" name="Rectangle 3"/>
          <p:cNvSpPr>
            <a:spLocks noGrp="1" noChangeArrowheads="1"/>
          </p:cNvSpPr>
          <p:nvPr>
            <p:ph idx="1"/>
          </p:nvPr>
        </p:nvSpPr>
        <p:spPr/>
        <p:txBody>
          <a:bodyPr>
            <a:normAutofit lnSpcReduction="10000"/>
          </a:bodyPr>
          <a:lstStyle/>
          <a:p>
            <a:pPr marL="274320" indent="-274320" eaLnBrk="1" fontAlgn="auto" hangingPunct="1">
              <a:spcAft>
                <a:spcPts val="0"/>
              </a:spcAft>
              <a:buFont typeface="Wingdings 2"/>
              <a:buChar char=""/>
              <a:defRPr/>
            </a:pPr>
            <a:endParaRPr lang="en-US" altLang="ja-JP" dirty="0" smtClean="0"/>
          </a:p>
          <a:p>
            <a:pPr marL="274320" indent="-274320" eaLnBrk="1" fontAlgn="auto" hangingPunct="1">
              <a:spcAft>
                <a:spcPts val="0"/>
              </a:spcAft>
              <a:buFont typeface="Wingdings 2"/>
              <a:buChar char=""/>
              <a:defRPr/>
            </a:pPr>
            <a:r>
              <a:rPr lang="en-US" altLang="ja-JP" sz="2000" dirty="0" smtClean="0"/>
              <a:t>[</a:t>
            </a:r>
            <a:r>
              <a:rPr lang="ja-JP" altLang="en-US" sz="2000" dirty="0" smtClean="0"/>
              <a:t>深く理解する</a:t>
            </a:r>
            <a:r>
              <a:rPr lang="en-US" altLang="ja-JP" sz="2000" dirty="0" smtClean="0"/>
              <a:t>]</a:t>
            </a:r>
          </a:p>
          <a:p>
            <a:pPr marL="274320" indent="-274320" eaLnBrk="1" fontAlgn="auto" hangingPunct="1">
              <a:spcAft>
                <a:spcPts val="0"/>
              </a:spcAft>
              <a:buFont typeface="Wingdings 2"/>
              <a:buChar char=""/>
              <a:defRPr/>
            </a:pPr>
            <a:r>
              <a:rPr lang="ja-JP" altLang="en-US" sz="2000" dirty="0" smtClean="0"/>
              <a:t>　  ①完全に水平にとんでいる羽根になぜ「揚力」が発生するのか？</a:t>
            </a:r>
          </a:p>
          <a:p>
            <a:pPr marL="274320" indent="-274320" eaLnBrk="1" fontAlgn="auto" hangingPunct="1">
              <a:spcAft>
                <a:spcPts val="0"/>
              </a:spcAft>
              <a:buFont typeface="Wingdings 2"/>
              <a:buChar char=""/>
              <a:defRPr/>
            </a:pPr>
            <a:r>
              <a:rPr lang="ja-JP" altLang="en-US" sz="2000" dirty="0" smtClean="0"/>
              <a:t>  ②飛行機は逆さになって飛ぶことができるのか？</a:t>
            </a:r>
          </a:p>
          <a:p>
            <a:pPr marL="274320" indent="-274320" eaLnBrk="1" fontAlgn="auto" hangingPunct="1">
              <a:spcAft>
                <a:spcPts val="0"/>
              </a:spcAft>
              <a:buFont typeface="Wingdings 2"/>
              <a:buChar char=""/>
              <a:defRPr/>
            </a:pPr>
            <a:r>
              <a:rPr lang="ja-JP" altLang="en-US" sz="2000" dirty="0" smtClean="0"/>
              <a:t>  ③飛行機の着陸時に出る補助翼はどんな役割をしているのか？</a:t>
            </a:r>
          </a:p>
          <a:p>
            <a:pPr marL="274320" indent="-274320" eaLnBrk="1" fontAlgn="auto" hangingPunct="1">
              <a:spcAft>
                <a:spcPts val="0"/>
              </a:spcAft>
              <a:buFont typeface="Wingdings 2"/>
              <a:buChar char=""/>
              <a:defRPr/>
            </a:pPr>
            <a:r>
              <a:rPr lang="ja-JP" altLang="en-US" sz="2000" dirty="0" smtClean="0"/>
              <a:t>  ④羽根の表面にできる渦が揚力を発生しているという理論は正しいのか？</a:t>
            </a:r>
          </a:p>
          <a:p>
            <a:pPr marL="274320" indent="-274320" eaLnBrk="1" fontAlgn="auto" hangingPunct="1">
              <a:spcAft>
                <a:spcPts val="0"/>
              </a:spcAft>
              <a:buFont typeface="Wingdings 2"/>
              <a:buChar char=""/>
              <a:defRPr/>
            </a:pPr>
            <a:r>
              <a:rPr lang="ja-JP" altLang="en-US" sz="2000" dirty="0" smtClean="0"/>
              <a:t>  ⑤揚力はベルヌイの定理で全て説明できるのか？</a:t>
            </a:r>
          </a:p>
          <a:p>
            <a:pPr marL="274320" indent="-274320" eaLnBrk="1" fontAlgn="auto" hangingPunct="1">
              <a:spcAft>
                <a:spcPts val="0"/>
              </a:spcAft>
              <a:buFont typeface="Wingdings 2"/>
              <a:buChar char=""/>
              <a:defRPr/>
            </a:pPr>
            <a:r>
              <a:rPr lang="ja-JP" altLang="en-US" sz="2000" dirty="0" smtClean="0"/>
              <a:t>  ⑥凧の飛ぶ原理と飛行機の飛ぶ原理は同じか？</a:t>
            </a:r>
          </a:p>
          <a:p>
            <a:pPr marL="274320" indent="-274320" eaLnBrk="1" fontAlgn="auto" hangingPunct="1">
              <a:spcAft>
                <a:spcPts val="0"/>
              </a:spcAft>
              <a:buFont typeface="Wingdings 2"/>
              <a:buChar char=""/>
              <a:defRPr/>
            </a:pPr>
            <a:r>
              <a:rPr lang="ja-JP" altLang="en-US" sz="2000" dirty="0" smtClean="0"/>
              <a:t>  ⑦ロケットの飛ぶ原理と飛行機のそれは、どこが違うか？</a:t>
            </a:r>
          </a:p>
          <a:p>
            <a:pPr marL="274320" indent="-274320" eaLnBrk="1" fontAlgn="auto" hangingPunct="1">
              <a:spcAft>
                <a:spcPts val="0"/>
              </a:spcAft>
              <a:buFont typeface="Wingdings 2"/>
              <a:buChar char=""/>
              <a:defRPr/>
            </a:pPr>
            <a:r>
              <a:rPr lang="ja-JP" altLang="en-US" sz="2000" dirty="0" smtClean="0"/>
              <a:t>  ⑧紙飛行機は翼が平らなのになぜ飛べるか？</a:t>
            </a:r>
          </a:p>
          <a:p>
            <a:pPr marL="274320" indent="-274320" eaLnBrk="1" fontAlgn="auto" hangingPunct="1">
              <a:spcAft>
                <a:spcPts val="0"/>
              </a:spcAft>
              <a:buFont typeface="Wingdings 2"/>
              <a:buChar char=""/>
              <a:defRPr/>
            </a:pPr>
            <a:r>
              <a:rPr lang="ja-JP" altLang="en-US" sz="2000" dirty="0" smtClean="0"/>
              <a:t>  ⑨ヘリコプターや昆虫の飛ぶ原理は？</a:t>
            </a:r>
          </a:p>
        </p:txBody>
      </p:sp>
      <p:pic>
        <p:nvPicPr>
          <p:cNvPr id="33796" name="Picture 4" descr="D:\Ichitaro\sozo\Ronbun\zu.jpg"/>
          <p:cNvPicPr>
            <a:picLocks noChangeAspect="1" noChangeArrowheads="1"/>
          </p:cNvPicPr>
          <p:nvPr/>
        </p:nvPicPr>
        <p:blipFill>
          <a:blip r:embed="rId2"/>
          <a:srcRect/>
          <a:stretch>
            <a:fillRect/>
          </a:stretch>
        </p:blipFill>
        <p:spPr bwMode="auto">
          <a:xfrm>
            <a:off x="7429520" y="785794"/>
            <a:ext cx="4500563"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en-US" altLang="ja-JP" dirty="0" smtClean="0"/>
              <a:t>Wind CAR</a:t>
            </a:r>
            <a:r>
              <a:rPr lang="ja-JP" altLang="en-US" dirty="0" smtClean="0"/>
              <a:t>（風上に走る車）制作</a:t>
            </a:r>
            <a:endParaRPr lang="ja-JP" altLang="en-US" dirty="0"/>
          </a:p>
        </p:txBody>
      </p:sp>
      <p:sp>
        <p:nvSpPr>
          <p:cNvPr id="34819" name="コンテンツ プレースホルダ 2"/>
          <p:cNvSpPr>
            <a:spLocks noGrp="1"/>
          </p:cNvSpPr>
          <p:nvPr>
            <p:ph idx="1"/>
          </p:nvPr>
        </p:nvSpPr>
        <p:spPr/>
        <p:txBody>
          <a:bodyPr/>
          <a:lstStyle/>
          <a:p>
            <a:pPr eaLnBrk="1" hangingPunct="1"/>
            <a:r>
              <a:rPr lang="ja-JP" altLang="en-US" sz="3200" smtClean="0">
                <a:solidFill>
                  <a:srgbClr val="0070C0"/>
                </a:solidFill>
              </a:rPr>
              <a:t>材料</a:t>
            </a:r>
          </a:p>
          <a:p>
            <a:pPr eaLnBrk="1" hangingPunct="1"/>
            <a:r>
              <a:rPr lang="ja-JP" altLang="en-US" smtClean="0"/>
              <a:t>　</a:t>
            </a:r>
            <a:r>
              <a:rPr lang="ja-JP" altLang="en-US" smtClean="0">
                <a:solidFill>
                  <a:srgbClr val="00B050"/>
                </a:solidFill>
              </a:rPr>
              <a:t>割り箸</a:t>
            </a:r>
          </a:p>
          <a:p>
            <a:pPr eaLnBrk="1" hangingPunct="1"/>
            <a:r>
              <a:rPr lang="ja-JP" altLang="en-US" smtClean="0">
                <a:solidFill>
                  <a:srgbClr val="00B050"/>
                </a:solidFill>
              </a:rPr>
              <a:t>　針金</a:t>
            </a:r>
          </a:p>
          <a:p>
            <a:pPr eaLnBrk="1" hangingPunct="1"/>
            <a:r>
              <a:rPr lang="ja-JP" altLang="en-US" smtClean="0">
                <a:solidFill>
                  <a:srgbClr val="00B050"/>
                </a:solidFill>
              </a:rPr>
              <a:t>　厚紙</a:t>
            </a:r>
          </a:p>
          <a:p>
            <a:pPr eaLnBrk="1" hangingPunct="1"/>
            <a:r>
              <a:rPr lang="ja-JP" altLang="en-US" smtClean="0">
                <a:solidFill>
                  <a:srgbClr val="00B050"/>
                </a:solidFill>
              </a:rPr>
              <a:t>　ゴム</a:t>
            </a:r>
          </a:p>
          <a:p>
            <a:pPr eaLnBrk="1" hangingPunct="1"/>
            <a:r>
              <a:rPr lang="ja-JP" altLang="en-US" smtClean="0">
                <a:solidFill>
                  <a:srgbClr val="00B050"/>
                </a:solidFill>
              </a:rPr>
              <a:t>　ストロー</a:t>
            </a:r>
          </a:p>
          <a:p>
            <a:pPr eaLnBrk="1" hangingPunct="1"/>
            <a:r>
              <a:rPr lang="ja-JP" altLang="en-US" smtClean="0">
                <a:solidFill>
                  <a:srgbClr val="00B050"/>
                </a:solidFill>
              </a:rPr>
              <a:t>　古ハガキ</a:t>
            </a:r>
          </a:p>
          <a:p>
            <a:pPr eaLnBrk="1" hangingPunct="1"/>
            <a:endParaRPr lang="ja-JP"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smtClean="0"/>
              <a:t>学生が創った</a:t>
            </a:r>
            <a:r>
              <a:rPr lang="en-US" altLang="ja-JP" dirty="0" smtClean="0"/>
              <a:t>Wind </a:t>
            </a:r>
            <a:r>
              <a:rPr lang="en-US" altLang="ja-JP" dirty="0" err="1" smtClean="0"/>
              <a:t>CArs</a:t>
            </a:r>
            <a:endParaRPr lang="ja-JP" altLang="en-US" dirty="0"/>
          </a:p>
        </p:txBody>
      </p:sp>
      <p:pic>
        <p:nvPicPr>
          <p:cNvPr id="35843" name="コンテンツ プレースホルダ 3" descr="図10-2.jpg"/>
          <p:cNvPicPr>
            <a:picLocks noGrp="1" noChangeAspect="1"/>
          </p:cNvPicPr>
          <p:nvPr>
            <p:ph idx="1"/>
          </p:nvPr>
        </p:nvPicPr>
        <p:blipFill>
          <a:blip r:embed="rId2"/>
          <a:srcRect/>
          <a:stretch>
            <a:fillRect/>
          </a:stretch>
        </p:blipFill>
        <p:spPr>
          <a:xfrm>
            <a:off x="1919288" y="1609725"/>
            <a:ext cx="4314825" cy="484663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3600" dirty="0" smtClean="0"/>
              <a:t>ほめて独創性を伸ばす</a:t>
            </a:r>
            <a:br>
              <a:rPr kumimoji="1" lang="ja-JP" altLang="en-US" sz="3600" dirty="0" smtClean="0"/>
            </a:br>
            <a:r>
              <a:rPr kumimoji="1" lang="ja-JP" altLang="en-US" sz="3600" dirty="0" smtClean="0"/>
              <a:t>ワークショップ</a:t>
            </a:r>
            <a:endParaRPr kumimoji="1" lang="ja-JP" altLang="en-US" sz="3600" dirty="0"/>
          </a:p>
        </p:txBody>
      </p:sp>
      <p:sp>
        <p:nvSpPr>
          <p:cNvPr id="3" name="コンテンツ プレースホルダ 2"/>
          <p:cNvSpPr>
            <a:spLocks noGrp="1"/>
          </p:cNvSpPr>
          <p:nvPr>
            <p:ph idx="1"/>
          </p:nvPr>
        </p:nvSpPr>
        <p:spPr/>
        <p:txBody>
          <a:bodyPr/>
          <a:lstStyle/>
          <a:p>
            <a:r>
              <a:rPr kumimoji="1" lang="ja-JP" altLang="en-US" sz="2400" b="1" dirty="0" smtClean="0"/>
              <a:t>ブレイン・ライティング（ゲシュカ考案）</a:t>
            </a:r>
          </a:p>
          <a:p>
            <a:r>
              <a:rPr lang="ja-JP" altLang="en-US" dirty="0" smtClean="0">
                <a:solidFill>
                  <a:srgbClr val="00B050"/>
                </a:solidFill>
              </a:rPr>
              <a:t>・</a:t>
            </a:r>
            <a:r>
              <a:rPr lang="ja-JP" altLang="en-US" sz="2400" dirty="0" smtClean="0">
                <a:solidFill>
                  <a:srgbClr val="00B050"/>
                </a:solidFill>
              </a:rPr>
              <a:t>ブレイン・ストーミングの書きバージョン</a:t>
            </a:r>
          </a:p>
          <a:p>
            <a:r>
              <a:rPr lang="ja-JP" altLang="en-US" dirty="0" smtClean="0">
                <a:solidFill>
                  <a:srgbClr val="00B050"/>
                </a:solidFill>
              </a:rPr>
              <a:t>　</a:t>
            </a:r>
            <a:r>
              <a:rPr lang="ja-JP" altLang="en-US" sz="2400" dirty="0" smtClean="0">
                <a:solidFill>
                  <a:srgbClr val="7030A0"/>
                </a:solidFill>
              </a:rPr>
              <a:t>４原則①アイデアの判断延期、②多いほどいい、③自由奔放ほどいい、④他者のアイデアの改良を歓迎</a:t>
            </a:r>
            <a:r>
              <a:rPr lang="ja-JP" altLang="en-US" dirty="0" smtClean="0">
                <a:solidFill>
                  <a:srgbClr val="00B050"/>
                </a:solidFill>
              </a:rPr>
              <a:t>　</a:t>
            </a:r>
          </a:p>
          <a:p>
            <a:r>
              <a:rPr lang="ja-JP" altLang="en-US" dirty="0" smtClean="0">
                <a:solidFill>
                  <a:srgbClr val="00B050"/>
                </a:solidFill>
              </a:rPr>
              <a:t>・</a:t>
            </a:r>
            <a:r>
              <a:rPr lang="ja-JP" altLang="en-US" sz="2800" dirty="0" smtClean="0">
                <a:solidFill>
                  <a:srgbClr val="00B050"/>
                </a:solidFill>
              </a:rPr>
              <a:t>全ての参加者が真剣に考える</a:t>
            </a:r>
          </a:p>
          <a:p>
            <a:r>
              <a:rPr kumimoji="1" lang="ja-JP" altLang="en-US" sz="2800" dirty="0" smtClean="0">
                <a:solidFill>
                  <a:srgbClr val="00B050"/>
                </a:solidFill>
              </a:rPr>
              <a:t>・集団の中での独創性（</a:t>
            </a:r>
            <a:r>
              <a:rPr kumimoji="1" lang="en-US" altLang="ja-JP" sz="2800" dirty="0" smtClean="0">
                <a:solidFill>
                  <a:srgbClr val="FF0000"/>
                </a:solidFill>
              </a:rPr>
              <a:t>originality</a:t>
            </a:r>
            <a:r>
              <a:rPr kumimoji="1" lang="ja-JP" altLang="en-US" sz="2800" dirty="0" smtClean="0">
                <a:solidFill>
                  <a:srgbClr val="00B050"/>
                </a:solidFill>
              </a:rPr>
              <a:t>）育成と個人の独創性（</a:t>
            </a:r>
            <a:r>
              <a:rPr kumimoji="1" lang="en-US" altLang="ja-JP" sz="2800" dirty="0" smtClean="0">
                <a:solidFill>
                  <a:srgbClr val="7030A0"/>
                </a:solidFill>
              </a:rPr>
              <a:t>originality</a:t>
            </a:r>
            <a:r>
              <a:rPr kumimoji="1" lang="ja-JP" altLang="en-US" sz="2800" dirty="0" smtClean="0">
                <a:solidFill>
                  <a:srgbClr val="00B050"/>
                </a:solidFill>
              </a:rPr>
              <a:t>）育成が可能</a:t>
            </a:r>
          </a:p>
          <a:p>
            <a:r>
              <a:rPr lang="ja-JP" altLang="en-US" sz="2800" dirty="0" smtClean="0">
                <a:solidFill>
                  <a:srgbClr val="00B050"/>
                </a:solidFill>
              </a:rPr>
              <a:t>・解答紙</a:t>
            </a:r>
            <a:r>
              <a:rPr lang="en-US" altLang="ja-JP" sz="2800" dirty="0" smtClean="0">
                <a:solidFill>
                  <a:srgbClr val="00B050"/>
                </a:solidFill>
              </a:rPr>
              <a:t>-</a:t>
            </a:r>
            <a:r>
              <a:rPr lang="en-US" altLang="ja-JP" sz="2800" dirty="0" err="1" smtClean="0">
                <a:solidFill>
                  <a:srgbClr val="00B050"/>
                </a:solidFill>
              </a:rPr>
              <a:t>Ge</a:t>
            </a:r>
            <a:r>
              <a:rPr lang="ja-JP" altLang="en-US" sz="2800" dirty="0" smtClean="0">
                <a:solidFill>
                  <a:srgbClr val="00B050"/>
                </a:solidFill>
              </a:rPr>
              <a:t>と解答紙</a:t>
            </a:r>
            <a:r>
              <a:rPr lang="en-US" altLang="ja-JP" sz="2800" dirty="0" smtClean="0">
                <a:solidFill>
                  <a:srgbClr val="00B050"/>
                </a:solidFill>
              </a:rPr>
              <a:t>-Yu</a:t>
            </a:r>
            <a:r>
              <a:rPr lang="ja-JP" altLang="en-US" sz="2800" dirty="0" smtClean="0">
                <a:solidFill>
                  <a:srgbClr val="00B050"/>
                </a:solidFill>
              </a:rPr>
              <a:t>を用いる。</a:t>
            </a:r>
            <a:endParaRPr kumimoji="1" lang="ja-JP" altLang="en-US" sz="2800" dirty="0">
              <a:solidFill>
                <a:srgbClr val="00B05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normAutofit/>
          </a:bodyPr>
          <a:lstStyle/>
          <a:p>
            <a:pPr eaLnBrk="1" fontAlgn="auto" hangingPunct="1">
              <a:spcAft>
                <a:spcPts val="0"/>
              </a:spcAft>
              <a:defRPr/>
            </a:pPr>
            <a:r>
              <a:rPr lang="ja-JP" altLang="en-US" dirty="0" smtClean="0"/>
              <a:t>問題解決</a:t>
            </a:r>
            <a:r>
              <a:rPr lang="en-US" altLang="ja-JP" dirty="0" smtClean="0"/>
              <a:t>:</a:t>
            </a:r>
            <a:r>
              <a:rPr lang="ja-JP" altLang="en-US" dirty="0" smtClean="0">
                <a:solidFill>
                  <a:srgbClr val="7030A0"/>
                </a:solidFill>
              </a:rPr>
              <a:t>独創的なテーマ設定</a:t>
            </a:r>
            <a:endParaRPr lang="ja-JP" altLang="en-US" dirty="0">
              <a:solidFill>
                <a:srgbClr val="7030A0"/>
              </a:solidFill>
            </a:endParaRPr>
          </a:p>
        </p:txBody>
      </p:sp>
      <p:sp>
        <p:nvSpPr>
          <p:cNvPr id="36867" name="コンテンツ プレースホルダ 2"/>
          <p:cNvSpPr>
            <a:spLocks noGrp="1"/>
          </p:cNvSpPr>
          <p:nvPr>
            <p:ph idx="1"/>
          </p:nvPr>
        </p:nvSpPr>
        <p:spPr/>
        <p:txBody>
          <a:bodyPr/>
          <a:lstStyle/>
          <a:p>
            <a:pPr eaLnBrk="1" hangingPunct="1"/>
            <a:r>
              <a:rPr lang="ja-JP" altLang="en-US" sz="3200" b="1" dirty="0" smtClean="0">
                <a:solidFill>
                  <a:srgbClr val="C00000"/>
                </a:solidFill>
              </a:rPr>
              <a:t>総合的学習のテーマ設定</a:t>
            </a:r>
          </a:p>
          <a:p>
            <a:pPr eaLnBrk="1" hangingPunct="1"/>
            <a:r>
              <a:rPr lang="ja-JP" altLang="en-US" sz="3200" dirty="0" smtClean="0"/>
              <a:t>　例</a:t>
            </a:r>
            <a:r>
              <a:rPr lang="en-US" altLang="ja-JP" sz="3200" dirty="0" smtClean="0"/>
              <a:t>1</a:t>
            </a:r>
            <a:r>
              <a:rPr lang="ja-JP" altLang="en-US" sz="3200" dirty="0" smtClean="0"/>
              <a:t>「豆腐のできるまで」⇒　</a:t>
            </a:r>
            <a:r>
              <a:rPr lang="en-US" altLang="ja-JP" sz="3200" dirty="0" smtClean="0"/>
              <a:t>×</a:t>
            </a:r>
            <a:endParaRPr lang="ja-JP" altLang="en-US" sz="3200" dirty="0" smtClean="0"/>
          </a:p>
          <a:p>
            <a:pPr eaLnBrk="1" hangingPunct="1"/>
            <a:r>
              <a:rPr lang="ja-JP" altLang="en-US" sz="3200" dirty="0" smtClean="0"/>
              <a:t>「</a:t>
            </a:r>
            <a:r>
              <a:rPr lang="ja-JP" altLang="en-US" sz="3200" dirty="0" smtClean="0">
                <a:solidFill>
                  <a:srgbClr val="00B050"/>
                </a:solidFill>
              </a:rPr>
              <a:t>おいしい豆腐をどのようにつくるか</a:t>
            </a:r>
            <a:r>
              <a:rPr lang="ja-JP" altLang="en-US" sz="3200" dirty="0" smtClean="0"/>
              <a:t>」⇒◎</a:t>
            </a:r>
            <a:endParaRPr lang="en-US" altLang="ja-JP" sz="3200" dirty="0" smtClean="0"/>
          </a:p>
          <a:p>
            <a:pPr eaLnBrk="1" hangingPunct="1"/>
            <a:r>
              <a:rPr lang="ja-JP" altLang="en-US" sz="3200" dirty="0" smtClean="0"/>
              <a:t>例２「さびれた商店街を活性化」⇒</a:t>
            </a:r>
            <a:r>
              <a:rPr lang="en-US" altLang="ja-JP" sz="3200" dirty="0" smtClean="0"/>
              <a:t>×</a:t>
            </a:r>
            <a:endParaRPr lang="ja-JP" altLang="en-US" sz="3200" dirty="0" smtClean="0"/>
          </a:p>
          <a:p>
            <a:pPr eaLnBrk="1" hangingPunct="1"/>
            <a:r>
              <a:rPr lang="ja-JP" altLang="en-US" sz="3200" dirty="0" smtClean="0"/>
              <a:t>「</a:t>
            </a:r>
            <a:r>
              <a:rPr lang="ja-JP" altLang="en-US" sz="3200" dirty="0" smtClean="0">
                <a:solidFill>
                  <a:srgbClr val="00B050"/>
                </a:solidFill>
              </a:rPr>
              <a:t>さびれた商店街の土、日の客数を１割増やす</a:t>
            </a:r>
            <a:r>
              <a:rPr lang="ja-JP" altLang="en-US" sz="3200" dirty="0" smtClean="0"/>
              <a:t>」「</a:t>
            </a:r>
            <a:r>
              <a:rPr lang="ja-JP" altLang="en-US" sz="3200" dirty="0" smtClean="0">
                <a:solidFill>
                  <a:srgbClr val="00B0F0"/>
                </a:solidFill>
              </a:rPr>
              <a:t>市民の知恵を引き出す</a:t>
            </a:r>
            <a:r>
              <a:rPr lang="ja-JP" altLang="en-US" sz="3200" dirty="0" smtClean="0"/>
              <a:t>」⇒◎</a:t>
            </a:r>
          </a:p>
          <a:p>
            <a:pPr eaLnBrk="1" hangingPunct="1"/>
            <a:endParaRPr lang="ja-JP" altLang="en-US" dirty="0" smtClean="0"/>
          </a:p>
          <a:p>
            <a:pPr eaLnBrk="1" hangingPunct="1"/>
            <a:endParaRPr lang="ja-JP" alt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lstStyle/>
          <a:p>
            <a:pPr eaLnBrk="1" fontAlgn="auto" hangingPunct="1">
              <a:spcAft>
                <a:spcPts val="0"/>
              </a:spcAft>
              <a:defRPr/>
            </a:pPr>
            <a:r>
              <a:rPr lang="ja-JP" altLang="en-US" dirty="0" smtClean="0"/>
              <a:t>閉園危機の動物園を救う</a:t>
            </a:r>
            <a:endParaRPr lang="ja-JP" altLang="en-US" dirty="0"/>
          </a:p>
        </p:txBody>
      </p:sp>
      <p:sp>
        <p:nvSpPr>
          <p:cNvPr id="3" name="コンテンツ プレースホルダ 2"/>
          <p:cNvSpPr>
            <a:spLocks noGrp="1"/>
          </p:cNvSpPr>
          <p:nvPr>
            <p:ph idx="1"/>
          </p:nvPr>
        </p:nvSpPr>
        <p:spPr/>
        <p:txBody>
          <a:bodyPr>
            <a:normAutofit fontScale="47500" lnSpcReduction="20000"/>
          </a:bodyPr>
          <a:lstStyle/>
          <a:p>
            <a:pPr marL="274320" indent="-274320" eaLnBrk="1" fontAlgn="auto" hangingPunct="1">
              <a:spcAft>
                <a:spcPts val="0"/>
              </a:spcAft>
              <a:buFont typeface="Wingdings 2"/>
              <a:buChar char=""/>
              <a:defRPr/>
            </a:pPr>
            <a:r>
              <a:rPr lang="ja-JP" altLang="en-US" sz="5100" dirty="0" smtClean="0"/>
              <a:t>旭山動物園（創造的問題解決例）</a:t>
            </a:r>
          </a:p>
          <a:p>
            <a:pPr marL="274320" indent="-274320" eaLnBrk="1" fontAlgn="auto" hangingPunct="1">
              <a:spcAft>
                <a:spcPts val="0"/>
              </a:spcAft>
              <a:buFont typeface="Wingdings 2"/>
              <a:buChar char=""/>
              <a:defRPr/>
            </a:pPr>
            <a:r>
              <a:rPr lang="ja-JP" altLang="en-US" sz="5100" dirty="0" smtClean="0"/>
              <a:t>通常⇒イベントを企画</a:t>
            </a:r>
          </a:p>
          <a:p>
            <a:pPr marL="274320" indent="-274320" eaLnBrk="1" fontAlgn="auto" hangingPunct="1">
              <a:spcAft>
                <a:spcPts val="0"/>
              </a:spcAft>
              <a:buFont typeface="Wingdings 2"/>
              <a:buChar char=""/>
              <a:defRPr/>
            </a:pPr>
            <a:r>
              <a:rPr lang="ja-JP" altLang="en-US" sz="5100" dirty="0" smtClean="0"/>
              <a:t>旭山⇒　</a:t>
            </a:r>
            <a:r>
              <a:rPr lang="ja-JP" altLang="en-US" sz="5100" b="1" dirty="0" smtClean="0">
                <a:solidFill>
                  <a:srgbClr val="C00000"/>
                </a:solidFill>
              </a:rPr>
              <a:t>問題</a:t>
            </a:r>
            <a:r>
              <a:rPr lang="en-US" altLang="ja-JP" sz="5100" b="1" dirty="0" smtClean="0">
                <a:solidFill>
                  <a:srgbClr val="C00000"/>
                </a:solidFill>
              </a:rPr>
              <a:t>1</a:t>
            </a:r>
            <a:r>
              <a:rPr lang="en-US" altLang="ja-JP" sz="5100" dirty="0" smtClean="0"/>
              <a:t>:</a:t>
            </a:r>
            <a:r>
              <a:rPr lang="ja-JP" altLang="en-US" sz="5100" dirty="0" smtClean="0"/>
              <a:t>動物はいつ動物本来の姿をみせるか</a:t>
            </a:r>
            <a:r>
              <a:rPr lang="en-US" altLang="ja-JP" sz="5100" dirty="0" smtClean="0"/>
              <a:t>?    </a:t>
            </a:r>
          </a:p>
          <a:p>
            <a:pPr marL="274320" indent="-274320" eaLnBrk="1" fontAlgn="auto" hangingPunct="1">
              <a:spcAft>
                <a:spcPts val="0"/>
              </a:spcAft>
              <a:buFont typeface="Wingdings 2"/>
              <a:buChar char=""/>
              <a:defRPr/>
            </a:pPr>
            <a:r>
              <a:rPr lang="en-US" altLang="ja-JP" sz="5100" dirty="0" smtClean="0"/>
              <a:t>             </a:t>
            </a:r>
            <a:r>
              <a:rPr lang="ja-JP" altLang="en-US" sz="5100" dirty="0" smtClean="0"/>
              <a:t>森の中、自然にいるとき</a:t>
            </a:r>
          </a:p>
          <a:p>
            <a:pPr marL="274320" indent="-274320" eaLnBrk="1" fontAlgn="auto" hangingPunct="1">
              <a:spcAft>
                <a:spcPts val="0"/>
              </a:spcAft>
              <a:buFont typeface="Wingdings 2"/>
              <a:buChar char=""/>
              <a:defRPr/>
            </a:pPr>
            <a:r>
              <a:rPr lang="ja-JP" altLang="en-US" sz="5100" dirty="0" smtClean="0"/>
              <a:t>　</a:t>
            </a:r>
            <a:r>
              <a:rPr lang="ja-JP" altLang="en-US" sz="5100" b="1" dirty="0" smtClean="0">
                <a:solidFill>
                  <a:srgbClr val="C00000"/>
                </a:solidFill>
              </a:rPr>
              <a:t>問題</a:t>
            </a:r>
            <a:r>
              <a:rPr lang="en-US" altLang="ja-JP" sz="5100" b="1" dirty="0" smtClean="0">
                <a:solidFill>
                  <a:srgbClr val="C00000"/>
                </a:solidFill>
              </a:rPr>
              <a:t>2</a:t>
            </a:r>
            <a:r>
              <a:rPr lang="en-US" altLang="ja-JP" sz="5100" dirty="0" smtClean="0"/>
              <a:t>:</a:t>
            </a:r>
            <a:r>
              <a:rPr lang="ja-JP" altLang="en-US" sz="5100" dirty="0" smtClean="0"/>
              <a:t>入園者はどのような条件でリピーターとなるか？</a:t>
            </a:r>
            <a:endParaRPr lang="en-US" altLang="ja-JP" sz="5100" dirty="0" smtClean="0"/>
          </a:p>
          <a:p>
            <a:pPr marL="274320" indent="-274320" eaLnBrk="1" fontAlgn="auto" hangingPunct="1">
              <a:spcAft>
                <a:spcPts val="0"/>
              </a:spcAft>
              <a:buFont typeface="Wingdings 2"/>
              <a:buChar char=""/>
              <a:defRPr/>
            </a:pPr>
            <a:r>
              <a:rPr lang="ja-JP" altLang="en-US" sz="5100" dirty="0" smtClean="0"/>
              <a:t>　</a:t>
            </a:r>
            <a:r>
              <a:rPr lang="ja-JP" altLang="en-US" sz="5100" b="1" dirty="0" smtClean="0">
                <a:solidFill>
                  <a:srgbClr val="C00000"/>
                </a:solidFill>
              </a:rPr>
              <a:t>問題</a:t>
            </a:r>
            <a:r>
              <a:rPr lang="en-US" altLang="ja-JP" sz="5100" b="1" dirty="0" smtClean="0">
                <a:solidFill>
                  <a:srgbClr val="C00000"/>
                </a:solidFill>
              </a:rPr>
              <a:t>3</a:t>
            </a:r>
            <a:r>
              <a:rPr lang="ja-JP" altLang="en-US" sz="5100" dirty="0" smtClean="0"/>
              <a:t>：飼育係りはどのような条件で充実を感じられるか？</a:t>
            </a:r>
            <a:endParaRPr lang="en-US" altLang="ja-JP" sz="5100" dirty="0" smtClean="0"/>
          </a:p>
          <a:p>
            <a:pPr marL="274320" indent="-274320" eaLnBrk="1" fontAlgn="auto" hangingPunct="1">
              <a:spcAft>
                <a:spcPts val="0"/>
              </a:spcAft>
              <a:buFont typeface="Wingdings 2"/>
              <a:buChar char=""/>
              <a:defRPr/>
            </a:pPr>
            <a:endParaRPr lang="en-US" altLang="ja-JP" sz="5100" dirty="0" smtClean="0"/>
          </a:p>
          <a:p>
            <a:pPr marL="274320" indent="-274320" eaLnBrk="1" fontAlgn="auto" hangingPunct="1">
              <a:spcAft>
                <a:spcPts val="0"/>
              </a:spcAft>
              <a:buFont typeface="Wingdings 2"/>
              <a:buChar char=""/>
              <a:defRPr/>
            </a:pPr>
            <a:r>
              <a:rPr lang="ja-JP" altLang="en-US" sz="5100" dirty="0" smtClean="0"/>
              <a:t>　　　</a:t>
            </a:r>
            <a:r>
              <a:rPr lang="ja-JP" altLang="en-US" sz="5100" b="1" dirty="0" smtClean="0">
                <a:solidFill>
                  <a:srgbClr val="00B050"/>
                </a:solidFill>
              </a:rPr>
              <a:t>飼育係</a:t>
            </a:r>
            <a:r>
              <a:rPr lang="ja-JP" altLang="en-US" sz="5100" dirty="0" smtClean="0"/>
              <a:t>　　⇒　　</a:t>
            </a:r>
            <a:r>
              <a:rPr lang="ja-JP" altLang="en-US" sz="5100" b="1" dirty="0" smtClean="0">
                <a:solidFill>
                  <a:srgbClr val="FF0000"/>
                </a:solidFill>
              </a:rPr>
              <a:t>展示係</a:t>
            </a:r>
          </a:p>
          <a:p>
            <a:pPr marL="274320" indent="-274320" eaLnBrk="1" fontAlgn="auto" hangingPunct="1">
              <a:spcAft>
                <a:spcPts val="0"/>
              </a:spcAft>
              <a:buFont typeface="Wingdings 2"/>
              <a:buNone/>
              <a:defRPr/>
            </a:pPr>
            <a:r>
              <a:rPr lang="ja-JP" altLang="en-US" sz="3600" dirty="0" smtClean="0"/>
              <a:t>　　　　　　　</a:t>
            </a:r>
            <a:endParaRPr lang="en-US" altLang="ja-JP" sz="3600" dirty="0" smtClean="0"/>
          </a:p>
          <a:p>
            <a:pPr marL="274320" indent="-274320" eaLnBrk="1" fontAlgn="auto" hangingPunct="1">
              <a:spcAft>
                <a:spcPts val="0"/>
              </a:spcAft>
              <a:buFont typeface="Wingdings 2"/>
              <a:buNone/>
              <a:defRPr/>
            </a:pPr>
            <a:r>
              <a:rPr lang="ja-JP" altLang="en-US" dirty="0" smtClean="0"/>
              <a:t>　　　　</a:t>
            </a:r>
            <a:endParaRPr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独創性の発達の測定</a:t>
            </a:r>
            <a:endParaRPr kumimoji="1" lang="ja-JP" altLang="en-US" dirty="0"/>
          </a:p>
        </p:txBody>
      </p:sp>
      <p:sp>
        <p:nvSpPr>
          <p:cNvPr id="3" name="コンテンツ プレースホルダ 2"/>
          <p:cNvSpPr>
            <a:spLocks noGrp="1"/>
          </p:cNvSpPr>
          <p:nvPr>
            <p:ph idx="1"/>
          </p:nvPr>
        </p:nvSpPr>
        <p:spPr>
          <a:xfrm>
            <a:off x="1071538" y="1643050"/>
            <a:ext cx="7143800" cy="5643602"/>
          </a:xfrm>
        </p:spPr>
        <p:txBody>
          <a:bodyPr/>
          <a:lstStyle/>
          <a:p>
            <a:r>
              <a:rPr lang="ja-JP" altLang="en-US" dirty="0" smtClean="0"/>
              <a:t>国語</a:t>
            </a:r>
            <a:r>
              <a:rPr lang="en-US" altLang="ja-JP" dirty="0" smtClean="0"/>
              <a:t>:</a:t>
            </a:r>
            <a:r>
              <a:rPr lang="ja-JP" altLang="en-US" dirty="0" smtClean="0"/>
              <a:t>「創造的作文」</a:t>
            </a:r>
            <a:endParaRPr lang="en-US" altLang="ja-JP" dirty="0" smtClean="0"/>
          </a:p>
          <a:p>
            <a:r>
              <a:rPr kumimoji="1" lang="ja-JP" altLang="en-US" dirty="0" smtClean="0"/>
              <a:t>算数</a:t>
            </a:r>
            <a:r>
              <a:rPr kumimoji="1" lang="en-US" altLang="ja-JP" dirty="0" smtClean="0"/>
              <a:t>:</a:t>
            </a:r>
            <a:r>
              <a:rPr kumimoji="1" lang="ja-JP" altLang="en-US" dirty="0" smtClean="0"/>
              <a:t>「いい問題つくり、</a:t>
            </a:r>
            <a:r>
              <a:rPr kumimoji="1" lang="en-US" altLang="ja-JP" dirty="0" smtClean="0"/>
              <a:t>15</a:t>
            </a:r>
            <a:r>
              <a:rPr kumimoji="1" lang="ja-JP" altLang="en-US" dirty="0" smtClean="0"/>
              <a:t>の分け方、多数の解き方のある問題」</a:t>
            </a:r>
          </a:p>
          <a:p>
            <a:r>
              <a:rPr lang="ja-JP" altLang="en-US" dirty="0" smtClean="0"/>
              <a:t>理科</a:t>
            </a:r>
            <a:r>
              <a:rPr lang="en-US" altLang="ja-JP" dirty="0" smtClean="0"/>
              <a:t>:</a:t>
            </a:r>
            <a:r>
              <a:rPr lang="ja-JP" altLang="en-US" dirty="0" smtClean="0"/>
              <a:t>「大気圧を深く広く理解する」</a:t>
            </a:r>
            <a:r>
              <a:rPr lang="ja-JP" altLang="en-US" dirty="0" smtClean="0">
                <a:solidFill>
                  <a:srgbClr val="7030A0"/>
                </a:solidFill>
              </a:rPr>
              <a:t>仮説数</a:t>
            </a:r>
          </a:p>
          <a:p>
            <a:r>
              <a:rPr kumimoji="1" lang="ja-JP" altLang="en-US" dirty="0" smtClean="0"/>
              <a:t>社会</a:t>
            </a:r>
            <a:r>
              <a:rPr kumimoji="1" lang="en-US" altLang="ja-JP" dirty="0" smtClean="0"/>
              <a:t>:</a:t>
            </a:r>
            <a:r>
              <a:rPr kumimoji="1" lang="ja-JP" altLang="en-US" dirty="0" smtClean="0"/>
              <a:t>概念地図法</a:t>
            </a:r>
          </a:p>
          <a:p>
            <a:r>
              <a:rPr kumimoji="1" lang="ja-JP" altLang="en-US" dirty="0" smtClean="0"/>
              <a:t>図画工作</a:t>
            </a:r>
            <a:r>
              <a:rPr kumimoji="1" lang="en-US" altLang="ja-JP" dirty="0" smtClean="0"/>
              <a:t>:</a:t>
            </a:r>
            <a:r>
              <a:rPr kumimoji="1" lang="ja-JP" altLang="en-US" dirty="0" smtClean="0"/>
              <a:t>「創造的認知</a:t>
            </a:r>
            <a:r>
              <a:rPr kumimoji="1" lang="en-US" altLang="ja-JP" dirty="0" smtClean="0"/>
              <a:t>-</a:t>
            </a:r>
            <a:r>
              <a:rPr kumimoji="1" lang="ja-JP" altLang="en-US" dirty="0" smtClean="0"/>
              <a:t>器具のデザイン」</a:t>
            </a:r>
          </a:p>
          <a:p>
            <a:r>
              <a:rPr lang="ja-JP" altLang="en-US" dirty="0" smtClean="0"/>
              <a:t>音楽</a:t>
            </a:r>
            <a:r>
              <a:rPr lang="en-US" altLang="ja-JP" dirty="0" smtClean="0"/>
              <a:t>: </a:t>
            </a:r>
            <a:r>
              <a:rPr lang="ja-JP" altLang="en-US" dirty="0" smtClean="0"/>
              <a:t>「短いビデオ</a:t>
            </a:r>
            <a:r>
              <a:rPr lang="en-US" altLang="ja-JP" dirty="0" smtClean="0"/>
              <a:t>-music</a:t>
            </a:r>
            <a:r>
              <a:rPr lang="ja-JP" altLang="en-US" dirty="0" smtClean="0"/>
              <a:t>をつける」</a:t>
            </a:r>
          </a:p>
          <a:p>
            <a:r>
              <a:rPr kumimoji="1" lang="ja-JP" altLang="en-US" dirty="0" smtClean="0"/>
              <a:t>体育</a:t>
            </a:r>
            <a:r>
              <a:rPr kumimoji="1" lang="en-US" altLang="ja-JP" dirty="0" smtClean="0"/>
              <a:t>:</a:t>
            </a:r>
            <a:r>
              <a:rPr kumimoji="1" lang="ja-JP" altLang="en-US" dirty="0" smtClean="0"/>
              <a:t>「準備貞操を考える」</a:t>
            </a:r>
          </a:p>
          <a:p>
            <a:r>
              <a:rPr lang="ja-JP" altLang="en-US" dirty="0" smtClean="0"/>
              <a:t>家庭（総合学習）「印象的な誕生パーティ</a:t>
            </a:r>
            <a:r>
              <a:rPr lang="en-US" altLang="ja-JP" dirty="0" smtClean="0"/>
              <a:t>:</a:t>
            </a:r>
          </a:p>
          <a:p>
            <a:r>
              <a:rPr lang="ja-JP" altLang="en-US" dirty="0" smtClean="0"/>
              <a:t>　　キーワードは、</a:t>
            </a:r>
            <a:r>
              <a:rPr lang="ja-JP" altLang="en-US" dirty="0" smtClean="0">
                <a:solidFill>
                  <a:srgbClr val="7030A0"/>
                </a:solidFill>
              </a:rPr>
              <a:t>もてなす</a:t>
            </a:r>
            <a:r>
              <a:rPr lang="ja-JP" altLang="en-US" dirty="0" smtClean="0"/>
              <a:t>」</a:t>
            </a:r>
          </a:p>
          <a:p>
            <a:r>
              <a:rPr kumimoji="1" lang="ja-JP" altLang="en-US" dirty="0" smtClean="0"/>
              <a:t>英語</a:t>
            </a:r>
            <a:r>
              <a:rPr kumimoji="1" lang="en-US" altLang="ja-JP" dirty="0" smtClean="0"/>
              <a:t>: </a:t>
            </a:r>
            <a:r>
              <a:rPr kumimoji="1" lang="ja-JP" altLang="en-US" dirty="0" smtClean="0"/>
              <a:t>単語、熟語、音韻、リズム⇒</a:t>
            </a:r>
            <a:r>
              <a:rPr kumimoji="1" lang="ja-JP" altLang="en-US" dirty="0" smtClean="0">
                <a:solidFill>
                  <a:srgbClr val="FF0000"/>
                </a:solidFill>
              </a:rPr>
              <a:t>後の学習を飛躍させる量</a:t>
            </a:r>
            <a:endParaRPr kumimoji="1" lang="en-US" altLang="ja-JP" dirty="0" smtClean="0">
              <a:solidFill>
                <a:srgbClr val="FF0000"/>
              </a:solidFill>
            </a:endParaRPr>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yumi\デスクトップ\D-drive\Ichitaro\kouen\筑波小10-3-3\t.jpg"/>
          <p:cNvPicPr>
            <a:picLocks noChangeAspect="1" noChangeArrowheads="1"/>
          </p:cNvPicPr>
          <p:nvPr/>
        </p:nvPicPr>
        <p:blipFill>
          <a:blip r:embed="rId2"/>
          <a:srcRect/>
          <a:stretch>
            <a:fillRect/>
          </a:stretch>
        </p:blipFill>
        <p:spPr bwMode="auto">
          <a:xfrm>
            <a:off x="0" y="357166"/>
            <a:ext cx="8143900" cy="521497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smtClean="0"/>
              <a:t>創造性関係本・</a:t>
            </a:r>
            <a:r>
              <a:rPr lang="en-US" altLang="ja-JP" dirty="0" smtClean="0"/>
              <a:t>HP</a:t>
            </a:r>
            <a:endParaRPr lang="ja-JP" altLang="en-US" dirty="0"/>
          </a:p>
        </p:txBody>
      </p:sp>
      <p:sp>
        <p:nvSpPr>
          <p:cNvPr id="39939" name="コンテンツ プレースホルダ 2"/>
          <p:cNvSpPr>
            <a:spLocks noGrp="1"/>
          </p:cNvSpPr>
          <p:nvPr>
            <p:ph idx="1"/>
          </p:nvPr>
        </p:nvSpPr>
        <p:spPr/>
        <p:txBody>
          <a:bodyPr/>
          <a:lstStyle/>
          <a:p>
            <a:pPr eaLnBrk="1" hangingPunct="1"/>
            <a:r>
              <a:rPr lang="ja-JP" altLang="en-US" dirty="0" smtClean="0"/>
              <a:t>弓野著　　「総合的学習の学力　明治図書</a:t>
            </a:r>
            <a:endParaRPr lang="en-US" altLang="ja-JP" dirty="0" smtClean="0"/>
          </a:p>
          <a:p>
            <a:pPr eaLnBrk="1" hangingPunct="1"/>
            <a:r>
              <a:rPr lang="ja-JP" altLang="en-US" dirty="0" smtClean="0"/>
              <a:t>弓野（編著）「世界の創造性教育　ナカニシヤ出版」</a:t>
            </a:r>
          </a:p>
          <a:p>
            <a:pPr eaLnBrk="1" hangingPunct="1">
              <a:buFont typeface="Wingdings 2" pitchFamily="18" charset="2"/>
              <a:buNone/>
            </a:pPr>
            <a:endParaRPr lang="en-US" altLang="ja-JP" dirty="0" smtClean="0"/>
          </a:p>
          <a:p>
            <a:pPr eaLnBrk="1" hangingPunct="1"/>
            <a:r>
              <a:rPr lang="en-US" altLang="ja-JP" dirty="0" smtClean="0">
                <a:solidFill>
                  <a:srgbClr val="00B050"/>
                </a:solidFill>
              </a:rPr>
              <a:t>http://www.dyumiken.com</a:t>
            </a:r>
            <a:r>
              <a:rPr lang="ja-JP" altLang="en-US" dirty="0" smtClean="0">
                <a:solidFill>
                  <a:srgbClr val="00B050"/>
                </a:solidFill>
              </a:rPr>
              <a:t>（弓野教育研究所）</a:t>
            </a:r>
            <a:endParaRPr lang="en-US" altLang="ja-JP" dirty="0" smtClean="0">
              <a:solidFill>
                <a:srgbClr val="00B050"/>
              </a:solidFill>
            </a:endParaRPr>
          </a:p>
          <a:p>
            <a:pPr eaLnBrk="1" hangingPunct="1"/>
            <a:r>
              <a:rPr lang="en-US" altLang="ja-JP" dirty="0" smtClean="0">
                <a:solidFill>
                  <a:srgbClr val="00B050"/>
                </a:solidFill>
              </a:rPr>
              <a:t>http://css.jaist.ac.jp/jcs/(</a:t>
            </a:r>
            <a:r>
              <a:rPr lang="ja-JP" altLang="en-US" dirty="0" smtClean="0">
                <a:solidFill>
                  <a:srgbClr val="00B050"/>
                </a:solidFill>
              </a:rPr>
              <a:t>日本創造学会</a:t>
            </a:r>
            <a:r>
              <a:rPr lang="en-US" altLang="ja-JP" dirty="0" smtClean="0">
                <a:solidFill>
                  <a:srgbClr val="00B050"/>
                </a:solidFill>
              </a:rPr>
              <a:t>)</a:t>
            </a:r>
          </a:p>
          <a:p>
            <a:pPr eaLnBrk="1" hangingPunct="1"/>
            <a:r>
              <a:rPr lang="ja-JP" altLang="en-US" b="1" dirty="0" smtClean="0">
                <a:solidFill>
                  <a:srgbClr val="C00000"/>
                </a:solidFill>
              </a:rPr>
              <a:t>日本才能開花協会（</a:t>
            </a:r>
            <a:r>
              <a:rPr lang="ja-JP" altLang="en-US" b="1" dirty="0" smtClean="0">
                <a:solidFill>
                  <a:srgbClr val="7030A0"/>
                </a:solidFill>
              </a:rPr>
              <a:t>立ち上げ中</a:t>
            </a:r>
            <a:r>
              <a:rPr lang="ja-JP" altLang="en-US" b="1" dirty="0" smtClean="0">
                <a:solidFill>
                  <a:srgbClr val="C00000"/>
                </a:solidFill>
              </a:rPr>
              <a:t>）</a:t>
            </a:r>
          </a:p>
          <a:p>
            <a:pPr eaLnBrk="1" hangingPunct="1"/>
            <a:r>
              <a:rPr lang="ja-JP" altLang="en-US" b="1" dirty="0" smtClean="0">
                <a:solidFill>
                  <a:srgbClr val="C00000"/>
                </a:solidFill>
              </a:rPr>
              <a:t>　　</a:t>
            </a:r>
            <a:r>
              <a:rPr lang="ja-JP" altLang="en-US" b="1" dirty="0" smtClean="0">
                <a:solidFill>
                  <a:srgbClr val="00B0F0"/>
                </a:solidFill>
              </a:rPr>
              <a:t>「才能開花カウンセラー（</a:t>
            </a:r>
            <a:r>
              <a:rPr lang="en-US" altLang="ja-JP" b="1" dirty="0" smtClean="0">
                <a:solidFill>
                  <a:srgbClr val="00B0F0"/>
                </a:solidFill>
              </a:rPr>
              <a:t>/</a:t>
            </a:r>
            <a:r>
              <a:rPr lang="ja-JP" altLang="en-US" b="1" dirty="0" smtClean="0">
                <a:solidFill>
                  <a:srgbClr val="00B0F0"/>
                </a:solidFill>
              </a:rPr>
              <a:t>教師）」</a:t>
            </a:r>
          </a:p>
          <a:p>
            <a:pPr eaLnBrk="1" hangingPunct="1"/>
            <a:r>
              <a:rPr lang="ja-JP" altLang="en-US" b="1" dirty="0" smtClean="0">
                <a:solidFill>
                  <a:srgbClr val="C00000"/>
                </a:solidFill>
              </a:rPr>
              <a:t>　　</a:t>
            </a:r>
            <a:r>
              <a:rPr lang="en-US" altLang="ja-JP" b="1" dirty="0" smtClean="0">
                <a:solidFill>
                  <a:srgbClr val="0070C0"/>
                </a:solidFill>
              </a:rPr>
              <a:t>Mail:</a:t>
            </a:r>
            <a:r>
              <a:rPr lang="en-US" altLang="ja-JP" b="1" dirty="0" smtClean="0">
                <a:solidFill>
                  <a:srgbClr val="C00000"/>
                </a:solidFill>
              </a:rPr>
              <a:t>  </a:t>
            </a:r>
            <a:r>
              <a:rPr lang="en-US" altLang="ja-JP" b="1" dirty="0" smtClean="0">
                <a:solidFill>
                  <a:srgbClr val="002060"/>
                </a:solidFill>
              </a:rPr>
              <a:t>kaika@dyumiken.com</a:t>
            </a:r>
            <a:endParaRPr lang="ja-JP" altLang="en-US" dirty="0" smtClean="0">
              <a:solidFill>
                <a:srgbClr val="002060"/>
              </a:solidFill>
            </a:endParaRPr>
          </a:p>
          <a:p>
            <a:pPr eaLnBrk="1" hangingPunct="1"/>
            <a:endParaRPr lang="ja-JP" altLang="en-US" dirty="0" smtClean="0">
              <a:solidFill>
                <a:srgbClr val="00B050"/>
              </a:solidFill>
            </a:endParaRPr>
          </a:p>
          <a:p>
            <a:pPr eaLnBrk="1" hangingPunct="1">
              <a:buFont typeface="Wingdings 2" pitchFamily="18" charset="2"/>
              <a:buNone/>
            </a:pPr>
            <a:endParaRPr lang="ja-JP" altLang="en-US" dirty="0" smtClean="0"/>
          </a:p>
          <a:p>
            <a:pPr eaLnBrk="1" hangingPunct="1"/>
            <a:endParaRPr lang="ja-JP" altLang="en-US" dirty="0" smtClean="0"/>
          </a:p>
          <a:p>
            <a:pPr eaLnBrk="1" hangingPunct="1"/>
            <a:endParaRPr lang="ja-JP" alt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創造性研究の始まり</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ギルフォード（</a:t>
            </a:r>
            <a:r>
              <a:rPr kumimoji="1" lang="en-US" altLang="ja-JP" dirty="0" smtClean="0"/>
              <a:t>1950</a:t>
            </a:r>
            <a:r>
              <a:rPr kumimoji="1" lang="ja-JP" altLang="en-US" dirty="0" smtClean="0"/>
              <a:t>）</a:t>
            </a:r>
            <a:r>
              <a:rPr lang="ja-JP" altLang="en-US" dirty="0" smtClean="0"/>
              <a:t>アメリカ心理学会会長就任演説</a:t>
            </a:r>
          </a:p>
          <a:p>
            <a:r>
              <a:rPr lang="en-US" dirty="0" smtClean="0"/>
              <a:t> (1) How can we discover creative promise in our children and our youth, (2) How can we promote the development of creative personalities. Creative talent cannot be accounted for adequately in terms of I.Q. A new way of thinking about creativity and creative productivity is seen in the factorial conceptions of personality. By application of factor analysis </a:t>
            </a:r>
            <a:r>
              <a:rPr lang="ja-JP" altLang="en-US" dirty="0" smtClean="0">
                <a:solidFill>
                  <a:srgbClr val="FF0000"/>
                </a:solidFill>
              </a:rPr>
              <a:t>（因子分析）</a:t>
            </a:r>
            <a:r>
              <a:rPr lang="en-US" dirty="0" smtClean="0"/>
              <a:t>a fruitful exploratory approach can be made. </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lstStyle/>
          <a:p>
            <a:pPr eaLnBrk="1" fontAlgn="auto" hangingPunct="1">
              <a:spcAft>
                <a:spcPts val="0"/>
              </a:spcAft>
              <a:defRPr/>
            </a:pPr>
            <a:r>
              <a:rPr lang="ja-JP" altLang="en-US" dirty="0" smtClean="0"/>
              <a:t>知能と創造性</a:t>
            </a:r>
            <a:endParaRPr lang="ja-JP" altLang="en-US" dirty="0"/>
          </a:p>
        </p:txBody>
      </p:sp>
      <p:sp>
        <p:nvSpPr>
          <p:cNvPr id="29699" name="コンテンツ プレースホルダ 2"/>
          <p:cNvSpPr>
            <a:spLocks noGrp="1"/>
          </p:cNvSpPr>
          <p:nvPr>
            <p:ph idx="1"/>
          </p:nvPr>
        </p:nvSpPr>
        <p:spPr/>
        <p:txBody>
          <a:bodyPr/>
          <a:lstStyle/>
          <a:p>
            <a:pPr eaLnBrk="1" hangingPunct="1"/>
            <a:r>
              <a:rPr lang="ja-JP" altLang="en-US" sz="3200" dirty="0" smtClean="0">
                <a:solidFill>
                  <a:srgbClr val="00B050"/>
                </a:solidFill>
              </a:rPr>
              <a:t>知能：</a:t>
            </a:r>
          </a:p>
          <a:p>
            <a:pPr eaLnBrk="1" hangingPunct="1"/>
            <a:r>
              <a:rPr lang="ja-JP" altLang="en-US" sz="3200" dirty="0" smtClean="0">
                <a:solidFill>
                  <a:srgbClr val="0070C0"/>
                </a:solidFill>
              </a:rPr>
              <a:t>与えられた正しい（解ける）問題を短時間に間違いなく解く能力（</a:t>
            </a:r>
            <a:r>
              <a:rPr lang="ja-JP" altLang="en-US" sz="3200" dirty="0" smtClean="0">
                <a:solidFill>
                  <a:srgbClr val="C00000"/>
                </a:solidFill>
              </a:rPr>
              <a:t>学校の成績と強く関係する</a:t>
            </a:r>
            <a:r>
              <a:rPr lang="ja-JP" altLang="en-US" sz="3200" dirty="0" smtClean="0">
                <a:solidFill>
                  <a:srgbClr val="0070C0"/>
                </a:solidFill>
              </a:rPr>
              <a:t>）</a:t>
            </a:r>
            <a:endParaRPr lang="en-US" altLang="ja-JP" sz="3200" dirty="0" smtClean="0">
              <a:solidFill>
                <a:srgbClr val="0070C0"/>
              </a:solidFill>
            </a:endParaRPr>
          </a:p>
          <a:p>
            <a:pPr eaLnBrk="1" hangingPunct="1"/>
            <a:endParaRPr lang="en-US" altLang="ja-JP" sz="3200" dirty="0" smtClean="0">
              <a:solidFill>
                <a:srgbClr val="0070C0"/>
              </a:solidFill>
            </a:endParaRPr>
          </a:p>
          <a:p>
            <a:pPr eaLnBrk="1" hangingPunct="1"/>
            <a:r>
              <a:rPr lang="ja-JP" altLang="en-US" sz="3200" dirty="0" smtClean="0">
                <a:solidFill>
                  <a:srgbClr val="00B050"/>
                </a:solidFill>
              </a:rPr>
              <a:t>創造性：</a:t>
            </a:r>
            <a:endParaRPr lang="ja-JP" altLang="en-US" sz="3200" dirty="0" smtClean="0">
              <a:solidFill>
                <a:srgbClr val="0070C0"/>
              </a:solidFill>
            </a:endParaRPr>
          </a:p>
          <a:p>
            <a:pPr eaLnBrk="1" hangingPunct="1"/>
            <a:r>
              <a:rPr lang="ja-JP" altLang="en-US" sz="3200" dirty="0" smtClean="0">
                <a:solidFill>
                  <a:srgbClr val="0070C0"/>
                </a:solidFill>
              </a:rPr>
              <a:t>新たな何かを創り出す能力（</a:t>
            </a:r>
            <a:r>
              <a:rPr lang="ja-JP" altLang="en-US" sz="3200" dirty="0" smtClean="0">
                <a:solidFill>
                  <a:srgbClr val="C00000"/>
                </a:solidFill>
              </a:rPr>
              <a:t>革新の激しい社会で必要</a:t>
            </a:r>
            <a:r>
              <a:rPr lang="ja-JP" altLang="en-US" sz="3200" dirty="0" smtClean="0">
                <a:solidFill>
                  <a:srgbClr val="0070C0"/>
                </a:solidFill>
              </a:rPr>
              <a:t>）</a:t>
            </a:r>
          </a:p>
          <a:p>
            <a:pPr eaLnBrk="1" hangingPunct="1"/>
            <a:endParaRPr lang="ja-JP" altLang="en-US" sz="3200" dirty="0" smtClean="0">
              <a:solidFill>
                <a:srgbClr val="FF0000"/>
              </a:solidFill>
            </a:endParaRPr>
          </a:p>
          <a:p>
            <a:pPr eaLnBrk="1" hangingPunct="1"/>
            <a:endParaRPr lang="ja-JP" altLang="en-US" dirty="0" smtClean="0"/>
          </a:p>
          <a:p>
            <a:pPr eaLnBrk="1" hangingPunct="1"/>
            <a:r>
              <a:rPr lang="ja-JP" altLang="en-US" dirty="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675"/>
            <a:ext cx="7239000" cy="1036623"/>
          </a:xfrm>
        </p:spPr>
        <p:txBody>
          <a:bodyPr>
            <a:normAutofit fontScale="90000"/>
          </a:bodyPr>
          <a:lstStyle/>
          <a:p>
            <a:pPr eaLnBrk="1" hangingPunct="1">
              <a:defRPr/>
            </a:pPr>
            <a:r>
              <a:rPr lang="ja-JP" altLang="en-US" dirty="0" smtClean="0"/>
              <a:t>創造性テスト（</a:t>
            </a:r>
            <a:r>
              <a:rPr lang="ja-JP" altLang="en-US" sz="2200" dirty="0" smtClean="0">
                <a:solidFill>
                  <a:srgbClr val="00B0F0"/>
                </a:solidFill>
              </a:rPr>
              <a:t>原因を推測</a:t>
            </a:r>
            <a:r>
              <a:rPr lang="en-US" altLang="ja-JP" sz="2200" dirty="0" smtClean="0">
                <a:solidFill>
                  <a:srgbClr val="00B0F0"/>
                </a:solidFill>
              </a:rPr>
              <a:t>:</a:t>
            </a:r>
            <a:r>
              <a:rPr lang="ja-JP" altLang="en-US" sz="2200" dirty="0" smtClean="0"/>
              <a:t>どうしてこの状況になったか？</a:t>
            </a:r>
            <a:r>
              <a:rPr lang="ja-JP" altLang="en-US" dirty="0" smtClean="0"/>
              <a:t>）</a:t>
            </a:r>
            <a:endParaRPr lang="ja-JP" altLang="en-US" dirty="0"/>
          </a:p>
        </p:txBody>
      </p:sp>
      <p:pic>
        <p:nvPicPr>
          <p:cNvPr id="28675" name="コンテンツ プレースホルダ 3" descr="pierrot.gif"/>
          <p:cNvPicPr>
            <a:picLocks noGrp="1" noChangeAspect="1"/>
          </p:cNvPicPr>
          <p:nvPr>
            <p:ph idx="1"/>
          </p:nvPr>
        </p:nvPicPr>
        <p:blipFill>
          <a:blip r:embed="rId2" cstate="print"/>
          <a:srcRect/>
          <a:stretch>
            <a:fillRect/>
          </a:stretch>
        </p:blipFill>
        <p:spPr>
          <a:xfrm>
            <a:off x="539552" y="1556792"/>
            <a:ext cx="6854825" cy="4846638"/>
          </a:xfrm>
        </p:spPr>
      </p:pic>
      <p:pic>
        <p:nvPicPr>
          <p:cNvPr id="5" name="図 4" descr="ぴえろ.png"/>
          <p:cNvPicPr/>
          <p:nvPr/>
        </p:nvPicPr>
        <p:blipFill>
          <a:blip r:embed="rId3" cstate="print"/>
          <a:stretch>
            <a:fillRect/>
          </a:stretch>
        </p:blipFill>
        <p:spPr>
          <a:xfrm>
            <a:off x="539552" y="1412776"/>
            <a:ext cx="7200799" cy="51845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創造性を構成する</a:t>
            </a:r>
            <a:r>
              <a:rPr kumimoji="1" lang="en-US" altLang="ja-JP" dirty="0" smtClean="0"/>
              <a:t>6</a:t>
            </a:r>
            <a:r>
              <a:rPr kumimoji="1" lang="ja-JP" altLang="en-US" dirty="0" smtClean="0"/>
              <a:t>因子</a:t>
            </a:r>
            <a:r>
              <a:rPr lang="ja-JP" altLang="en-US" dirty="0" smtClean="0"/>
              <a:t>（</a:t>
            </a:r>
            <a:r>
              <a:rPr lang="en-US" altLang="ja-JP" sz="3100" dirty="0" smtClean="0"/>
              <a:t>Guilford</a:t>
            </a:r>
            <a:r>
              <a:rPr lang="ja-JP" altLang="en-US" dirty="0" smtClean="0"/>
              <a:t>）</a:t>
            </a:r>
            <a:endParaRPr kumimoji="1" lang="ja-JP" altLang="en-US" dirty="0"/>
          </a:p>
        </p:txBody>
      </p:sp>
      <p:sp>
        <p:nvSpPr>
          <p:cNvPr id="3" name="コンテンツ プレースホルダ 2"/>
          <p:cNvSpPr>
            <a:spLocks noGrp="1"/>
          </p:cNvSpPr>
          <p:nvPr>
            <p:ph idx="1"/>
          </p:nvPr>
        </p:nvSpPr>
        <p:spPr>
          <a:xfrm>
            <a:off x="428596" y="1643050"/>
            <a:ext cx="7239000" cy="4846638"/>
          </a:xfrm>
        </p:spPr>
        <p:txBody>
          <a:bodyPr/>
          <a:lstStyle/>
          <a:p>
            <a:pPr latinLnBrk="1"/>
            <a:r>
              <a:rPr kumimoji="1" lang="en-US" altLang="ja-JP" dirty="0" smtClean="0"/>
              <a:t>1.</a:t>
            </a:r>
            <a:r>
              <a:rPr lang="ja-JP" altLang="en-US" dirty="0" smtClean="0"/>
              <a:t> ①問題に関する感受性</a:t>
            </a:r>
            <a:r>
              <a:rPr lang="en-US" dirty="0" smtClean="0"/>
              <a:t>   </a:t>
            </a:r>
            <a:r>
              <a:rPr lang="ja-JP" altLang="en-US" sz="2000" dirty="0" smtClean="0">
                <a:solidFill>
                  <a:srgbClr val="00B0F0"/>
                </a:solidFill>
              </a:rPr>
              <a:t>何が問題であるかを発見する能力。</a:t>
            </a:r>
          </a:p>
          <a:p>
            <a:pPr latinLnBrk="1"/>
            <a:r>
              <a:rPr lang="en-US" dirty="0" smtClean="0"/>
              <a:t>  </a:t>
            </a:r>
            <a:r>
              <a:rPr lang="ja-JP" altLang="en-US" dirty="0" smtClean="0"/>
              <a:t>②思考の</a:t>
            </a:r>
            <a:r>
              <a:rPr lang="ja-JP" altLang="en-US" u="sng" dirty="0" smtClean="0">
                <a:solidFill>
                  <a:srgbClr val="00B050"/>
                </a:solidFill>
              </a:rPr>
              <a:t>流暢性</a:t>
            </a:r>
            <a:r>
              <a:rPr lang="en-US" dirty="0" smtClean="0">
                <a:solidFill>
                  <a:srgbClr val="00B050"/>
                </a:solidFill>
              </a:rPr>
              <a:t> </a:t>
            </a:r>
            <a:r>
              <a:rPr lang="en-US" dirty="0" smtClean="0"/>
              <a:t> (</a:t>
            </a:r>
            <a:r>
              <a:rPr lang="ja-JP" altLang="en-US" dirty="0" smtClean="0"/>
              <a:t>アイデアの数）</a:t>
            </a:r>
          </a:p>
          <a:p>
            <a:pPr latinLnBrk="1"/>
            <a:r>
              <a:rPr lang="en-US" dirty="0" smtClean="0"/>
              <a:t>  </a:t>
            </a:r>
            <a:r>
              <a:rPr lang="ja-JP" altLang="en-US" dirty="0" smtClean="0"/>
              <a:t>③思考の</a:t>
            </a:r>
            <a:r>
              <a:rPr lang="ja-JP" altLang="en-US" u="sng" dirty="0" smtClean="0">
                <a:solidFill>
                  <a:srgbClr val="7030A0"/>
                </a:solidFill>
              </a:rPr>
              <a:t>柔軟性</a:t>
            </a:r>
            <a:r>
              <a:rPr lang="en-US" dirty="0" smtClean="0"/>
              <a:t> </a:t>
            </a:r>
            <a:r>
              <a:rPr lang="ja-JP" altLang="en-US" dirty="0" smtClean="0"/>
              <a:t>（アイデアの多様性）</a:t>
            </a:r>
          </a:p>
          <a:p>
            <a:pPr latinLnBrk="1"/>
            <a:r>
              <a:rPr lang="en-US" dirty="0" smtClean="0"/>
              <a:t>  </a:t>
            </a:r>
            <a:r>
              <a:rPr lang="ja-JP" altLang="en-US" dirty="0" smtClean="0"/>
              <a:t>④思考の</a:t>
            </a:r>
            <a:r>
              <a:rPr lang="ja-JP" altLang="en-US" dirty="0" smtClean="0">
                <a:solidFill>
                  <a:srgbClr val="0070C0"/>
                </a:solidFill>
              </a:rPr>
              <a:t>独自性</a:t>
            </a:r>
            <a:r>
              <a:rPr lang="en-US" dirty="0" smtClean="0"/>
              <a:t> </a:t>
            </a:r>
            <a:r>
              <a:rPr lang="ja-JP" altLang="en-US" dirty="0" smtClean="0"/>
              <a:t>（</a:t>
            </a:r>
            <a:r>
              <a:rPr lang="en-US" altLang="ja-JP" dirty="0" smtClean="0"/>
              <a:t>originality:</a:t>
            </a:r>
            <a:r>
              <a:rPr lang="ja-JP" altLang="en-US" dirty="0" smtClean="0"/>
              <a:t>稀なアイデア創出能力）</a:t>
            </a:r>
            <a:r>
              <a:rPr lang="en-US" altLang="ja-JP" dirty="0" smtClean="0"/>
              <a:t>== Near Equal </a:t>
            </a:r>
            <a:r>
              <a:rPr lang="en-US" altLang="ja-JP" sz="3200" dirty="0" smtClean="0"/>
              <a:t>==   </a:t>
            </a:r>
            <a:r>
              <a:rPr lang="ja-JP" altLang="en-US" sz="3200" dirty="0" smtClean="0">
                <a:solidFill>
                  <a:srgbClr val="C00000"/>
                </a:solidFill>
              </a:rPr>
              <a:t>独創性</a:t>
            </a:r>
            <a:endParaRPr lang="en-US" altLang="ja-JP" sz="3200" dirty="0" smtClean="0">
              <a:solidFill>
                <a:srgbClr val="C00000"/>
              </a:solidFill>
            </a:endParaRPr>
          </a:p>
          <a:p>
            <a:pPr latinLnBrk="1"/>
            <a:r>
              <a:rPr lang="en-US" altLang="ja-JP" dirty="0" smtClean="0"/>
              <a:t>   </a:t>
            </a:r>
            <a:r>
              <a:rPr lang="ja-JP" altLang="en-US" dirty="0" smtClean="0"/>
              <a:t>・生徒集団内</a:t>
            </a:r>
            <a:r>
              <a:rPr lang="en-US" altLang="ja-JP" dirty="0" smtClean="0"/>
              <a:t>----</a:t>
            </a:r>
            <a:r>
              <a:rPr lang="ja-JP" altLang="en-US" dirty="0" smtClean="0"/>
              <a:t>独創性</a:t>
            </a:r>
          </a:p>
          <a:p>
            <a:pPr latinLnBrk="1"/>
            <a:r>
              <a:rPr lang="ja-JP" altLang="en-US" dirty="0" smtClean="0"/>
              <a:t>　・個人内</a:t>
            </a:r>
            <a:r>
              <a:rPr lang="en-US" altLang="ja-JP" dirty="0" smtClean="0"/>
              <a:t>---------</a:t>
            </a:r>
            <a:r>
              <a:rPr lang="ja-JP" altLang="en-US" dirty="0" smtClean="0"/>
              <a:t>独創性</a:t>
            </a:r>
          </a:p>
          <a:p>
            <a:pPr latinLnBrk="1"/>
            <a:r>
              <a:rPr lang="en-US" dirty="0" smtClean="0"/>
              <a:t>  </a:t>
            </a:r>
            <a:r>
              <a:rPr lang="ja-JP" altLang="en-US" dirty="0" smtClean="0"/>
              <a:t>⑤思考の精緻性</a:t>
            </a:r>
          </a:p>
          <a:p>
            <a:pPr latinLnBrk="1"/>
            <a:r>
              <a:rPr lang="en-US" dirty="0" smtClean="0"/>
              <a:t>  </a:t>
            </a:r>
            <a:r>
              <a:rPr lang="ja-JP" altLang="en-US" dirty="0" smtClean="0"/>
              <a:t>⑥再定義の能力</a:t>
            </a:r>
            <a:r>
              <a:rPr lang="en-US" dirty="0" smtClean="0"/>
              <a:t> --</a:t>
            </a:r>
            <a:r>
              <a:rPr lang="ja-JP" altLang="en-US" sz="2000" b="1" dirty="0" smtClean="0">
                <a:solidFill>
                  <a:srgbClr val="00B0F0"/>
                </a:solidFill>
              </a:rPr>
              <a:t>多用途に活用する思考力</a:t>
            </a:r>
            <a:endParaRPr lang="en-US" sz="2000" b="1" dirty="0" smtClean="0">
              <a:solidFill>
                <a:srgbClr val="00B0F0"/>
              </a:solidFill>
            </a:endParaRPr>
          </a:p>
          <a:p>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創造性を伸ばすほめ言葉</a:t>
            </a:r>
            <a:endParaRPr kumimoji="1" lang="ja-JP" altLang="en-US" dirty="0"/>
          </a:p>
        </p:txBody>
      </p:sp>
      <p:sp>
        <p:nvSpPr>
          <p:cNvPr id="3" name="コンテンツ プレースホルダ 2"/>
          <p:cNvSpPr>
            <a:spLocks noGrp="1"/>
          </p:cNvSpPr>
          <p:nvPr>
            <p:ph idx="1"/>
          </p:nvPr>
        </p:nvSpPr>
        <p:spPr>
          <a:xfrm>
            <a:off x="428596" y="1643050"/>
            <a:ext cx="7239000" cy="4846638"/>
          </a:xfrm>
        </p:spPr>
        <p:txBody>
          <a:bodyPr/>
          <a:lstStyle/>
          <a:p>
            <a:pPr latinLnBrk="1"/>
            <a:r>
              <a:rPr kumimoji="1" lang="en-US" altLang="ja-JP" dirty="0" smtClean="0"/>
              <a:t>1.</a:t>
            </a:r>
            <a:r>
              <a:rPr lang="ja-JP" altLang="en-US" dirty="0" smtClean="0"/>
              <a:t> ①問題に関する感受性</a:t>
            </a:r>
            <a:r>
              <a:rPr lang="en-US" altLang="ja-JP" dirty="0" smtClean="0"/>
              <a:t>:</a:t>
            </a:r>
            <a:r>
              <a:rPr lang="ja-JP" altLang="en-US" sz="2000" dirty="0" smtClean="0">
                <a:solidFill>
                  <a:schemeClr val="accent2">
                    <a:lumMod val="50000"/>
                  </a:schemeClr>
                </a:solidFill>
              </a:rPr>
              <a:t>「</a:t>
            </a:r>
            <a:r>
              <a:rPr lang="ja-JP" altLang="en-US" sz="2000" dirty="0" smtClean="0">
                <a:solidFill>
                  <a:srgbClr val="0070C0"/>
                </a:solidFill>
              </a:rPr>
              <a:t>核心となる問題によく気が付いたね、それは時代を先取りした問題だ」</a:t>
            </a:r>
          </a:p>
          <a:p>
            <a:pPr latinLnBrk="1"/>
            <a:r>
              <a:rPr lang="en-US" dirty="0" smtClean="0"/>
              <a:t>  </a:t>
            </a:r>
            <a:r>
              <a:rPr lang="ja-JP" altLang="en-US" dirty="0" smtClean="0"/>
              <a:t>②思考の</a:t>
            </a:r>
            <a:r>
              <a:rPr lang="ja-JP" altLang="en-US" u="sng" dirty="0" smtClean="0">
                <a:solidFill>
                  <a:srgbClr val="00B050"/>
                </a:solidFill>
              </a:rPr>
              <a:t>流暢性</a:t>
            </a:r>
            <a:r>
              <a:rPr lang="en-US" dirty="0" smtClean="0">
                <a:solidFill>
                  <a:srgbClr val="00B050"/>
                </a:solidFill>
              </a:rPr>
              <a:t> :</a:t>
            </a:r>
            <a:r>
              <a:rPr lang="ja-JP" altLang="en-US" sz="2000" dirty="0" smtClean="0">
                <a:solidFill>
                  <a:srgbClr val="00B050"/>
                </a:solidFill>
              </a:rPr>
              <a:t>「アイデアがたくさんでたね」</a:t>
            </a:r>
            <a:endParaRPr lang="ja-JP" altLang="en-US" sz="2000" dirty="0" smtClean="0"/>
          </a:p>
          <a:p>
            <a:pPr latinLnBrk="1"/>
            <a:r>
              <a:rPr lang="en-US" dirty="0" smtClean="0"/>
              <a:t>  </a:t>
            </a:r>
            <a:r>
              <a:rPr lang="ja-JP" altLang="en-US" dirty="0" smtClean="0"/>
              <a:t>③思考の</a:t>
            </a:r>
            <a:r>
              <a:rPr lang="ja-JP" altLang="en-US" u="sng" dirty="0" smtClean="0">
                <a:solidFill>
                  <a:srgbClr val="7030A0"/>
                </a:solidFill>
              </a:rPr>
              <a:t>柔軟性</a:t>
            </a:r>
            <a:r>
              <a:rPr lang="en-US" dirty="0" smtClean="0"/>
              <a:t> :</a:t>
            </a:r>
            <a:r>
              <a:rPr lang="ja-JP" altLang="en-US" sz="2000" dirty="0" smtClean="0">
                <a:solidFill>
                  <a:srgbClr val="7030A0"/>
                </a:solidFill>
              </a:rPr>
              <a:t>「多様な観点からアイデアが出ているのがいいね」</a:t>
            </a:r>
          </a:p>
          <a:p>
            <a:pPr latinLnBrk="1"/>
            <a:r>
              <a:rPr lang="en-US" dirty="0" smtClean="0"/>
              <a:t>  </a:t>
            </a:r>
            <a:r>
              <a:rPr lang="ja-JP" altLang="en-US" dirty="0" smtClean="0"/>
              <a:t>④思考の</a:t>
            </a:r>
            <a:r>
              <a:rPr lang="ja-JP" altLang="en-US" dirty="0" smtClean="0">
                <a:solidFill>
                  <a:srgbClr val="0070C0"/>
                </a:solidFill>
              </a:rPr>
              <a:t>独自性</a:t>
            </a:r>
            <a:r>
              <a:rPr lang="en-US" dirty="0" smtClean="0"/>
              <a:t> :</a:t>
            </a:r>
            <a:r>
              <a:rPr lang="ja-JP" altLang="en-US" sz="2000" dirty="0" smtClean="0">
                <a:solidFill>
                  <a:srgbClr val="FF0000"/>
                </a:solidFill>
              </a:rPr>
              <a:t>「あなたしか考えつかないアイデアだ、エジソンも顔負けだね、オリジナルがすばらしい」</a:t>
            </a:r>
            <a:endParaRPr lang="en-US" altLang="ja-JP" dirty="0" smtClean="0">
              <a:solidFill>
                <a:srgbClr val="FF0000"/>
              </a:solidFill>
            </a:endParaRPr>
          </a:p>
          <a:p>
            <a:pPr latinLnBrk="1"/>
            <a:r>
              <a:rPr lang="en-US" altLang="ja-JP" dirty="0" smtClean="0"/>
              <a:t>   </a:t>
            </a:r>
            <a:r>
              <a:rPr lang="ja-JP" altLang="en-US" dirty="0" smtClean="0"/>
              <a:t>・生徒集団内</a:t>
            </a:r>
            <a:r>
              <a:rPr lang="en-US" altLang="ja-JP" dirty="0" smtClean="0"/>
              <a:t>:</a:t>
            </a:r>
            <a:r>
              <a:rPr lang="ja-JP" altLang="en-US" sz="2000" dirty="0" smtClean="0"/>
              <a:t>「初めて見たアイデアだ」</a:t>
            </a:r>
          </a:p>
          <a:p>
            <a:pPr latinLnBrk="1"/>
            <a:r>
              <a:rPr lang="ja-JP" altLang="en-US" dirty="0" smtClean="0"/>
              <a:t>　・個人内</a:t>
            </a:r>
            <a:r>
              <a:rPr lang="en-US" altLang="ja-JP" dirty="0" smtClean="0"/>
              <a:t>:</a:t>
            </a:r>
            <a:r>
              <a:rPr lang="ja-JP" altLang="en-US" sz="2000" dirty="0" smtClean="0">
                <a:solidFill>
                  <a:srgbClr val="7030A0"/>
                </a:solidFill>
              </a:rPr>
              <a:t>「昨日のアイデアより格段にすばらしい」</a:t>
            </a:r>
          </a:p>
          <a:p>
            <a:pPr latinLnBrk="1"/>
            <a:r>
              <a:rPr lang="en-US" dirty="0" smtClean="0"/>
              <a:t>  </a:t>
            </a:r>
            <a:r>
              <a:rPr lang="ja-JP" altLang="en-US" dirty="0" smtClean="0"/>
              <a:t>⑤思考の精緻性</a:t>
            </a:r>
            <a:r>
              <a:rPr lang="en-US" altLang="ja-JP" dirty="0" smtClean="0"/>
              <a:t>:</a:t>
            </a:r>
            <a:r>
              <a:rPr lang="ja-JP" altLang="en-US" sz="2000" dirty="0" smtClean="0"/>
              <a:t>「ていねいに考えられているね」</a:t>
            </a:r>
          </a:p>
          <a:p>
            <a:pPr latinLnBrk="1"/>
            <a:r>
              <a:rPr lang="en-US" dirty="0" smtClean="0"/>
              <a:t>  </a:t>
            </a:r>
            <a:r>
              <a:rPr lang="ja-JP" altLang="en-US" dirty="0" smtClean="0"/>
              <a:t>⑥再定義の能力</a:t>
            </a:r>
            <a:r>
              <a:rPr lang="en-US" dirty="0" smtClean="0"/>
              <a:t> --</a:t>
            </a:r>
            <a:r>
              <a:rPr lang="ja-JP" altLang="en-US" sz="2000" b="1" dirty="0" smtClean="0">
                <a:solidFill>
                  <a:srgbClr val="00B0F0"/>
                </a:solidFill>
              </a:rPr>
              <a:t>「よくいろんな使い道を考えたね」</a:t>
            </a:r>
            <a:endParaRPr lang="en-US" sz="2000" b="1" dirty="0" smtClean="0">
              <a:solidFill>
                <a:srgbClr val="00B0F0"/>
              </a:solidFill>
            </a:endParaRPr>
          </a:p>
          <a:p>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トーランス</a:t>
            </a:r>
            <a:r>
              <a:rPr kumimoji="1" lang="en-US" altLang="ja-JP" dirty="0" smtClean="0"/>
              <a:t>:</a:t>
            </a:r>
            <a:r>
              <a:rPr kumimoji="1" lang="ja-JP" altLang="en-US" dirty="0" smtClean="0"/>
              <a:t>創造性テストは社会に出てからの創造性を予測するか？</a:t>
            </a:r>
            <a:endParaRPr kumimoji="1" lang="ja-JP" altLang="en-US" dirty="0"/>
          </a:p>
        </p:txBody>
      </p:sp>
      <p:sp>
        <p:nvSpPr>
          <p:cNvPr id="3" name="コンテンツ プレースホルダ 2"/>
          <p:cNvSpPr>
            <a:spLocks noGrp="1"/>
          </p:cNvSpPr>
          <p:nvPr>
            <p:ph idx="1"/>
          </p:nvPr>
        </p:nvSpPr>
        <p:spPr/>
        <p:txBody>
          <a:bodyPr/>
          <a:lstStyle/>
          <a:p>
            <a:r>
              <a:rPr kumimoji="1" lang="ja-JP" altLang="en-US" sz="3200" dirty="0" smtClean="0">
                <a:solidFill>
                  <a:srgbClr val="7030A0"/>
                </a:solidFill>
              </a:rPr>
              <a:t>トーランスとその弟子の</a:t>
            </a:r>
            <a:r>
              <a:rPr kumimoji="1" lang="en-US" altLang="ja-JP" sz="3200" dirty="0" smtClean="0">
                <a:solidFill>
                  <a:srgbClr val="7030A0"/>
                </a:solidFill>
              </a:rPr>
              <a:t>50</a:t>
            </a:r>
            <a:r>
              <a:rPr kumimoji="1" lang="ja-JP" altLang="en-US" sz="3200" dirty="0" smtClean="0">
                <a:solidFill>
                  <a:srgbClr val="7030A0"/>
                </a:solidFill>
              </a:rPr>
              <a:t>年にわたる</a:t>
            </a:r>
            <a:r>
              <a:rPr lang="ja-JP" altLang="en-US" sz="3200" dirty="0" smtClean="0">
                <a:solidFill>
                  <a:srgbClr val="7030A0"/>
                </a:solidFill>
              </a:rPr>
              <a:t>追跡研究　⇒　</a:t>
            </a:r>
            <a:r>
              <a:rPr lang="en-US" altLang="ja-JP" sz="3200" dirty="0" smtClean="0">
                <a:solidFill>
                  <a:srgbClr val="7030A0"/>
                </a:solidFill>
              </a:rPr>
              <a:t>yes.</a:t>
            </a:r>
            <a:endParaRPr kumimoji="1" lang="ja-JP" altLang="en-US" sz="3200" dirty="0">
              <a:solidFill>
                <a:srgbClr val="7030A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キュート">
  <a:themeElements>
    <a:clrScheme name="キュート">
      <a:dk1>
        <a:sysClr val="windowText" lastClr="000000"/>
      </a:dk1>
      <a:lt1>
        <a:sysClr val="window" lastClr="EEFED6"/>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EEFED6"/>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EEFED6"/>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キュート">
    <a:dk1>
      <a:sysClr val="windowText" lastClr="000000"/>
    </a:dk1>
    <a:lt1>
      <a:sysClr val="window" lastClr="EEFED6"/>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27</TotalTime>
  <Words>1206</Words>
  <Application>Microsoft Office PowerPoint</Application>
  <PresentationFormat>画面に合わせる (4:3)</PresentationFormat>
  <Paragraphs>248</Paragraphs>
  <Slides>34</Slides>
  <Notes>0</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キュート</vt:lpstr>
      <vt:lpstr>独創性を育む教育 – 未来の 日本を創る子どもたちの育成 </vt:lpstr>
      <vt:lpstr>附属の実践－－－感想</vt:lpstr>
      <vt:lpstr>ほめて独創性を伸ばす ワークショップ</vt:lpstr>
      <vt:lpstr>創造性研究の始まり</vt:lpstr>
      <vt:lpstr>知能と創造性</vt:lpstr>
      <vt:lpstr>創造性テスト（原因を推測:どうしてこの状況になったか？）</vt:lpstr>
      <vt:lpstr>創造性を構成する6因子（Guilford）</vt:lpstr>
      <vt:lpstr>創造性を伸ばすほめ言葉</vt:lpstr>
      <vt:lpstr>トーランス:創造性テストは社会に出てからの創造性を予測するか？</vt:lpstr>
      <vt:lpstr>知能テストと創造性テスト（相関:）</vt:lpstr>
      <vt:lpstr>創造性の発達（問題解決のアイデア） トーランス,1965</vt:lpstr>
      <vt:lpstr>学びと創り（弓野説）</vt:lpstr>
      <vt:lpstr>日本の子どもの特性（欧米と比べて）</vt:lpstr>
      <vt:lpstr>PISA型学力：2000・2003・2006年・2009年の4回の順位比較</vt:lpstr>
      <vt:lpstr>読解力の問題例（2000）</vt:lpstr>
      <vt:lpstr>つづき</vt:lpstr>
      <vt:lpstr>質問</vt:lpstr>
      <vt:lpstr>スライド 18</vt:lpstr>
      <vt:lpstr>日本人の知識獲得の特徴</vt:lpstr>
      <vt:lpstr> なぜ日本人は議論が苦手なのか？                     Small creativity by K.YUMINO-08-5-24</vt:lpstr>
      <vt:lpstr>欧米の創造性教育</vt:lpstr>
      <vt:lpstr>英国の創造性教育</vt:lpstr>
      <vt:lpstr>フィンランド１</vt:lpstr>
      <vt:lpstr>Fin2 </vt:lpstr>
      <vt:lpstr>学校で創造性を伸ばす工夫</vt:lpstr>
      <vt:lpstr>つづき</vt:lpstr>
      <vt:lpstr>飛行機はなぜ飛ぶか？</vt:lpstr>
      <vt:lpstr>Wind CAR（風上に走る車）制作</vt:lpstr>
      <vt:lpstr>学生が創ったWind CArs</vt:lpstr>
      <vt:lpstr>問題解決:独創的なテーマ設定</vt:lpstr>
      <vt:lpstr>閉園危機の動物園を救う</vt:lpstr>
      <vt:lpstr>独創性の発達の測定</vt:lpstr>
      <vt:lpstr>スライド 33</vt:lpstr>
      <vt:lpstr>創造性関係本・HP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独創性を育む教育 – 未来の 日本を創る子どもたちの育成 </dc:title>
  <cp:lastModifiedBy>yumi</cp:lastModifiedBy>
  <cp:revision>3</cp:revision>
  <dcterms:modified xsi:type="dcterms:W3CDTF">2014-07-07T02:50:18Z</dcterms:modified>
</cp:coreProperties>
</file>