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6"/>
  </p:notesMasterIdLst>
  <p:handoutMasterIdLst>
    <p:handoutMasterId r:id="rId37"/>
  </p:handoutMasterIdLst>
  <p:sldIdLst>
    <p:sldId id="256" r:id="rId2"/>
    <p:sldId id="316" r:id="rId3"/>
    <p:sldId id="309" r:id="rId4"/>
    <p:sldId id="269" r:id="rId5"/>
    <p:sldId id="270" r:id="rId6"/>
    <p:sldId id="272" r:id="rId7"/>
    <p:sldId id="310" r:id="rId8"/>
    <p:sldId id="263" r:id="rId9"/>
    <p:sldId id="283" r:id="rId10"/>
    <p:sldId id="284" r:id="rId11"/>
    <p:sldId id="315" r:id="rId12"/>
    <p:sldId id="285" r:id="rId13"/>
    <p:sldId id="257" r:id="rId14"/>
    <p:sldId id="298" r:id="rId15"/>
    <p:sldId id="282" r:id="rId16"/>
    <p:sldId id="308" r:id="rId17"/>
    <p:sldId id="318" r:id="rId18"/>
    <p:sldId id="311" r:id="rId19"/>
    <p:sldId id="312" r:id="rId20"/>
    <p:sldId id="300" r:id="rId21"/>
    <p:sldId id="319" r:id="rId22"/>
    <p:sldId id="320" r:id="rId23"/>
    <p:sldId id="328" r:id="rId24"/>
    <p:sldId id="322" r:id="rId25"/>
    <p:sldId id="323" r:id="rId26"/>
    <p:sldId id="324" r:id="rId27"/>
    <p:sldId id="325" r:id="rId28"/>
    <p:sldId id="291" r:id="rId29"/>
    <p:sldId id="326" r:id="rId30"/>
    <p:sldId id="327" r:id="rId31"/>
    <p:sldId id="290" r:id="rId32"/>
    <p:sldId id="304" r:id="rId33"/>
    <p:sldId id="321" r:id="rId34"/>
    <p:sldId id="329" r:id="rId35"/>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38"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254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1FDDF2DD-533D-4C75-8F9D-4664C1751F1E}" type="datetimeFigureOut">
              <a:rPr lang="ja-JP" altLang="en-US"/>
              <a:pPr>
                <a:defRPr/>
              </a:pPr>
              <a:t>2008/12/1</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20359723-652B-4C32-BD83-7572290A1704}"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A996856-49A3-446C-A838-44E2654BFB5A}" type="datetimeFigureOut">
              <a:rPr lang="ja-JP" altLang="en-US"/>
              <a:pPr>
                <a:defRPr/>
              </a:pPr>
              <a:t>2008/12/1</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9FC51ECF-2E92-4CF2-BC17-2740F7143148}"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1"/>
      </p:bgRef>
    </p:bg>
    <p:spTree>
      <p:nvGrpSpPr>
        <p:cNvPr id="1" name=""/>
        <p:cNvGrpSpPr/>
        <p:nvPr/>
      </p:nvGrpSpPr>
      <p:grpSpPr>
        <a:xfrm>
          <a:off x="0" y="0"/>
          <a:ext cx="0" cy="0"/>
          <a:chOff x="0" y="0"/>
          <a:chExt cx="0" cy="0"/>
        </a:xfrm>
      </p:grpSpPr>
      <p:sp>
        <p:nvSpPr>
          <p:cNvPr id="4" name="正方形/長方形 3"/>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kumimoji="0" lang="en-US"/>
          </a:p>
        </p:txBody>
      </p:sp>
      <p:sp>
        <p:nvSpPr>
          <p:cNvPr id="5" name="直線コネクタ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kumimoji="0" lang="en-US">
              <a:latin typeface="+mn-lt"/>
              <a:ea typeface="+mn-ea"/>
            </a:endParaRPr>
          </a:p>
        </p:txBody>
      </p:sp>
      <p:sp>
        <p:nvSpPr>
          <p:cNvPr id="12" name="タイトル 11"/>
          <p:cNvSpPr>
            <a:spLocks noGrp="1"/>
          </p:cNvSpPr>
          <p:nvPr>
            <p:ph type="ctrTitle"/>
          </p:nvPr>
        </p:nvSpPr>
        <p:spPr>
          <a:xfrm>
            <a:off x="3366868" y="533400"/>
            <a:ext cx="5105400" cy="2868168"/>
          </a:xfrm>
        </p:spPr>
        <p:txBody>
          <a:bodyPr>
            <a:noAutofit/>
          </a:bodyPr>
          <a:lstStyle>
            <a:lvl1pPr algn="r">
              <a:defRPr sz="4200" b="1"/>
            </a:lvl1pPr>
            <a:extLst/>
          </a:lstStyle>
          <a:p>
            <a:r>
              <a:rPr lang="ja-JP" altLang="en-US" smtClean="0"/>
              <a:t>マスタ タイトルの書式設定</a:t>
            </a:r>
            <a:endParaRPr lang="en-US"/>
          </a:p>
        </p:txBody>
      </p:sp>
      <p:sp>
        <p:nvSpPr>
          <p:cNvPr id="25" name="サブタイトル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ja-JP" altLang="en-US" smtClean="0"/>
              <a:t>マスタ サブタイトルの書式設定</a:t>
            </a:r>
            <a:endParaRPr lang="en-US"/>
          </a:p>
        </p:txBody>
      </p:sp>
      <p:sp>
        <p:nvSpPr>
          <p:cNvPr id="6" name="日付プレースホルダ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15EC45-3BC0-488A-B76D-D78E2308888F}" type="datetimeFigureOut">
              <a:rPr lang="ja-JP" altLang="en-US"/>
              <a:pPr>
                <a:defRPr/>
              </a:pPr>
              <a:t>2008/12/1</a:t>
            </a:fld>
            <a:endParaRPr lang="ja-JP" altLang="en-US"/>
          </a:p>
        </p:txBody>
      </p:sp>
      <p:sp>
        <p:nvSpPr>
          <p:cNvPr id="7" name="フッター プレースホルダ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ja-JP" altLang="en-US"/>
          </a:p>
        </p:txBody>
      </p:sp>
      <p:sp>
        <p:nvSpPr>
          <p:cNvPr id="8" name="スライド番号プレースホルダ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FAE8AC21-AE59-4283-A71E-F15E2D1A70F3}" type="slidenum">
              <a:rPr lang="ja-JP" altLang="en-US"/>
              <a:pPr>
                <a:defRPr/>
              </a:pPr>
              <a:t>&lt;#&gt;</a:t>
            </a:fld>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26"/>
          <p:cNvSpPr>
            <a:spLocks noGrp="1"/>
          </p:cNvSpPr>
          <p:nvPr>
            <p:ph type="dt" sz="half" idx="10"/>
          </p:nvPr>
        </p:nvSpPr>
        <p:spPr/>
        <p:txBody>
          <a:bodyPr/>
          <a:lstStyle>
            <a:lvl1pPr>
              <a:defRPr/>
            </a:lvl1pPr>
          </a:lstStyle>
          <a:p>
            <a:pPr>
              <a:defRPr/>
            </a:pPr>
            <a:fld id="{967360B9-38F7-464A-B8B0-2158CD21D1F0}" type="datetimeFigureOut">
              <a:rPr lang="ja-JP" altLang="en-US"/>
              <a:pPr>
                <a:defRPr/>
              </a:pPr>
              <a:t>2008/12/1</a:t>
            </a:fld>
            <a:endParaRPr lang="ja-JP" altLang="en-US"/>
          </a:p>
        </p:txBody>
      </p:sp>
      <p:sp>
        <p:nvSpPr>
          <p:cNvPr id="5"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5"/>
          <p:cNvSpPr>
            <a:spLocks noGrp="1"/>
          </p:cNvSpPr>
          <p:nvPr>
            <p:ph type="sldNum" sz="quarter" idx="12"/>
          </p:nvPr>
        </p:nvSpPr>
        <p:spPr/>
        <p:txBody>
          <a:bodyPr/>
          <a:lstStyle>
            <a:lvl1pPr>
              <a:defRPr/>
            </a:lvl1pPr>
          </a:lstStyle>
          <a:p>
            <a:pPr>
              <a:defRPr/>
            </a:pPr>
            <a:fld id="{54479024-598A-4AD9-870E-2965E117D9E0}"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274955"/>
            <a:ext cx="1524000" cy="5851525"/>
          </a:xfrm>
        </p:spPr>
        <p:txBody>
          <a:bodyPr vert="eaVert" anchor="t"/>
          <a:lstStyle>
            <a:extLs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457200" y="274642"/>
            <a:ext cx="6019800" cy="5851525"/>
          </a:xfrm>
        </p:spPr>
        <p:txBody>
          <a:bodyPr vert="eaVert"/>
          <a:lstStyle>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3"/>
          <p:cNvSpPr>
            <a:spLocks noGrp="1"/>
          </p:cNvSpPr>
          <p:nvPr>
            <p:ph type="dt" sz="half" idx="10"/>
          </p:nvPr>
        </p:nvSpPr>
        <p:spPr>
          <a:xfrm>
            <a:off x="4243388" y="6557963"/>
            <a:ext cx="2001837" cy="227012"/>
          </a:xfrm>
        </p:spPr>
        <p:txBody>
          <a:bodyPr/>
          <a:lstStyle>
            <a:lvl1pPr>
              <a:defRPr/>
            </a:lvl1pPr>
            <a:extLst/>
          </a:lstStyle>
          <a:p>
            <a:pPr>
              <a:defRPr/>
            </a:pPr>
            <a:fld id="{48CCEE76-D1FD-4AFB-B07E-C3532CF80E84}" type="datetimeFigureOut">
              <a:rPr lang="ja-JP" altLang="en-US"/>
              <a:pPr>
                <a:defRPr/>
              </a:pPr>
              <a:t>2008/12/1</a:t>
            </a:fld>
            <a:endParaRPr lang="ja-JP" altLang="en-US"/>
          </a:p>
        </p:txBody>
      </p:sp>
      <p:sp>
        <p:nvSpPr>
          <p:cNvPr id="5" name="フッター プレースホルダ 4"/>
          <p:cNvSpPr>
            <a:spLocks noGrp="1"/>
          </p:cNvSpPr>
          <p:nvPr>
            <p:ph type="ftr" sz="quarter" idx="11"/>
          </p:nvPr>
        </p:nvSpPr>
        <p:spPr>
          <a:xfrm>
            <a:off x="457200" y="6556375"/>
            <a:ext cx="3657600" cy="228600"/>
          </a:xfrm>
        </p:spPr>
        <p:txBody>
          <a:bodyPr/>
          <a:lstStyle>
            <a:lvl1pPr>
              <a:defRPr/>
            </a:lvl1pPr>
            <a:extLst/>
          </a:lstStyle>
          <a:p>
            <a:pPr>
              <a:defRPr/>
            </a:pPr>
            <a:endParaRPr lang="ja-JP" altLang="en-US"/>
          </a:p>
        </p:txBody>
      </p:sp>
      <p:sp>
        <p:nvSpPr>
          <p:cNvPr id="6" name="スライド番号プレースホルダ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849DE107-5421-44F6-8E2F-2064A1AA4182}"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lang="ja-JP" altLang="en-US" smtClean="0"/>
              <a:t>マスタ タイトルの書式設定</a:t>
            </a:r>
            <a:endParaRPr lang="en-US"/>
          </a:p>
        </p:txBody>
      </p:sp>
      <p:sp>
        <p:nvSpPr>
          <p:cNvPr id="3" name="コンテンツ プレースホルダ 2"/>
          <p:cNvSpPr>
            <a:spLocks noGrp="1"/>
          </p:cNvSpPr>
          <p:nvPr>
            <p:ph idx="1"/>
          </p:nvPr>
        </p:nvSpPr>
        <p:spPr/>
        <p:txBody>
          <a:bodyPr/>
          <a:lstStyle>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26"/>
          <p:cNvSpPr>
            <a:spLocks noGrp="1"/>
          </p:cNvSpPr>
          <p:nvPr>
            <p:ph type="dt" sz="half" idx="10"/>
          </p:nvPr>
        </p:nvSpPr>
        <p:spPr/>
        <p:txBody>
          <a:bodyPr/>
          <a:lstStyle>
            <a:lvl1pPr>
              <a:defRPr/>
            </a:lvl1pPr>
          </a:lstStyle>
          <a:p>
            <a:pPr>
              <a:defRPr/>
            </a:pPr>
            <a:fld id="{3E0E6A36-BBA5-48CB-836B-AB1550B6B669}" type="datetimeFigureOut">
              <a:rPr lang="ja-JP" altLang="en-US"/>
              <a:pPr>
                <a:defRPr/>
              </a:pPr>
              <a:t>2008/12/1</a:t>
            </a:fld>
            <a:endParaRPr lang="ja-JP" altLang="en-US"/>
          </a:p>
        </p:txBody>
      </p:sp>
      <p:sp>
        <p:nvSpPr>
          <p:cNvPr id="5"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5"/>
          <p:cNvSpPr>
            <a:spLocks noGrp="1"/>
          </p:cNvSpPr>
          <p:nvPr>
            <p:ph type="sldNum" sz="quarter" idx="12"/>
          </p:nvPr>
        </p:nvSpPr>
        <p:spPr/>
        <p:txBody>
          <a:bodyPr/>
          <a:lstStyle>
            <a:lvl1pPr>
              <a:defRPr/>
            </a:lvl1pPr>
          </a:lstStyle>
          <a:p>
            <a:pPr>
              <a:defRPr/>
            </a:pPr>
            <a:fld id="{BBFB35DD-B931-4E7B-8220-6598ACCA74EF}"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2821837"/>
            <a:ext cx="6255488" cy="1362075"/>
          </a:xfrm>
        </p:spPr>
        <p:txBody>
          <a:bodyPr anchor="t"/>
          <a:lstStyle>
            <a:lvl1pPr algn="r">
              <a:buNone/>
              <a:defRPr sz="4200" b="1" cap="all"/>
            </a:lvl1pPr>
            <a:extLst/>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ja-JP" altLang="en-US" smtClean="0"/>
              <a:t>マスタ テキストの書式設定</a:t>
            </a:r>
          </a:p>
        </p:txBody>
      </p:sp>
      <p:sp>
        <p:nvSpPr>
          <p:cNvPr id="4" name="日付プレースホルダ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7A1F1530-9449-4F14-B644-3429FDEB134B}" type="datetimeFigureOut">
              <a:rPr lang="ja-JP" altLang="en-US"/>
              <a:pPr>
                <a:defRPr/>
              </a:pPr>
              <a:t>2008/12/1</a:t>
            </a:fld>
            <a:endParaRPr lang="ja-JP" altLang="en-US"/>
          </a:p>
        </p:txBody>
      </p:sp>
      <p:sp>
        <p:nvSpPr>
          <p:cNvPr id="5" name="フッター プレースホルダ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ja-JP" altLang="en-US"/>
          </a:p>
        </p:txBody>
      </p:sp>
      <p:sp>
        <p:nvSpPr>
          <p:cNvPr id="6" name="スライド番号プレースホルダ 5"/>
          <p:cNvSpPr>
            <a:spLocks noGrp="1"/>
          </p:cNvSpPr>
          <p:nvPr>
            <p:ph type="sldNum" sz="quarter" idx="12"/>
          </p:nvPr>
        </p:nvSpPr>
        <p:spPr>
          <a:xfrm>
            <a:off x="6734175" y="6554788"/>
            <a:ext cx="587375" cy="228600"/>
          </a:xfrm>
        </p:spPr>
        <p:txBody>
          <a:bodyPr/>
          <a:lstStyle>
            <a:lvl1pPr>
              <a:defRPr/>
            </a:lvl1pPr>
            <a:extLst/>
          </a:lstStyle>
          <a:p>
            <a:pPr>
              <a:defRPr/>
            </a:pPr>
            <a:fld id="{D7D73D57-A104-4747-8E1A-79B3DB9D3FA9}" type="slidenum">
              <a:rPr lang="ja-JP" altLang="en-US"/>
              <a:pPr>
                <a:defRPr/>
              </a:pPr>
              <a:t>&lt;#&gt;</a:t>
            </a:fld>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lstStyle>
            <a:extLst/>
          </a:lstStyle>
          <a:p>
            <a:r>
              <a:rPr lang="ja-JP" altLang="en-US" smtClean="0"/>
              <a:t>マスタ タイトルの書式設定</a:t>
            </a:r>
            <a:endParaRPr lang="en-US"/>
          </a:p>
        </p:txBody>
      </p:sp>
      <p:sp>
        <p:nvSpPr>
          <p:cNvPr id="3" name="コンテンツ プレースホルダ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26"/>
          <p:cNvSpPr>
            <a:spLocks noGrp="1"/>
          </p:cNvSpPr>
          <p:nvPr>
            <p:ph type="dt" sz="half" idx="10"/>
          </p:nvPr>
        </p:nvSpPr>
        <p:spPr/>
        <p:txBody>
          <a:bodyPr/>
          <a:lstStyle>
            <a:lvl1pPr>
              <a:defRPr/>
            </a:lvl1pPr>
          </a:lstStyle>
          <a:p>
            <a:pPr>
              <a:defRPr/>
            </a:pPr>
            <a:fld id="{2644E885-36C2-4121-AC6D-C641CF976BB4}" type="datetimeFigureOut">
              <a:rPr lang="ja-JP" altLang="en-US"/>
              <a:pPr>
                <a:defRPr/>
              </a:pPr>
              <a:t>2008/12/1</a:t>
            </a:fld>
            <a:endParaRPr lang="ja-JP" altLang="en-US"/>
          </a:p>
        </p:txBody>
      </p:sp>
      <p:sp>
        <p:nvSpPr>
          <p:cNvPr id="6"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5"/>
          <p:cNvSpPr>
            <a:spLocks noGrp="1"/>
          </p:cNvSpPr>
          <p:nvPr>
            <p:ph type="sldNum" sz="quarter" idx="12"/>
          </p:nvPr>
        </p:nvSpPr>
        <p:spPr/>
        <p:txBody>
          <a:bodyPr/>
          <a:lstStyle>
            <a:lvl1pPr>
              <a:defRPr/>
            </a:lvl1pPr>
          </a:lstStyle>
          <a:p>
            <a:pPr>
              <a:defRPr/>
            </a:pPr>
            <a:fld id="{1D903958-8889-450D-9B79-558C3764B1F0}"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lstStyle>
            <a:lvl1pPr>
              <a:defRPr/>
            </a:lvl1pPr>
            <a:extLst/>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ja-JP" altLang="en-US" smtClean="0"/>
              <a:t>マスタ テキストの書式設定</a:t>
            </a:r>
          </a:p>
        </p:txBody>
      </p:sp>
      <p:sp>
        <p:nvSpPr>
          <p:cNvPr id="5" name="コンテンツ プレースホルダ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コンテンツ プレースホルダ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26"/>
          <p:cNvSpPr>
            <a:spLocks noGrp="1"/>
          </p:cNvSpPr>
          <p:nvPr>
            <p:ph type="dt" sz="half" idx="10"/>
          </p:nvPr>
        </p:nvSpPr>
        <p:spPr/>
        <p:txBody>
          <a:bodyPr/>
          <a:lstStyle>
            <a:lvl1pPr>
              <a:defRPr/>
            </a:lvl1pPr>
          </a:lstStyle>
          <a:p>
            <a:pPr>
              <a:defRPr/>
            </a:pPr>
            <a:fld id="{1FFD0318-7967-412C-B93B-9CF1EC4E3906}" type="datetimeFigureOut">
              <a:rPr lang="ja-JP" altLang="en-US"/>
              <a:pPr>
                <a:defRPr/>
              </a:pPr>
              <a:t>2008/12/1</a:t>
            </a:fld>
            <a:endParaRPr lang="ja-JP" altLang="en-US"/>
          </a:p>
        </p:txBody>
      </p:sp>
      <p:sp>
        <p:nvSpPr>
          <p:cNvPr id="8"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15"/>
          <p:cNvSpPr>
            <a:spLocks noGrp="1"/>
          </p:cNvSpPr>
          <p:nvPr>
            <p:ph type="sldNum" sz="quarter" idx="12"/>
          </p:nvPr>
        </p:nvSpPr>
        <p:spPr/>
        <p:txBody>
          <a:bodyPr/>
          <a:lstStyle>
            <a:lvl1pPr>
              <a:defRPr/>
            </a:lvl1pPr>
          </a:lstStyle>
          <a:p>
            <a:pPr>
              <a:defRPr/>
            </a:pPr>
            <a:fld id="{30FC07F1-7926-4357-840D-17850C7B57CD}"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42048" cy="1143000"/>
          </a:xfrm>
        </p:spPr>
        <p:txBody>
          <a:bodyPr/>
          <a:lstStyle>
            <a:extLst/>
          </a:lstStyle>
          <a:p>
            <a:r>
              <a:rPr lang="ja-JP" altLang="en-US" smtClean="0"/>
              <a:t>マスタ タイトルの書式設定</a:t>
            </a:r>
            <a:endParaRPr lang="en-US"/>
          </a:p>
        </p:txBody>
      </p:sp>
      <p:sp>
        <p:nvSpPr>
          <p:cNvPr id="3" name="日付プレースホルダ 26"/>
          <p:cNvSpPr>
            <a:spLocks noGrp="1"/>
          </p:cNvSpPr>
          <p:nvPr>
            <p:ph type="dt" sz="half" idx="10"/>
          </p:nvPr>
        </p:nvSpPr>
        <p:spPr/>
        <p:txBody>
          <a:bodyPr/>
          <a:lstStyle>
            <a:lvl1pPr>
              <a:defRPr/>
            </a:lvl1pPr>
          </a:lstStyle>
          <a:p>
            <a:pPr>
              <a:defRPr/>
            </a:pPr>
            <a:fld id="{87B2B28D-448A-4D7F-A76F-BFCEFFD2D4C8}" type="datetimeFigureOut">
              <a:rPr lang="ja-JP" altLang="en-US"/>
              <a:pPr>
                <a:defRPr/>
              </a:pPr>
              <a:t>2008/12/1</a:t>
            </a:fld>
            <a:endParaRPr lang="ja-JP" altLang="en-US"/>
          </a:p>
        </p:txBody>
      </p:sp>
      <p:sp>
        <p:nvSpPr>
          <p:cNvPr id="4"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15"/>
          <p:cNvSpPr>
            <a:spLocks noGrp="1"/>
          </p:cNvSpPr>
          <p:nvPr>
            <p:ph type="sldNum" sz="quarter" idx="12"/>
          </p:nvPr>
        </p:nvSpPr>
        <p:spPr/>
        <p:txBody>
          <a:bodyPr/>
          <a:lstStyle>
            <a:lvl1pPr>
              <a:defRPr/>
            </a:lvl1pPr>
          </a:lstStyle>
          <a:p>
            <a:pPr>
              <a:defRPr/>
            </a:pPr>
            <a:fld id="{25925D4C-B88C-40CC-A545-75CDC6D7E356}"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26"/>
          <p:cNvSpPr>
            <a:spLocks noGrp="1"/>
          </p:cNvSpPr>
          <p:nvPr>
            <p:ph type="dt" sz="half" idx="10"/>
          </p:nvPr>
        </p:nvSpPr>
        <p:spPr/>
        <p:txBody>
          <a:bodyPr/>
          <a:lstStyle>
            <a:lvl1pPr>
              <a:defRPr/>
            </a:lvl1pPr>
          </a:lstStyle>
          <a:p>
            <a:pPr>
              <a:defRPr/>
            </a:pPr>
            <a:fld id="{BAE2150E-724E-4EBD-810A-ACA9A614E8C5}" type="datetimeFigureOut">
              <a:rPr lang="ja-JP" altLang="en-US"/>
              <a:pPr>
                <a:defRPr/>
              </a:pPr>
              <a:t>2008/12/1</a:t>
            </a:fld>
            <a:endParaRPr lang="ja-JP" altLang="en-US"/>
          </a:p>
        </p:txBody>
      </p:sp>
      <p:sp>
        <p:nvSpPr>
          <p:cNvPr id="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15"/>
          <p:cNvSpPr>
            <a:spLocks noGrp="1"/>
          </p:cNvSpPr>
          <p:nvPr>
            <p:ph type="sldNum" sz="quarter" idx="12"/>
          </p:nvPr>
        </p:nvSpPr>
        <p:spPr/>
        <p:txBody>
          <a:bodyPr/>
          <a:lstStyle>
            <a:lvl1pPr>
              <a:defRPr/>
            </a:lvl1pPr>
          </a:lstStyle>
          <a:p>
            <a:pPr>
              <a:defRPr/>
            </a:pPr>
            <a:fld id="{D24DEFEC-F6C4-4DB3-826B-994234EC3F76}"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ja-JP" altLang="en-US" smtClean="0"/>
              <a:t>マスタ テキストの書式設定</a:t>
            </a:r>
          </a:p>
        </p:txBody>
      </p:sp>
      <p:sp>
        <p:nvSpPr>
          <p:cNvPr id="4" name="コンテンツ プレースホルダ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26"/>
          <p:cNvSpPr>
            <a:spLocks noGrp="1"/>
          </p:cNvSpPr>
          <p:nvPr>
            <p:ph type="dt" sz="half" idx="10"/>
          </p:nvPr>
        </p:nvSpPr>
        <p:spPr/>
        <p:txBody>
          <a:bodyPr/>
          <a:lstStyle>
            <a:lvl1pPr>
              <a:defRPr/>
            </a:lvl1pPr>
          </a:lstStyle>
          <a:p>
            <a:pPr>
              <a:defRPr/>
            </a:pPr>
            <a:fld id="{B8718F1E-6476-4FAF-ABD9-3AF952B39453}" type="datetimeFigureOut">
              <a:rPr lang="ja-JP" altLang="en-US"/>
              <a:pPr>
                <a:defRPr/>
              </a:pPr>
              <a:t>2008/12/1</a:t>
            </a:fld>
            <a:endParaRPr lang="ja-JP" altLang="en-US"/>
          </a:p>
        </p:txBody>
      </p:sp>
      <p:sp>
        <p:nvSpPr>
          <p:cNvPr id="6"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5"/>
          <p:cNvSpPr>
            <a:spLocks noGrp="1"/>
          </p:cNvSpPr>
          <p:nvPr>
            <p:ph type="sldNum" sz="quarter" idx="12"/>
          </p:nvPr>
        </p:nvSpPr>
        <p:spPr/>
        <p:txBody>
          <a:bodyPr/>
          <a:lstStyle>
            <a:lvl1pPr>
              <a:defRPr/>
            </a:lvl1pPr>
          </a:lstStyle>
          <a:p>
            <a:pPr>
              <a:defRPr/>
            </a:pPr>
            <a:fld id="{74F43B18-D0BD-42F4-9A9E-81B039729172}"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2"/>
      </p:bgRef>
    </p:bg>
    <p:spTree>
      <p:nvGrpSpPr>
        <p:cNvPr id="1" name=""/>
        <p:cNvGrpSpPr/>
        <p:nvPr/>
      </p:nvGrpSpPr>
      <p:grpSpPr>
        <a:xfrm>
          <a:off x="0" y="0"/>
          <a:ext cx="0" cy="0"/>
          <a:chOff x="0" y="0"/>
          <a:chExt cx="0" cy="0"/>
        </a:xfrm>
      </p:grpSpPr>
      <p:sp>
        <p:nvSpPr>
          <p:cNvPr id="5" name="正方形/長方形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kumimoji="0" lang="en-US"/>
          </a:p>
        </p:txBody>
      </p:sp>
      <p:sp>
        <p:nvSpPr>
          <p:cNvPr id="6" name="正方形/長方形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ja-JP" altLang="en-US" smtClean="0"/>
              <a:t>マスタ タイトルの書式設定</a:t>
            </a:r>
            <a:endParaRPr lang="en-US" dirty="0"/>
          </a:p>
        </p:txBody>
      </p:sp>
      <p:sp>
        <p:nvSpPr>
          <p:cNvPr id="4" name="テキスト プレースホルダ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ja-JP" altLang="en-US" smtClean="0"/>
              <a:t>マスタ テキストの書式設定</a:t>
            </a:r>
          </a:p>
        </p:txBody>
      </p:sp>
      <p:sp>
        <p:nvSpPr>
          <p:cNvPr id="10" name="図プレースホルダ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ja-JP" altLang="en-US" noProof="0" smtClean="0"/>
              <a:t>アイコンをクリックして図を追加</a:t>
            </a:r>
            <a:endParaRPr lang="en-US" noProof="0" dirty="0"/>
          </a:p>
        </p:txBody>
      </p:sp>
      <p:sp>
        <p:nvSpPr>
          <p:cNvPr id="7" name="日付プレースホルダ 4"/>
          <p:cNvSpPr>
            <a:spLocks noGrp="1"/>
          </p:cNvSpPr>
          <p:nvPr>
            <p:ph type="dt" sz="half" idx="10"/>
          </p:nvPr>
        </p:nvSpPr>
        <p:spPr/>
        <p:txBody>
          <a:bodyPr/>
          <a:lstStyle>
            <a:lvl1pPr>
              <a:defRPr/>
            </a:lvl1pPr>
            <a:extLst/>
          </a:lstStyle>
          <a:p>
            <a:pPr>
              <a:defRPr/>
            </a:pPr>
            <a:fld id="{3D6AC23F-B25E-4E05-93DB-C8F241770826}" type="datetimeFigureOut">
              <a:rPr lang="ja-JP" altLang="en-US"/>
              <a:pPr>
                <a:defRPr/>
              </a:pPr>
              <a:t>2008/12/1</a:t>
            </a:fld>
            <a:endParaRPr lang="ja-JP" altLang="en-US"/>
          </a:p>
        </p:txBody>
      </p:sp>
      <p:sp>
        <p:nvSpPr>
          <p:cNvPr id="8" name="フッター プレースホルダ 5"/>
          <p:cNvSpPr>
            <a:spLocks noGrp="1"/>
          </p:cNvSpPr>
          <p:nvPr>
            <p:ph type="ftr" sz="quarter" idx="11"/>
          </p:nvPr>
        </p:nvSpPr>
        <p:spPr/>
        <p:txBody>
          <a:bodyPr/>
          <a:lstStyle>
            <a:lvl1pPr>
              <a:defRPr/>
            </a:lvl1pPr>
            <a:extLst/>
          </a:lstStyle>
          <a:p>
            <a:pPr>
              <a:defRPr/>
            </a:pPr>
            <a:endParaRPr lang="ja-JP" altLang="en-US"/>
          </a:p>
        </p:txBody>
      </p:sp>
      <p:sp>
        <p:nvSpPr>
          <p:cNvPr id="9" name="スライド番号プレースホルダ 6"/>
          <p:cNvSpPr>
            <a:spLocks noGrp="1"/>
          </p:cNvSpPr>
          <p:nvPr>
            <p:ph type="sldNum" sz="quarter" idx="12"/>
          </p:nvPr>
        </p:nvSpPr>
        <p:spPr/>
        <p:txBody>
          <a:bodyPr/>
          <a:lstStyle>
            <a:lvl1pPr>
              <a:defRPr/>
            </a:lvl1pPr>
            <a:extLst/>
          </a:lstStyle>
          <a:p>
            <a:pPr>
              <a:defRPr/>
            </a:pPr>
            <a:fld id="{67BF2B2B-415E-48FF-8B2D-6FBC02F80478}" type="slidenum">
              <a:rPr lang="ja-JP" altLang="en-US"/>
              <a:pPr>
                <a:defRPr/>
              </a:pPr>
              <a:t>&lt;#&gt;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kumimoji="0" lang="en-US"/>
          </a:p>
        </p:txBody>
      </p:sp>
      <p:sp>
        <p:nvSpPr>
          <p:cNvPr id="3" name="タイトル プレースホルダ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ja-JP" altLang="en-US" smtClean="0"/>
              <a:t>マスタ タイトルの書式設定</a:t>
            </a:r>
            <a:endParaRPr lang="en-US"/>
          </a:p>
        </p:txBody>
      </p:sp>
      <p:sp>
        <p:nvSpPr>
          <p:cNvPr id="1030" name="テキスト プレースホルダ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27" name="日付プレースホルダ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1" sz="1000">
                <a:solidFill>
                  <a:schemeClr val="tx2"/>
                </a:solidFill>
                <a:latin typeface="+mn-lt"/>
                <a:ea typeface="+mn-ea"/>
              </a:defRPr>
            </a:lvl1pPr>
            <a:extLst/>
          </a:lstStyle>
          <a:p>
            <a:pPr>
              <a:defRPr/>
            </a:pPr>
            <a:fld id="{E6F0E56E-F13D-4797-93F0-682A7DBDE95D}" type="datetimeFigureOut">
              <a:rPr lang="ja-JP" altLang="en-US"/>
              <a:pPr>
                <a:defRPr/>
              </a:pPr>
              <a:t>2008/12/1</a:t>
            </a:fld>
            <a:endParaRPr lang="ja-JP" altLang="en-US"/>
          </a:p>
        </p:txBody>
      </p:sp>
      <p:sp>
        <p:nvSpPr>
          <p:cNvPr id="4" name="フッター プレースホルダ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1" sz="1000">
                <a:solidFill>
                  <a:schemeClr val="tx2"/>
                </a:solidFill>
                <a:latin typeface="+mn-lt"/>
                <a:ea typeface="+mn-ea"/>
              </a:defRPr>
            </a:lvl1pPr>
            <a:extLst/>
          </a:lstStyle>
          <a:p>
            <a:pPr>
              <a:defRPr/>
            </a:pPr>
            <a:endParaRPr lang="ja-JP" altLang="en-US"/>
          </a:p>
        </p:txBody>
      </p:sp>
      <p:sp>
        <p:nvSpPr>
          <p:cNvPr id="16" name="スライド番号プレースホルダ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1" sz="1100">
                <a:solidFill>
                  <a:schemeClr val="tx2"/>
                </a:solidFill>
                <a:latin typeface="+mn-lt"/>
                <a:ea typeface="+mn-ea"/>
              </a:defRPr>
            </a:lvl1pPr>
            <a:extLst/>
          </a:lstStyle>
          <a:p>
            <a:pPr>
              <a:defRPr/>
            </a:pPr>
            <a:fld id="{8271FC6E-1BC6-44B4-9B2C-16CB0663385B}"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806" r:id="rId1"/>
    <p:sldLayoutId id="2147483799" r:id="rId2"/>
    <p:sldLayoutId id="2147483807" r:id="rId3"/>
    <p:sldLayoutId id="2147483800" r:id="rId4"/>
    <p:sldLayoutId id="2147483801" r:id="rId5"/>
    <p:sldLayoutId id="2147483802" r:id="rId6"/>
    <p:sldLayoutId id="2147483803" r:id="rId7"/>
    <p:sldLayoutId id="2147483804" r:id="rId8"/>
    <p:sldLayoutId id="2147483808" r:id="rId9"/>
    <p:sldLayoutId id="2147483805" r:id="rId10"/>
    <p:sldLayoutId id="2147483809" r:id="rId11"/>
  </p:sldLayoutIdLst>
  <p:txStyles>
    <p:titleStyle>
      <a:lvl1pPr algn="l" rtl="0" eaLnBrk="0" fontAlgn="base" hangingPunct="0">
        <a:spcBef>
          <a:spcPct val="0"/>
        </a:spcBef>
        <a:spcAft>
          <a:spcPct val="0"/>
        </a:spcAft>
        <a:defRPr kumimoji="1"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kumimoji="1" sz="3800" b="1">
          <a:solidFill>
            <a:schemeClr val="tx1"/>
          </a:solidFill>
          <a:latin typeface="Trebuchet MS" pitchFamily="34" charset="0"/>
          <a:ea typeface="HG丸ｺﾞｼｯｸM-PRO" pitchFamily="50" charset="-128"/>
        </a:defRPr>
      </a:lvl2pPr>
      <a:lvl3pPr algn="l" rtl="0" eaLnBrk="0" fontAlgn="base" hangingPunct="0">
        <a:spcBef>
          <a:spcPct val="0"/>
        </a:spcBef>
        <a:spcAft>
          <a:spcPct val="0"/>
        </a:spcAft>
        <a:defRPr kumimoji="1" sz="3800" b="1">
          <a:solidFill>
            <a:schemeClr val="tx1"/>
          </a:solidFill>
          <a:latin typeface="Trebuchet MS" pitchFamily="34" charset="0"/>
          <a:ea typeface="HG丸ｺﾞｼｯｸM-PRO" pitchFamily="50" charset="-128"/>
        </a:defRPr>
      </a:lvl3pPr>
      <a:lvl4pPr algn="l" rtl="0" eaLnBrk="0" fontAlgn="base" hangingPunct="0">
        <a:spcBef>
          <a:spcPct val="0"/>
        </a:spcBef>
        <a:spcAft>
          <a:spcPct val="0"/>
        </a:spcAft>
        <a:defRPr kumimoji="1" sz="3800" b="1">
          <a:solidFill>
            <a:schemeClr val="tx1"/>
          </a:solidFill>
          <a:latin typeface="Trebuchet MS" pitchFamily="34" charset="0"/>
          <a:ea typeface="HG丸ｺﾞｼｯｸM-PRO" pitchFamily="50" charset="-128"/>
        </a:defRPr>
      </a:lvl4pPr>
      <a:lvl5pPr algn="l" rtl="0" eaLnBrk="0" fontAlgn="base" hangingPunct="0">
        <a:spcBef>
          <a:spcPct val="0"/>
        </a:spcBef>
        <a:spcAft>
          <a:spcPct val="0"/>
        </a:spcAft>
        <a:defRPr kumimoji="1" sz="3800" b="1">
          <a:solidFill>
            <a:schemeClr val="tx1"/>
          </a:solidFill>
          <a:latin typeface="Trebuchet MS" pitchFamily="34" charset="0"/>
          <a:ea typeface="HG丸ｺﾞｼｯｸM-PRO" pitchFamily="50" charset="-128"/>
        </a:defRPr>
      </a:lvl5pPr>
      <a:lvl6pPr marL="457200" algn="l" rtl="0" fontAlgn="base">
        <a:spcBef>
          <a:spcPct val="0"/>
        </a:spcBef>
        <a:spcAft>
          <a:spcPct val="0"/>
        </a:spcAft>
        <a:defRPr kumimoji="1" sz="3800" b="1">
          <a:solidFill>
            <a:schemeClr val="tx1"/>
          </a:solidFill>
          <a:latin typeface="Trebuchet MS" pitchFamily="34" charset="0"/>
          <a:ea typeface="HG丸ｺﾞｼｯｸM-PRO" pitchFamily="50" charset="-128"/>
        </a:defRPr>
      </a:lvl6pPr>
      <a:lvl7pPr marL="914400" algn="l" rtl="0" fontAlgn="base">
        <a:spcBef>
          <a:spcPct val="0"/>
        </a:spcBef>
        <a:spcAft>
          <a:spcPct val="0"/>
        </a:spcAft>
        <a:defRPr kumimoji="1" sz="3800" b="1">
          <a:solidFill>
            <a:schemeClr val="tx1"/>
          </a:solidFill>
          <a:latin typeface="Trebuchet MS" pitchFamily="34" charset="0"/>
          <a:ea typeface="HG丸ｺﾞｼｯｸM-PRO" pitchFamily="50" charset="-128"/>
        </a:defRPr>
      </a:lvl7pPr>
      <a:lvl8pPr marL="1371600" algn="l" rtl="0" fontAlgn="base">
        <a:spcBef>
          <a:spcPct val="0"/>
        </a:spcBef>
        <a:spcAft>
          <a:spcPct val="0"/>
        </a:spcAft>
        <a:defRPr kumimoji="1" sz="3800" b="1">
          <a:solidFill>
            <a:schemeClr val="tx1"/>
          </a:solidFill>
          <a:latin typeface="Trebuchet MS" pitchFamily="34" charset="0"/>
          <a:ea typeface="HG丸ｺﾞｼｯｸM-PRO" pitchFamily="50" charset="-128"/>
        </a:defRPr>
      </a:lvl8pPr>
      <a:lvl9pPr marL="1828800" algn="l" rtl="0" fontAlgn="base">
        <a:spcBef>
          <a:spcPct val="0"/>
        </a:spcBef>
        <a:spcAft>
          <a:spcPct val="0"/>
        </a:spcAft>
        <a:defRPr kumimoji="1" sz="3800" b="1">
          <a:solidFill>
            <a:schemeClr val="tx1"/>
          </a:solidFill>
          <a:latin typeface="Trebuchet MS" pitchFamily="34" charset="0"/>
          <a:ea typeface="HG丸ｺﾞｼｯｸM-PRO" pitchFamily="50" charset="-128"/>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kumimoji="1"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kumimoji="1"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kumimoji="1"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kumimoji="1"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umimoji="1"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1"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1"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1"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1" sz="14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5800" y="2401888"/>
            <a:ext cx="8458200" cy="1470025"/>
          </a:xfrm>
        </p:spPr>
        <p:txBody>
          <a:bodyPr/>
          <a:lstStyle/>
          <a:p>
            <a:pPr eaLnBrk="1" fontAlgn="auto" hangingPunct="1">
              <a:spcAft>
                <a:spcPts val="0"/>
              </a:spcAft>
              <a:defRPr/>
            </a:pPr>
            <a:r>
              <a:rPr lang="ja-JP" altLang="en-US" sz="5400" dirty="0" smtClean="0"/>
              <a:t>創造性を育む教育 </a:t>
            </a:r>
            <a:r>
              <a:rPr lang="en-US" altLang="ja-JP" sz="5400" dirty="0" smtClean="0"/>
              <a:t>– </a:t>
            </a:r>
            <a:r>
              <a:rPr lang="ja-JP" altLang="en-US" sz="4000" dirty="0" smtClean="0">
                <a:solidFill>
                  <a:srgbClr val="00B050"/>
                </a:solidFill>
              </a:rPr>
              <a:t>未来の日本を創る子どもたちの育成</a:t>
            </a:r>
            <a:endParaRPr lang="ja-JP" altLang="en-US" dirty="0"/>
          </a:p>
        </p:txBody>
      </p:sp>
      <p:sp>
        <p:nvSpPr>
          <p:cNvPr id="6147" name="サブタイトル 2"/>
          <p:cNvSpPr>
            <a:spLocks noGrp="1"/>
          </p:cNvSpPr>
          <p:nvPr>
            <p:ph type="subTitle" idx="4294967295"/>
          </p:nvPr>
        </p:nvSpPr>
        <p:spPr>
          <a:xfrm>
            <a:off x="0" y="3900488"/>
            <a:ext cx="4953000" cy="1752600"/>
          </a:xfrm>
        </p:spPr>
        <p:txBody>
          <a:bodyPr/>
          <a:lstStyle/>
          <a:p>
            <a:pPr eaLnBrk="1" hangingPunct="1"/>
            <a:r>
              <a:rPr lang="ja-JP" altLang="en-US" smtClean="0">
                <a:solidFill>
                  <a:srgbClr val="00B050"/>
                </a:solidFill>
              </a:rPr>
              <a:t>弓野憲一</a:t>
            </a:r>
          </a:p>
          <a:p>
            <a:pPr eaLnBrk="1" hangingPunct="1"/>
            <a:r>
              <a:rPr lang="ja-JP" altLang="en-US" smtClean="0">
                <a:solidFill>
                  <a:srgbClr val="00B050"/>
                </a:solidFill>
              </a:rPr>
              <a:t>（静岡大学教育学部）</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ja-JP" altLang="en-US" dirty="0" smtClean="0"/>
              <a:t>欧米人の自然認識</a:t>
            </a:r>
            <a:br>
              <a:rPr lang="ja-JP" altLang="en-US" dirty="0" smtClean="0"/>
            </a:br>
            <a:endParaRPr lang="ja-JP" altLang="en-US" dirty="0"/>
          </a:p>
        </p:txBody>
      </p:sp>
      <p:sp>
        <p:nvSpPr>
          <p:cNvPr id="3" name="コンテンツ プレースホルダ 2"/>
          <p:cNvSpPr>
            <a:spLocks noGrp="1"/>
          </p:cNvSpPr>
          <p:nvPr>
            <p:ph idx="1"/>
          </p:nvPr>
        </p:nvSpPr>
        <p:spPr/>
        <p:txBody>
          <a:bodyPr>
            <a:normAutofit fontScale="92500" lnSpcReduction="10000"/>
          </a:bodyPr>
          <a:lstStyle/>
          <a:p>
            <a:pPr marL="274320" indent="-274320" eaLnBrk="1" fontAlgn="auto" hangingPunct="1">
              <a:spcAft>
                <a:spcPts val="0"/>
              </a:spcAft>
              <a:buFont typeface="Wingdings 2"/>
              <a:buChar char=""/>
              <a:defRPr/>
            </a:pPr>
            <a:r>
              <a:rPr lang="en-US" altLang="ja-JP" dirty="0" smtClean="0">
                <a:solidFill>
                  <a:srgbClr val="C00000"/>
                </a:solidFill>
              </a:rPr>
              <a:t>Alfred, Lord Tennyson</a:t>
            </a:r>
            <a:r>
              <a:rPr lang="ja-JP" altLang="en-US" dirty="0" smtClean="0">
                <a:solidFill>
                  <a:srgbClr val="C00000"/>
                </a:solidFill>
              </a:rPr>
              <a:t>（</a:t>
            </a:r>
            <a:r>
              <a:rPr lang="en-US" altLang="ja-JP" dirty="0" smtClean="0">
                <a:solidFill>
                  <a:srgbClr val="C00000"/>
                </a:solidFill>
              </a:rPr>
              <a:t>1809-1892</a:t>
            </a:r>
            <a:r>
              <a:rPr lang="ja-JP" altLang="en-US" dirty="0" smtClean="0">
                <a:solidFill>
                  <a:srgbClr val="C00000"/>
                </a:solidFill>
              </a:rPr>
              <a:t>）の自然　　認識</a:t>
            </a:r>
          </a:p>
          <a:p>
            <a:pPr marL="274320" indent="-274320" eaLnBrk="1" fontAlgn="auto" hangingPunct="1">
              <a:spcAft>
                <a:spcPts val="0"/>
              </a:spcAft>
              <a:buFont typeface="Wingdings 2"/>
              <a:buChar char=""/>
              <a:defRPr/>
            </a:pPr>
            <a:r>
              <a:rPr lang="en-US" altLang="ja-JP" b="1" i="1" u="sng" dirty="0" smtClean="0"/>
              <a:t>Flower in the crannied wall</a:t>
            </a:r>
            <a:r>
              <a:rPr lang="ja-JP" altLang="en-US" b="1" i="1" dirty="0" smtClean="0"/>
              <a:t>　　壁の裂け目に咲く花</a:t>
            </a:r>
          </a:p>
          <a:p>
            <a:pPr marL="274320" indent="-274320" eaLnBrk="1" fontAlgn="auto" hangingPunct="1">
              <a:spcAft>
                <a:spcPts val="0"/>
              </a:spcAft>
              <a:buFont typeface="Wingdings 2"/>
              <a:buChar char=""/>
              <a:defRPr/>
            </a:pPr>
            <a:endParaRPr lang="ja-JP" altLang="en-US" dirty="0" smtClean="0"/>
          </a:p>
          <a:p>
            <a:pPr marL="274320" indent="-274320" eaLnBrk="1" fontAlgn="auto" hangingPunct="1">
              <a:spcAft>
                <a:spcPts val="0"/>
              </a:spcAft>
              <a:buFont typeface="Wingdings 2"/>
              <a:buChar char=""/>
              <a:defRPr/>
            </a:pPr>
            <a:r>
              <a:rPr lang="en-US" altLang="ja-JP" dirty="0" smtClean="0"/>
              <a:t>Flower in the crannied wall,      </a:t>
            </a:r>
            <a:endParaRPr lang="ja-JP" altLang="en-US" dirty="0" smtClean="0"/>
          </a:p>
          <a:p>
            <a:pPr marL="274320" indent="-274320" eaLnBrk="1" fontAlgn="auto" hangingPunct="1">
              <a:spcAft>
                <a:spcPts val="0"/>
              </a:spcAft>
              <a:buFont typeface="Wingdings 2"/>
              <a:buChar char=""/>
              <a:defRPr/>
            </a:pPr>
            <a:r>
              <a:rPr lang="ja-JP" altLang="en-US" dirty="0" smtClean="0"/>
              <a:t>　　　</a:t>
            </a:r>
            <a:r>
              <a:rPr lang="en-US" altLang="ja-JP" dirty="0" smtClean="0">
                <a:solidFill>
                  <a:srgbClr val="FF0000"/>
                </a:solidFill>
              </a:rPr>
              <a:t>I</a:t>
            </a:r>
            <a:r>
              <a:rPr lang="en-US" altLang="ja-JP" dirty="0" smtClean="0"/>
              <a:t> pluck you out of the crannies;    </a:t>
            </a:r>
            <a:r>
              <a:rPr lang="en-US" altLang="ja-JP" b="1" u="sng" dirty="0" smtClean="0"/>
              <a:t> </a:t>
            </a:r>
            <a:endParaRPr lang="ja-JP" altLang="en-US" b="1" u="sng" dirty="0" smtClean="0"/>
          </a:p>
          <a:p>
            <a:pPr marL="274320" indent="-274320" eaLnBrk="1" fontAlgn="auto" hangingPunct="1">
              <a:spcAft>
                <a:spcPts val="0"/>
              </a:spcAft>
              <a:buFont typeface="Wingdings 2"/>
              <a:buChar char=""/>
              <a:defRPr/>
            </a:pPr>
            <a:r>
              <a:rPr lang="en-US" altLang="ja-JP" dirty="0" smtClean="0">
                <a:solidFill>
                  <a:srgbClr val="FF0000"/>
                </a:solidFill>
              </a:rPr>
              <a:t>I</a:t>
            </a:r>
            <a:r>
              <a:rPr lang="en-US" altLang="ja-JP" dirty="0" smtClean="0"/>
              <a:t> hold you here, root and all, in my hand.  </a:t>
            </a:r>
            <a:r>
              <a:rPr lang="en-US" altLang="ja-JP" b="1" u="sng" dirty="0" smtClean="0"/>
              <a:t> </a:t>
            </a:r>
            <a:r>
              <a:rPr lang="ja-JP" altLang="en-US" dirty="0" smtClean="0"/>
              <a:t>                                 </a:t>
            </a:r>
          </a:p>
          <a:p>
            <a:pPr marL="274320" indent="-274320" eaLnBrk="1" fontAlgn="auto" hangingPunct="1">
              <a:spcAft>
                <a:spcPts val="0"/>
              </a:spcAft>
              <a:buFont typeface="Wingdings 2"/>
              <a:buChar char=""/>
              <a:defRPr/>
            </a:pPr>
            <a:r>
              <a:rPr lang="ja-JP" altLang="en-US" dirty="0" smtClean="0"/>
              <a:t>　　　</a:t>
            </a:r>
            <a:r>
              <a:rPr lang="en-US" altLang="ja-JP" dirty="0" smtClean="0"/>
              <a:t>Little flower, but if I could understand    </a:t>
            </a:r>
            <a:endParaRPr lang="ja-JP" altLang="en-US" b="1" u="sng" dirty="0" smtClean="0"/>
          </a:p>
          <a:p>
            <a:pPr marL="274320" indent="-274320" eaLnBrk="1" fontAlgn="auto" hangingPunct="1">
              <a:spcAft>
                <a:spcPts val="0"/>
              </a:spcAft>
              <a:buFont typeface="Wingdings 2"/>
              <a:buChar char=""/>
              <a:defRPr/>
            </a:pPr>
            <a:r>
              <a:rPr lang="en-US" altLang="ja-JP" dirty="0" smtClean="0"/>
              <a:t>What you are, root and all, and all in all,     </a:t>
            </a:r>
            <a:endParaRPr lang="ja-JP" altLang="en-US" dirty="0" smtClean="0"/>
          </a:p>
          <a:p>
            <a:pPr marL="274320" indent="-274320" eaLnBrk="1" fontAlgn="auto" hangingPunct="1">
              <a:spcAft>
                <a:spcPts val="0"/>
              </a:spcAft>
              <a:buFont typeface="Wingdings 2"/>
              <a:buChar char=""/>
              <a:defRPr/>
            </a:pPr>
            <a:r>
              <a:rPr lang="ja-JP" altLang="en-US" dirty="0" smtClean="0"/>
              <a:t>　　　</a:t>
            </a:r>
            <a:r>
              <a:rPr lang="en-US" altLang="ja-JP" dirty="0" smtClean="0">
                <a:solidFill>
                  <a:srgbClr val="FF0000"/>
                </a:solidFill>
              </a:rPr>
              <a:t>I </a:t>
            </a:r>
            <a:r>
              <a:rPr lang="en-US" altLang="ja-JP" dirty="0" smtClean="0"/>
              <a:t>should know what God and man is. </a:t>
            </a:r>
            <a:endParaRPr lang="ja-JP" altLang="en-US" dirty="0" smtClean="0"/>
          </a:p>
          <a:p>
            <a:pPr marL="274320" indent="-274320" eaLnBrk="1" fontAlgn="auto" hangingPunct="1">
              <a:spcAft>
                <a:spcPts val="0"/>
              </a:spcAft>
              <a:buFont typeface="Wingdings 2"/>
              <a:buChar char=""/>
              <a:defRPr/>
            </a:pPr>
            <a:r>
              <a:rPr lang="ja-JP" altLang="en-US" dirty="0" smtClean="0"/>
              <a:t>　　　</a:t>
            </a:r>
            <a:r>
              <a:rPr lang="en-US" altLang="ja-JP" b="1" i="1" dirty="0" smtClean="0">
                <a:solidFill>
                  <a:srgbClr val="FF0000"/>
                </a:solidFill>
              </a:rPr>
              <a:t>(</a:t>
            </a:r>
            <a:r>
              <a:rPr lang="ja-JP" altLang="en-US" b="1" i="1" dirty="0" smtClean="0">
                <a:solidFill>
                  <a:srgbClr val="FF0000"/>
                </a:solidFill>
              </a:rPr>
              <a:t>私は知りたい、神や人が何であるかを</a:t>
            </a:r>
            <a:r>
              <a:rPr lang="en-US" altLang="ja-JP" b="1" i="1" dirty="0" smtClean="0">
                <a:solidFill>
                  <a:srgbClr val="FF0000"/>
                </a:solidFill>
              </a:rPr>
              <a:t>)</a:t>
            </a:r>
            <a:r>
              <a:rPr lang="en-US" altLang="ja-JP" dirty="0" smtClean="0"/>
              <a:t>        </a:t>
            </a:r>
            <a:endParaRPr lang="ja-JP" altLang="en-US" b="1" u="sng" dirty="0" smtClean="0"/>
          </a:p>
          <a:p>
            <a:pPr marL="274320" indent="-274320" eaLnBrk="1" fontAlgn="auto" hangingPunct="1">
              <a:spcAft>
                <a:spcPts val="0"/>
              </a:spcAft>
              <a:buFont typeface="Wingdings 2"/>
              <a:buChar char=""/>
              <a:defRPr/>
            </a:pPr>
            <a:endParaRPr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ja-JP" altLang="en-US" dirty="0" smtClean="0"/>
              <a:t/>
            </a:r>
            <a:br>
              <a:rPr lang="ja-JP" altLang="en-US" dirty="0" smtClean="0"/>
            </a:br>
            <a:r>
              <a:rPr lang="ja-JP" altLang="en-US" dirty="0" smtClean="0"/>
              <a:t>欧米人の自然に対する認識</a:t>
            </a:r>
            <a:br>
              <a:rPr lang="ja-JP" altLang="en-US" dirty="0" smtClean="0"/>
            </a:br>
            <a:r>
              <a:rPr lang="ja-JP" altLang="en-US" dirty="0" smtClean="0"/>
              <a:t>　　　 デカルト（</a:t>
            </a:r>
            <a:r>
              <a:rPr lang="en-US" altLang="ja-JP" dirty="0" smtClean="0"/>
              <a:t>1596-1650</a:t>
            </a:r>
            <a:r>
              <a:rPr lang="ja-JP" altLang="en-US" dirty="0" smtClean="0"/>
              <a:t>）</a:t>
            </a:r>
            <a:endParaRPr lang="ja-JP" altLang="en-US" dirty="0"/>
          </a:p>
        </p:txBody>
      </p:sp>
      <p:sp>
        <p:nvSpPr>
          <p:cNvPr id="3" name="コンテンツ プレースホルダ 2"/>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endParaRPr lang="ja-JP" altLang="en-US" dirty="0" smtClean="0"/>
          </a:p>
          <a:p>
            <a:pPr marL="274320" indent="-274320" eaLnBrk="1" fontAlgn="auto" hangingPunct="1">
              <a:spcAft>
                <a:spcPts val="0"/>
              </a:spcAft>
              <a:buFont typeface="Wingdings 2"/>
              <a:buChar char=""/>
              <a:defRPr/>
            </a:pPr>
            <a:r>
              <a:rPr lang="ja-JP" altLang="en-US" dirty="0" smtClean="0"/>
              <a:t>　　「我思う、故に我あり」。</a:t>
            </a:r>
            <a:r>
              <a:rPr lang="ja-JP" altLang="en-US" b="1" dirty="0" smtClean="0">
                <a:solidFill>
                  <a:srgbClr val="7030A0"/>
                </a:solidFill>
              </a:rPr>
              <a:t>近代的自我</a:t>
            </a:r>
            <a:r>
              <a:rPr lang="ja-JP" altLang="en-US" dirty="0" smtClean="0"/>
              <a:t>の発見である。</a:t>
            </a:r>
            <a:r>
              <a:rPr lang="ja-JP" altLang="en-US" b="1" dirty="0" smtClean="0">
                <a:solidFill>
                  <a:srgbClr val="0070C0"/>
                </a:solidFill>
              </a:rPr>
              <a:t>「思う我」</a:t>
            </a:r>
            <a:r>
              <a:rPr lang="ja-JP" altLang="en-US" dirty="0" smtClean="0"/>
              <a:t>と</a:t>
            </a:r>
            <a:r>
              <a:rPr lang="ja-JP" altLang="en-US" dirty="0" smtClean="0">
                <a:solidFill>
                  <a:srgbClr val="00B050"/>
                </a:solidFill>
              </a:rPr>
              <a:t>「</a:t>
            </a:r>
            <a:r>
              <a:rPr lang="ja-JP" altLang="en-US" b="1" dirty="0" smtClean="0">
                <a:solidFill>
                  <a:srgbClr val="00B050"/>
                </a:solidFill>
              </a:rPr>
              <a:t>思われる我</a:t>
            </a:r>
            <a:r>
              <a:rPr lang="ja-JP" altLang="en-US" dirty="0" smtClean="0">
                <a:solidFill>
                  <a:srgbClr val="00B050"/>
                </a:solidFill>
              </a:rPr>
              <a:t>」</a:t>
            </a:r>
            <a:r>
              <a:rPr lang="ja-JP" altLang="en-US" dirty="0" smtClean="0"/>
              <a:t>、「見る我」と「見られる我」が分離している。ここから、自然に対する認識も、「見る我」と「見られる自然」に分離する。見られる自然（対象）を「体感」「情感」する「我（</a:t>
            </a:r>
            <a:r>
              <a:rPr lang="en-US" altLang="ja-JP" dirty="0" smtClean="0"/>
              <a:t>I</a:t>
            </a:r>
            <a:r>
              <a:rPr lang="ja-JP" altLang="en-US" dirty="0" smtClean="0"/>
              <a:t>）」ではなく、対象から独立した「我」が存在するのである。すなわち、</a:t>
            </a:r>
            <a:r>
              <a:rPr lang="ja-JP" altLang="en-US" b="1" dirty="0" smtClean="0">
                <a:solidFill>
                  <a:srgbClr val="C00000"/>
                </a:solidFill>
              </a:rPr>
              <a:t>客観的に自然を認識する我</a:t>
            </a:r>
            <a:r>
              <a:rPr lang="ja-JP" altLang="en-US" dirty="0" smtClean="0"/>
              <a:t>が誕生したのである。西洋における「科学の勃興」には、欠かすことのできない「自我の発見」である。</a:t>
            </a:r>
            <a:endParaRPr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両者の自然の認識方法の違い</a:t>
            </a:r>
            <a:endParaRPr lang="ja-JP" altLang="en-US" dirty="0"/>
          </a:p>
        </p:txBody>
      </p:sp>
      <p:sp>
        <p:nvSpPr>
          <p:cNvPr id="17411" name="コンテンツ プレースホルダ 2"/>
          <p:cNvSpPr>
            <a:spLocks noGrp="1"/>
          </p:cNvSpPr>
          <p:nvPr>
            <p:ph idx="1"/>
          </p:nvPr>
        </p:nvSpPr>
        <p:spPr/>
        <p:txBody>
          <a:bodyPr/>
          <a:lstStyle/>
          <a:p>
            <a:pPr eaLnBrk="1" hangingPunct="1"/>
            <a:r>
              <a:rPr lang="ja-JP" altLang="en-US" sz="3600" b="1" smtClean="0"/>
              <a:t>芭蕉⇒　</a:t>
            </a:r>
            <a:r>
              <a:rPr lang="ja-JP" altLang="en-US" sz="3600" b="1" smtClean="0">
                <a:solidFill>
                  <a:srgbClr val="00B0F0"/>
                </a:solidFill>
              </a:rPr>
              <a:t>主観的、対象（自然）と一体化した作者、情緒的、共感的</a:t>
            </a:r>
          </a:p>
          <a:p>
            <a:pPr eaLnBrk="1" hangingPunct="1"/>
            <a:endParaRPr lang="ja-JP" altLang="en-US" sz="3600" smtClean="0"/>
          </a:p>
          <a:p>
            <a:pPr eaLnBrk="1" hangingPunct="1"/>
            <a:r>
              <a:rPr lang="en-US" altLang="ja-JP" sz="3600" b="1" smtClean="0"/>
              <a:t>Tennyson   ⇒</a:t>
            </a:r>
            <a:r>
              <a:rPr lang="ja-JP" altLang="en-US" sz="3600" b="1" smtClean="0"/>
              <a:t>　</a:t>
            </a:r>
            <a:r>
              <a:rPr lang="ja-JP" altLang="en-US" sz="3600" b="1" smtClean="0">
                <a:solidFill>
                  <a:srgbClr val="00B050"/>
                </a:solidFill>
              </a:rPr>
              <a:t>客観的、対象から自立した作者、理性的、（共感）</a:t>
            </a:r>
            <a:endParaRPr lang="ja-JP" altLang="en-US" sz="3600" smtClean="0">
              <a:solidFill>
                <a:srgbClr val="00B05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p:cNvGrpSpPr>
            <a:grpSpLocks noChangeAspect="1"/>
          </p:cNvGrpSpPr>
          <p:nvPr/>
        </p:nvGrpSpPr>
        <p:grpSpPr bwMode="auto">
          <a:xfrm>
            <a:off x="285750" y="1857375"/>
            <a:ext cx="8604250" cy="5000625"/>
            <a:chOff x="1897" y="2618"/>
            <a:chExt cx="7226" cy="4513"/>
          </a:xfrm>
        </p:grpSpPr>
        <p:sp>
          <p:nvSpPr>
            <p:cNvPr id="18438" name="AutoShape 3"/>
            <p:cNvSpPr>
              <a:spLocks noChangeAspect="1" noChangeArrowheads="1"/>
            </p:cNvSpPr>
            <p:nvPr/>
          </p:nvSpPr>
          <p:spPr bwMode="auto">
            <a:xfrm>
              <a:off x="1897" y="2618"/>
              <a:ext cx="7200" cy="4320"/>
            </a:xfrm>
            <a:prstGeom prst="rect">
              <a:avLst/>
            </a:prstGeom>
            <a:noFill/>
            <a:ln w="57150" cmpd="thinThick">
              <a:solidFill>
                <a:srgbClr val="000000"/>
              </a:solidFill>
              <a:prstDash val="dash"/>
              <a:miter lim="800000"/>
              <a:headEnd/>
              <a:tailEnd/>
            </a:ln>
          </p:spPr>
          <p:txBody>
            <a:bodyPr/>
            <a:lstStyle/>
            <a:p>
              <a:endParaRPr lang="ja-JP" altLang="en-US">
                <a:latin typeface="Trebuchet MS" pitchFamily="34" charset="0"/>
                <a:ea typeface="HG丸ｺﾞｼｯｸM-PRO" pitchFamily="50" charset="-128"/>
              </a:endParaRPr>
            </a:p>
          </p:txBody>
        </p:sp>
        <p:sp>
          <p:nvSpPr>
            <p:cNvPr id="18439" name="Text Box 4"/>
            <p:cNvSpPr txBox="1">
              <a:spLocks noChangeArrowheads="1"/>
            </p:cNvSpPr>
            <p:nvPr/>
          </p:nvSpPr>
          <p:spPr bwMode="auto">
            <a:xfrm>
              <a:off x="2510" y="3544"/>
              <a:ext cx="1225" cy="771"/>
            </a:xfrm>
            <a:prstGeom prst="rect">
              <a:avLst/>
            </a:prstGeom>
            <a:solidFill>
              <a:srgbClr val="FFFFFF"/>
            </a:solidFill>
            <a:ln w="57150">
              <a:solidFill>
                <a:srgbClr val="000000"/>
              </a:solidFill>
              <a:miter lim="800000"/>
              <a:headEnd/>
              <a:tailEnd/>
            </a:ln>
          </p:spPr>
          <p:txBody>
            <a:bodyPr lIns="74295" tIns="8890" rIns="74295" bIns="8890"/>
            <a:lstStyle/>
            <a:p>
              <a:pPr algn="just"/>
              <a:r>
                <a:rPr lang="ja-JP" altLang="en-US" sz="3200" b="1">
                  <a:latin typeface="Century" pitchFamily="18" charset="0"/>
                  <a:ea typeface="ＭＳ 明朝" pitchFamily="17" charset="-128"/>
                </a:rPr>
                <a:t>教材１</a:t>
              </a:r>
              <a:endParaRPr lang="ja-JP" sz="3200"/>
            </a:p>
          </p:txBody>
        </p:sp>
        <p:sp>
          <p:nvSpPr>
            <p:cNvPr id="18440" name="Text Box 5"/>
            <p:cNvSpPr txBox="1">
              <a:spLocks noChangeArrowheads="1"/>
            </p:cNvSpPr>
            <p:nvPr/>
          </p:nvSpPr>
          <p:spPr bwMode="auto">
            <a:xfrm>
              <a:off x="2497" y="4939"/>
              <a:ext cx="1071" cy="387"/>
            </a:xfrm>
            <a:prstGeom prst="rect">
              <a:avLst/>
            </a:prstGeom>
            <a:solidFill>
              <a:srgbClr val="FFFFFF"/>
            </a:solidFill>
            <a:ln w="9525">
              <a:solidFill>
                <a:srgbClr val="000000"/>
              </a:solidFill>
              <a:prstDash val="dash"/>
              <a:miter lim="800000"/>
              <a:headEnd/>
              <a:tailEnd/>
            </a:ln>
          </p:spPr>
          <p:txBody>
            <a:bodyPr lIns="74295" tIns="8890" rIns="74295" bIns="8890"/>
            <a:lstStyle/>
            <a:p>
              <a:pPr algn="just"/>
              <a:r>
                <a:rPr lang="ja-JP" altLang="en-US" b="1">
                  <a:latin typeface="Century" pitchFamily="18" charset="0"/>
                  <a:ea typeface="ＭＳ 明朝" pitchFamily="17" charset="-128"/>
                </a:rPr>
                <a:t>弱い自己</a:t>
              </a:r>
              <a:endParaRPr lang="ja-JP"/>
            </a:p>
          </p:txBody>
        </p:sp>
        <p:sp>
          <p:nvSpPr>
            <p:cNvPr id="18441" name="Text Box 6"/>
            <p:cNvSpPr txBox="1">
              <a:spLocks noChangeArrowheads="1"/>
            </p:cNvSpPr>
            <p:nvPr/>
          </p:nvSpPr>
          <p:spPr bwMode="auto">
            <a:xfrm>
              <a:off x="2437" y="2811"/>
              <a:ext cx="1498" cy="462"/>
            </a:xfrm>
            <a:prstGeom prst="rect">
              <a:avLst/>
            </a:prstGeom>
            <a:solidFill>
              <a:srgbClr val="FFFFFF"/>
            </a:solidFill>
            <a:ln w="38100">
              <a:solidFill>
                <a:srgbClr val="000000"/>
              </a:solidFill>
              <a:miter lim="800000"/>
              <a:headEnd/>
              <a:tailEnd/>
            </a:ln>
          </p:spPr>
          <p:txBody>
            <a:bodyPr lIns="74295" tIns="8890" rIns="74295" bIns="8890"/>
            <a:lstStyle/>
            <a:p>
              <a:pPr algn="just"/>
              <a:r>
                <a:rPr lang="ja-JP" altLang="en-US" sz="2400" b="1">
                  <a:latin typeface="Century" pitchFamily="18" charset="0"/>
                  <a:ea typeface="ＭＳ 明朝" pitchFamily="17" charset="-128"/>
                </a:rPr>
                <a:t>日本型読解</a:t>
              </a:r>
              <a:endParaRPr lang="ja-JP" sz="2400"/>
            </a:p>
          </p:txBody>
        </p:sp>
        <p:sp>
          <p:nvSpPr>
            <p:cNvPr id="18442" name="Line 7"/>
            <p:cNvSpPr>
              <a:spLocks noChangeShapeType="1"/>
            </p:cNvSpPr>
            <p:nvPr/>
          </p:nvSpPr>
          <p:spPr bwMode="auto">
            <a:xfrm flipV="1">
              <a:off x="2969" y="4469"/>
              <a:ext cx="0" cy="463"/>
            </a:xfrm>
            <a:prstGeom prst="line">
              <a:avLst/>
            </a:prstGeom>
            <a:noFill/>
            <a:ln w="9525">
              <a:solidFill>
                <a:srgbClr val="000000"/>
              </a:solidFill>
              <a:round/>
              <a:headEnd/>
              <a:tailEnd type="triangle" w="med" len="med"/>
            </a:ln>
          </p:spPr>
          <p:txBody>
            <a:bodyPr lIns="74295" tIns="8890" rIns="74295" bIns="8890"/>
            <a:lstStyle/>
            <a:p>
              <a:endParaRPr lang="ja-JP" altLang="en-US"/>
            </a:p>
          </p:txBody>
        </p:sp>
        <p:sp>
          <p:nvSpPr>
            <p:cNvPr id="18443" name="Text Box 8"/>
            <p:cNvSpPr txBox="1">
              <a:spLocks noChangeArrowheads="1"/>
            </p:cNvSpPr>
            <p:nvPr/>
          </p:nvSpPr>
          <p:spPr bwMode="auto">
            <a:xfrm>
              <a:off x="4042" y="3544"/>
              <a:ext cx="1378" cy="1543"/>
            </a:xfrm>
            <a:prstGeom prst="rect">
              <a:avLst/>
            </a:prstGeom>
            <a:solidFill>
              <a:srgbClr val="FFFFFF"/>
            </a:solidFill>
            <a:ln w="9525">
              <a:solidFill>
                <a:srgbClr val="000000"/>
              </a:solidFill>
              <a:miter lim="800000"/>
              <a:headEnd/>
              <a:tailEnd/>
            </a:ln>
          </p:spPr>
          <p:txBody>
            <a:bodyPr lIns="74295" tIns="8890" rIns="74295" bIns="8890"/>
            <a:lstStyle/>
            <a:p>
              <a:pPr lvl="1" algn="just">
                <a:buClr>
                  <a:srgbClr val="FF0000"/>
                </a:buClr>
                <a:buFont typeface="ＭＳ 明朝" pitchFamily="17" charset="-128"/>
                <a:buChar char="・"/>
              </a:pPr>
              <a:r>
                <a:rPr lang="ja-JP" altLang="en-US" b="1" u="sng">
                  <a:solidFill>
                    <a:srgbClr val="FF0000"/>
                  </a:solidFill>
                  <a:latin typeface="Century" pitchFamily="18" charset="0"/>
                  <a:ea typeface="ＭＳ 明朝" pitchFamily="17" charset="-128"/>
                </a:rPr>
                <a:t>正しい</a:t>
              </a:r>
              <a:endParaRPr lang="ja-JP" altLang="en-US" b="1" u="sng">
                <a:solidFill>
                  <a:srgbClr val="FF0000"/>
                </a:solidFill>
                <a:latin typeface="Times New Roman" pitchFamily="18" charset="0"/>
                <a:ea typeface="ＭＳ 明朝" pitchFamily="17" charset="-128"/>
              </a:endParaRPr>
            </a:p>
            <a:p>
              <a:pPr>
                <a:buFont typeface="ＭＳ 明朝" pitchFamily="17" charset="-128"/>
                <a:buChar char="・"/>
              </a:pPr>
              <a:r>
                <a:rPr lang="ja-JP" altLang="en-US" b="1">
                  <a:latin typeface="Century" pitchFamily="18" charset="0"/>
                  <a:ea typeface="ＭＳ 明朝" pitchFamily="17" charset="-128"/>
                </a:rPr>
                <a:t>作者意図</a:t>
              </a:r>
              <a:endParaRPr lang="ja-JP" altLang="en-US" b="1">
                <a:latin typeface="Times New Roman" pitchFamily="18" charset="0"/>
                <a:ea typeface="ＭＳ 明朝" pitchFamily="17" charset="-128"/>
              </a:endParaRPr>
            </a:p>
            <a:p>
              <a:pPr>
                <a:buFont typeface="ＭＳ 明朝" pitchFamily="17" charset="-128"/>
                <a:buChar char="・"/>
              </a:pPr>
              <a:r>
                <a:rPr lang="ja-JP" altLang="en-US" b="1">
                  <a:latin typeface="Century" pitchFamily="18" charset="0"/>
                  <a:ea typeface="ＭＳ 明朝" pitchFamily="17" charset="-128"/>
                </a:rPr>
                <a:t>教師</a:t>
              </a:r>
              <a:endParaRPr lang="ja-JP" altLang="en-US" b="1">
                <a:latin typeface="Times New Roman" pitchFamily="18" charset="0"/>
                <a:ea typeface="ＭＳ 明朝" pitchFamily="17" charset="-128"/>
              </a:endParaRPr>
            </a:p>
            <a:p>
              <a:pPr>
                <a:buFont typeface="ＭＳ 明朝" pitchFamily="17" charset="-128"/>
                <a:buChar char="・"/>
              </a:pPr>
              <a:r>
                <a:rPr lang="ja-JP" altLang="en-US" b="1">
                  <a:latin typeface="Century" pitchFamily="18" charset="0"/>
                  <a:ea typeface="ＭＳ 明朝" pitchFamily="17" charset="-128"/>
                </a:rPr>
                <a:t>教科書</a:t>
              </a:r>
              <a:endParaRPr lang="ja-JP" altLang="en-US" b="1">
                <a:latin typeface="Times New Roman" pitchFamily="18" charset="0"/>
                <a:ea typeface="ＭＳ 明朝" pitchFamily="17" charset="-128"/>
              </a:endParaRPr>
            </a:p>
            <a:p>
              <a:pPr>
                <a:buFont typeface="ＭＳ 明朝" pitchFamily="17" charset="-128"/>
                <a:buChar char="・"/>
              </a:pPr>
              <a:r>
                <a:rPr lang="ja-JP" altLang="en-US" b="1">
                  <a:latin typeface="Century" pitchFamily="18" charset="0"/>
                  <a:ea typeface="ＭＳ 明朝" pitchFamily="17" charset="-128"/>
                </a:rPr>
                <a:t>権威</a:t>
              </a:r>
              <a:endParaRPr lang="ja-JP" altLang="en-US" b="1">
                <a:latin typeface="Times New Roman" pitchFamily="18" charset="0"/>
                <a:ea typeface="ＭＳ 明朝" pitchFamily="17" charset="-128"/>
              </a:endParaRPr>
            </a:p>
            <a:p>
              <a:pPr algn="just"/>
              <a:endParaRPr lang="ja-JP" altLang="en-US" sz="1000">
                <a:latin typeface="Times New Roman" pitchFamily="18" charset="0"/>
                <a:ea typeface="ＭＳ 明朝" pitchFamily="17" charset="-128"/>
              </a:endParaRPr>
            </a:p>
            <a:p>
              <a:endParaRPr lang="ja-JP" altLang="ja-JP"/>
            </a:p>
          </p:txBody>
        </p:sp>
        <p:sp>
          <p:nvSpPr>
            <p:cNvPr id="18444" name="Text Box 9"/>
            <p:cNvSpPr txBox="1">
              <a:spLocks noChangeArrowheads="1"/>
            </p:cNvSpPr>
            <p:nvPr/>
          </p:nvSpPr>
          <p:spPr bwMode="auto">
            <a:xfrm>
              <a:off x="2050" y="5549"/>
              <a:ext cx="3370" cy="1080"/>
            </a:xfrm>
            <a:prstGeom prst="rect">
              <a:avLst/>
            </a:prstGeom>
            <a:solidFill>
              <a:srgbClr val="FFFFFF"/>
            </a:solidFill>
            <a:ln w="38100">
              <a:solidFill>
                <a:srgbClr val="000000"/>
              </a:solidFill>
              <a:miter lim="800000"/>
              <a:headEnd/>
              <a:tailEnd/>
            </a:ln>
          </p:spPr>
          <p:txBody>
            <a:bodyPr lIns="74295" tIns="8890" rIns="74295" bIns="8890"/>
            <a:lstStyle/>
            <a:p>
              <a:pPr algn="just"/>
              <a:r>
                <a:rPr lang="ja-JP" altLang="en-US" b="1">
                  <a:latin typeface="Century" pitchFamily="18" charset="0"/>
                  <a:ea typeface="ＭＳ 明朝" pitchFamily="17" charset="-128"/>
                </a:rPr>
                <a:t>日本人の読解⇒正しいものに近づく</a:t>
              </a:r>
              <a:endParaRPr lang="en-US" altLang="ja-JP" b="1">
                <a:latin typeface="Century" pitchFamily="18" charset="0"/>
                <a:ea typeface="ＭＳ 明朝" pitchFamily="17" charset="-128"/>
              </a:endParaRPr>
            </a:p>
            <a:p>
              <a:pPr algn="just"/>
              <a:r>
                <a:rPr lang="ja-JP" altLang="en-US" b="1" u="sng">
                  <a:latin typeface="Century" pitchFamily="18" charset="0"/>
                  <a:ea typeface="ＭＳ 明朝" pitchFamily="17" charset="-128"/>
                </a:rPr>
                <a:t>＊</a:t>
              </a:r>
              <a:r>
                <a:rPr lang="ja-JP" altLang="en-US" b="1" u="sng">
                  <a:solidFill>
                    <a:srgbClr val="00B050"/>
                  </a:solidFill>
                  <a:latin typeface="Century" pitchFamily="18" charset="0"/>
                  <a:ea typeface="ＭＳ 明朝" pitchFamily="17" charset="-128"/>
                </a:rPr>
                <a:t>改良・工夫</a:t>
              </a:r>
              <a:r>
                <a:rPr lang="ja-JP" altLang="en-US" b="1" u="sng">
                  <a:latin typeface="Century" pitchFamily="18" charset="0"/>
                  <a:ea typeface="ＭＳ 明朝" pitchFamily="17" charset="-128"/>
                </a:rPr>
                <a:t>（</a:t>
              </a:r>
              <a:r>
                <a:rPr lang="ja-JP" altLang="en-US" b="1" u="sng">
                  <a:solidFill>
                    <a:srgbClr val="FF0000"/>
                  </a:solidFill>
                  <a:latin typeface="Century" pitchFamily="18" charset="0"/>
                  <a:ea typeface="ＭＳ 明朝" pitchFamily="17" charset="-128"/>
                </a:rPr>
                <a:t>創造⇒不利</a:t>
              </a:r>
              <a:r>
                <a:rPr lang="ja-JP" altLang="en-US" b="1" u="sng">
                  <a:latin typeface="Century" pitchFamily="18" charset="0"/>
                  <a:ea typeface="ＭＳ 明朝" pitchFamily="17" charset="-128"/>
                </a:rPr>
                <a:t>）</a:t>
              </a:r>
              <a:endParaRPr lang="ja-JP" altLang="en-US" b="1" u="sng">
                <a:latin typeface="Times New Roman" pitchFamily="18" charset="0"/>
                <a:ea typeface="ＭＳ 明朝" pitchFamily="17" charset="-128"/>
              </a:endParaRPr>
            </a:p>
            <a:p>
              <a:pPr algn="just"/>
              <a:r>
                <a:rPr lang="ja-JP" altLang="en-US" b="1">
                  <a:latin typeface="Century" pitchFamily="18" charset="0"/>
                  <a:ea typeface="ＭＳ 明朝" pitchFamily="17" charset="-128"/>
                </a:rPr>
                <a:t>*</a:t>
              </a:r>
              <a:r>
                <a:rPr lang="ja-JP" altLang="en-US" b="1">
                  <a:solidFill>
                    <a:srgbClr val="0070C0"/>
                  </a:solidFill>
                  <a:latin typeface="Century" pitchFamily="18" charset="0"/>
                  <a:ea typeface="ＭＳ 明朝" pitchFamily="17" charset="-128"/>
                </a:rPr>
                <a:t>利点⇒　高いレベルの知識・スキル</a:t>
              </a:r>
              <a:endParaRPr lang="ja-JP" altLang="en-US" b="1">
                <a:solidFill>
                  <a:srgbClr val="0070C0"/>
                </a:solidFill>
                <a:latin typeface="Times New Roman" pitchFamily="18" charset="0"/>
                <a:ea typeface="ＭＳ 明朝" pitchFamily="17" charset="-128"/>
              </a:endParaRPr>
            </a:p>
            <a:p>
              <a:pPr algn="just"/>
              <a:r>
                <a:rPr lang="ja-JP" altLang="en-US" sz="2000" b="1">
                  <a:solidFill>
                    <a:srgbClr val="FF0000"/>
                  </a:solidFill>
                  <a:latin typeface="Century" pitchFamily="18" charset="0"/>
                  <a:ea typeface="ＭＳ 明朝" pitchFamily="17" charset="-128"/>
                </a:rPr>
                <a:t>*弊害⇒自信なし（低自己尊厳）</a:t>
              </a:r>
            </a:p>
            <a:p>
              <a:pPr algn="just"/>
              <a:endParaRPr lang="ja-JP" altLang="ja-JP" sz="2000">
                <a:solidFill>
                  <a:srgbClr val="FF0000"/>
                </a:solidFill>
              </a:endParaRPr>
            </a:p>
          </p:txBody>
        </p:sp>
        <p:sp>
          <p:nvSpPr>
            <p:cNvPr id="18445" name="Text Box 10"/>
            <p:cNvSpPr txBox="1">
              <a:spLocks noChangeArrowheads="1"/>
            </p:cNvSpPr>
            <p:nvPr/>
          </p:nvSpPr>
          <p:spPr bwMode="auto">
            <a:xfrm>
              <a:off x="6186" y="2772"/>
              <a:ext cx="1532" cy="463"/>
            </a:xfrm>
            <a:prstGeom prst="rect">
              <a:avLst/>
            </a:prstGeom>
            <a:solidFill>
              <a:srgbClr val="FFFFFF"/>
            </a:solidFill>
            <a:ln w="38100">
              <a:solidFill>
                <a:srgbClr val="000000"/>
              </a:solidFill>
              <a:miter lim="800000"/>
              <a:headEnd/>
              <a:tailEnd/>
            </a:ln>
          </p:spPr>
          <p:txBody>
            <a:bodyPr lIns="74295" tIns="8890" rIns="74295" bIns="8890"/>
            <a:lstStyle/>
            <a:p>
              <a:pPr algn="just"/>
              <a:r>
                <a:rPr lang="ja-JP" altLang="en-US" sz="2400" b="1">
                  <a:latin typeface="Century" pitchFamily="18" charset="0"/>
                  <a:ea typeface="ＭＳ 明朝" pitchFamily="17" charset="-128"/>
                </a:rPr>
                <a:t>欧米型読解</a:t>
              </a:r>
              <a:endParaRPr lang="ja-JP" sz="2400"/>
            </a:p>
          </p:txBody>
        </p:sp>
        <p:sp>
          <p:nvSpPr>
            <p:cNvPr id="18446" name="Text Box 11"/>
            <p:cNvSpPr txBox="1">
              <a:spLocks noChangeArrowheads="1"/>
            </p:cNvSpPr>
            <p:nvPr/>
          </p:nvSpPr>
          <p:spPr bwMode="auto">
            <a:xfrm>
              <a:off x="5880" y="3544"/>
              <a:ext cx="613" cy="1234"/>
            </a:xfrm>
            <a:prstGeom prst="rect">
              <a:avLst/>
            </a:prstGeom>
            <a:solidFill>
              <a:srgbClr val="FFFFFF"/>
            </a:solidFill>
            <a:ln w="57150">
              <a:solidFill>
                <a:srgbClr val="000000"/>
              </a:solidFill>
              <a:miter lim="800000"/>
              <a:headEnd/>
              <a:tailEnd/>
            </a:ln>
          </p:spPr>
          <p:txBody>
            <a:bodyPr lIns="74295" tIns="8890" rIns="74295" bIns="8890"/>
            <a:lstStyle/>
            <a:p>
              <a:pPr algn="just"/>
              <a:r>
                <a:rPr lang="ja-JP" altLang="en-US" sz="2000" b="1">
                  <a:latin typeface="Century" pitchFamily="18" charset="0"/>
                  <a:ea typeface="ＭＳ 明朝" pitchFamily="17" charset="-128"/>
                </a:rPr>
                <a:t>教</a:t>
              </a:r>
              <a:endParaRPr lang="ja-JP" altLang="en-US" sz="2000" b="1">
                <a:latin typeface="Times New Roman" pitchFamily="18" charset="0"/>
                <a:ea typeface="ＭＳ 明朝" pitchFamily="17" charset="-128"/>
              </a:endParaRPr>
            </a:p>
            <a:p>
              <a:pPr algn="just"/>
              <a:r>
                <a:rPr lang="ja-JP" altLang="en-US" sz="2000" b="1">
                  <a:latin typeface="Century" pitchFamily="18" charset="0"/>
                  <a:ea typeface="ＭＳ 明朝" pitchFamily="17" charset="-128"/>
                </a:rPr>
                <a:t>材</a:t>
              </a:r>
              <a:endParaRPr lang="ja-JP" altLang="en-US" sz="2000" b="1">
                <a:latin typeface="Times New Roman" pitchFamily="18" charset="0"/>
                <a:ea typeface="ＭＳ 明朝" pitchFamily="17" charset="-128"/>
              </a:endParaRPr>
            </a:p>
            <a:p>
              <a:pPr algn="just"/>
              <a:r>
                <a:rPr lang="ja-JP" altLang="en-US" sz="2000" b="1">
                  <a:latin typeface="Century" pitchFamily="18" charset="0"/>
                  <a:ea typeface="ＭＳ 明朝" pitchFamily="17" charset="-128"/>
                </a:rPr>
                <a:t>１</a:t>
              </a:r>
              <a:endParaRPr lang="ja-JP" sz="2000"/>
            </a:p>
          </p:txBody>
        </p:sp>
        <p:sp>
          <p:nvSpPr>
            <p:cNvPr id="18447" name="Text Box 12"/>
            <p:cNvSpPr txBox="1">
              <a:spLocks noChangeArrowheads="1"/>
            </p:cNvSpPr>
            <p:nvPr/>
          </p:nvSpPr>
          <p:spPr bwMode="auto">
            <a:xfrm>
              <a:off x="6952" y="3544"/>
              <a:ext cx="613" cy="1234"/>
            </a:xfrm>
            <a:prstGeom prst="rect">
              <a:avLst/>
            </a:prstGeom>
            <a:solidFill>
              <a:srgbClr val="FFFFFF"/>
            </a:solidFill>
            <a:ln w="57150">
              <a:solidFill>
                <a:srgbClr val="000000"/>
              </a:solidFill>
              <a:miter lim="800000"/>
              <a:headEnd/>
              <a:tailEnd/>
            </a:ln>
          </p:spPr>
          <p:txBody>
            <a:bodyPr lIns="74295" tIns="8890" rIns="74295" bIns="8890"/>
            <a:lstStyle/>
            <a:p>
              <a:pPr algn="just"/>
              <a:r>
                <a:rPr lang="ja-JP" altLang="en-US" sz="2400" b="1">
                  <a:latin typeface="Century" pitchFamily="18" charset="0"/>
                  <a:ea typeface="ＭＳ 明朝" pitchFamily="17" charset="-128"/>
                </a:rPr>
                <a:t>教</a:t>
              </a:r>
              <a:endParaRPr lang="ja-JP" altLang="en-US" sz="2400" b="1">
                <a:latin typeface="Times New Roman" pitchFamily="18" charset="0"/>
                <a:ea typeface="ＭＳ 明朝" pitchFamily="17" charset="-128"/>
              </a:endParaRPr>
            </a:p>
            <a:p>
              <a:pPr algn="just"/>
              <a:r>
                <a:rPr lang="ja-JP" altLang="en-US" sz="2400" b="1">
                  <a:latin typeface="Century" pitchFamily="18" charset="0"/>
                  <a:ea typeface="ＭＳ 明朝" pitchFamily="17" charset="-128"/>
                </a:rPr>
                <a:t>材</a:t>
              </a:r>
              <a:endParaRPr lang="ja-JP" altLang="en-US" sz="2400" b="1">
                <a:latin typeface="Times New Roman" pitchFamily="18" charset="0"/>
                <a:ea typeface="ＭＳ 明朝" pitchFamily="17" charset="-128"/>
              </a:endParaRPr>
            </a:p>
            <a:p>
              <a:pPr algn="just"/>
              <a:r>
                <a:rPr lang="ja-JP" altLang="en-US" sz="2400" b="1">
                  <a:latin typeface="Century" pitchFamily="18" charset="0"/>
                  <a:ea typeface="ＭＳ 明朝" pitchFamily="17" charset="-128"/>
                </a:rPr>
                <a:t>２</a:t>
              </a:r>
              <a:endParaRPr lang="ja-JP" sz="2400"/>
            </a:p>
          </p:txBody>
        </p:sp>
        <p:sp>
          <p:nvSpPr>
            <p:cNvPr id="18448" name="Text Box 13"/>
            <p:cNvSpPr txBox="1">
              <a:spLocks noChangeArrowheads="1"/>
            </p:cNvSpPr>
            <p:nvPr/>
          </p:nvSpPr>
          <p:spPr bwMode="auto">
            <a:xfrm>
              <a:off x="7957" y="3585"/>
              <a:ext cx="612" cy="1234"/>
            </a:xfrm>
            <a:prstGeom prst="rect">
              <a:avLst/>
            </a:prstGeom>
            <a:solidFill>
              <a:srgbClr val="FFFFFF"/>
            </a:solidFill>
            <a:ln w="57150">
              <a:solidFill>
                <a:srgbClr val="000000"/>
              </a:solidFill>
              <a:miter lim="800000"/>
              <a:headEnd/>
              <a:tailEnd/>
            </a:ln>
          </p:spPr>
          <p:txBody>
            <a:bodyPr lIns="74295" tIns="8890" rIns="74295" bIns="8890"/>
            <a:lstStyle/>
            <a:p>
              <a:pPr algn="just"/>
              <a:r>
                <a:rPr lang="ja-JP" altLang="en-US" sz="2000" b="1">
                  <a:latin typeface="Century" pitchFamily="18" charset="0"/>
                  <a:ea typeface="ＭＳ 明朝" pitchFamily="17" charset="-128"/>
                </a:rPr>
                <a:t>教</a:t>
              </a:r>
              <a:endParaRPr lang="ja-JP" altLang="en-US" sz="2000" b="1">
                <a:latin typeface="Times New Roman" pitchFamily="18" charset="0"/>
                <a:ea typeface="ＭＳ 明朝" pitchFamily="17" charset="-128"/>
              </a:endParaRPr>
            </a:p>
            <a:p>
              <a:pPr algn="just"/>
              <a:r>
                <a:rPr lang="ja-JP" altLang="en-US" sz="2000" b="1">
                  <a:latin typeface="Century" pitchFamily="18" charset="0"/>
                  <a:ea typeface="ＭＳ 明朝" pitchFamily="17" charset="-128"/>
                </a:rPr>
                <a:t>材</a:t>
              </a:r>
              <a:endParaRPr lang="ja-JP" altLang="en-US" sz="2000" b="1">
                <a:latin typeface="Times New Roman" pitchFamily="18" charset="0"/>
                <a:ea typeface="ＭＳ 明朝" pitchFamily="17" charset="-128"/>
              </a:endParaRPr>
            </a:p>
            <a:p>
              <a:pPr algn="just"/>
              <a:r>
                <a:rPr lang="ja-JP" altLang="en-US" sz="2000" b="1">
                  <a:latin typeface="Century" pitchFamily="18" charset="0"/>
                  <a:ea typeface="ＭＳ 明朝" pitchFamily="17" charset="-128"/>
                </a:rPr>
                <a:t>３</a:t>
              </a:r>
              <a:endParaRPr lang="ja-JP" sz="2000"/>
            </a:p>
          </p:txBody>
        </p:sp>
        <p:sp>
          <p:nvSpPr>
            <p:cNvPr id="18449" name="Text Box 14"/>
            <p:cNvSpPr txBox="1">
              <a:spLocks noChangeArrowheads="1"/>
            </p:cNvSpPr>
            <p:nvPr/>
          </p:nvSpPr>
          <p:spPr bwMode="auto">
            <a:xfrm>
              <a:off x="6493" y="5087"/>
              <a:ext cx="1224" cy="462"/>
            </a:xfrm>
            <a:prstGeom prst="rect">
              <a:avLst/>
            </a:prstGeom>
            <a:solidFill>
              <a:srgbClr val="FFFFFF"/>
            </a:solidFill>
            <a:ln w="76200" cmpd="tri">
              <a:solidFill>
                <a:srgbClr val="000000"/>
              </a:solidFill>
              <a:miter lim="800000"/>
              <a:headEnd/>
              <a:tailEnd/>
            </a:ln>
          </p:spPr>
          <p:txBody>
            <a:bodyPr lIns="74295" tIns="8890" rIns="74295" bIns="8890"/>
            <a:lstStyle/>
            <a:p>
              <a:pPr algn="just"/>
              <a:r>
                <a:rPr lang="ja-JP" altLang="en-US" sz="2000" b="1">
                  <a:latin typeface="Century" pitchFamily="18" charset="0"/>
                  <a:ea typeface="ＭＳ 明朝" pitchFamily="17" charset="-128"/>
                </a:rPr>
                <a:t>強い自己</a:t>
              </a:r>
              <a:endParaRPr lang="ja-JP" sz="2000"/>
            </a:p>
          </p:txBody>
        </p:sp>
        <p:sp>
          <p:nvSpPr>
            <p:cNvPr id="18450" name="Line 15"/>
            <p:cNvSpPr>
              <a:spLocks noChangeShapeType="1"/>
            </p:cNvSpPr>
            <p:nvPr/>
          </p:nvSpPr>
          <p:spPr bwMode="auto">
            <a:xfrm flipV="1">
              <a:off x="7259" y="4778"/>
              <a:ext cx="0" cy="154"/>
            </a:xfrm>
            <a:prstGeom prst="line">
              <a:avLst/>
            </a:prstGeom>
            <a:noFill/>
            <a:ln w="9525">
              <a:solidFill>
                <a:srgbClr val="000000"/>
              </a:solidFill>
              <a:round/>
              <a:headEnd/>
              <a:tailEnd type="triangle" w="med" len="med"/>
            </a:ln>
          </p:spPr>
          <p:txBody>
            <a:bodyPr lIns="74295" tIns="8890" rIns="74295" bIns="8890"/>
            <a:lstStyle/>
            <a:p>
              <a:endParaRPr lang="ja-JP" altLang="en-US"/>
            </a:p>
          </p:txBody>
        </p:sp>
        <p:sp>
          <p:nvSpPr>
            <p:cNvPr id="18451" name="Line 16"/>
            <p:cNvSpPr>
              <a:spLocks noChangeShapeType="1"/>
            </p:cNvSpPr>
            <p:nvPr/>
          </p:nvSpPr>
          <p:spPr bwMode="auto">
            <a:xfrm flipV="1">
              <a:off x="8331" y="4932"/>
              <a:ext cx="0" cy="155"/>
            </a:xfrm>
            <a:prstGeom prst="line">
              <a:avLst/>
            </a:prstGeom>
            <a:noFill/>
            <a:ln w="9525">
              <a:solidFill>
                <a:srgbClr val="000000"/>
              </a:solidFill>
              <a:round/>
              <a:headEnd/>
              <a:tailEnd type="triangle" w="med" len="med"/>
            </a:ln>
          </p:spPr>
          <p:txBody>
            <a:bodyPr lIns="74295" tIns="8890" rIns="74295" bIns="8890"/>
            <a:lstStyle/>
            <a:p>
              <a:endParaRPr lang="ja-JP" altLang="en-US"/>
            </a:p>
          </p:txBody>
        </p:sp>
        <p:sp>
          <p:nvSpPr>
            <p:cNvPr id="18452" name="Line 17"/>
            <p:cNvSpPr>
              <a:spLocks noChangeShapeType="1"/>
            </p:cNvSpPr>
            <p:nvPr/>
          </p:nvSpPr>
          <p:spPr bwMode="auto">
            <a:xfrm flipV="1">
              <a:off x="6186" y="4932"/>
              <a:ext cx="0" cy="155"/>
            </a:xfrm>
            <a:prstGeom prst="line">
              <a:avLst/>
            </a:prstGeom>
            <a:noFill/>
            <a:ln w="9525">
              <a:solidFill>
                <a:srgbClr val="000000"/>
              </a:solidFill>
              <a:round/>
              <a:headEnd/>
              <a:tailEnd type="triangle" w="med" len="med"/>
            </a:ln>
          </p:spPr>
          <p:txBody>
            <a:bodyPr lIns="74295" tIns="8890" rIns="74295" bIns="8890"/>
            <a:lstStyle/>
            <a:p>
              <a:endParaRPr lang="ja-JP" altLang="en-US"/>
            </a:p>
          </p:txBody>
        </p:sp>
        <p:sp>
          <p:nvSpPr>
            <p:cNvPr id="18453" name="Text Box 18"/>
            <p:cNvSpPr txBox="1">
              <a:spLocks noChangeArrowheads="1"/>
            </p:cNvSpPr>
            <p:nvPr/>
          </p:nvSpPr>
          <p:spPr bwMode="auto">
            <a:xfrm>
              <a:off x="5727" y="6164"/>
              <a:ext cx="3217" cy="967"/>
            </a:xfrm>
            <a:prstGeom prst="rect">
              <a:avLst/>
            </a:prstGeom>
            <a:solidFill>
              <a:srgbClr val="FFFFFF"/>
            </a:solidFill>
            <a:ln w="28575">
              <a:solidFill>
                <a:srgbClr val="000000"/>
              </a:solidFill>
              <a:miter lim="800000"/>
              <a:headEnd/>
              <a:tailEnd/>
            </a:ln>
          </p:spPr>
          <p:txBody>
            <a:bodyPr lIns="74295" tIns="8890" rIns="74295" bIns="8890"/>
            <a:lstStyle/>
            <a:p>
              <a:pPr algn="just"/>
              <a:r>
                <a:rPr lang="ja-JP" altLang="en-US" sz="2000" b="1">
                  <a:latin typeface="Century" pitchFamily="18" charset="0"/>
                  <a:ea typeface="ＭＳ 明朝" pitchFamily="17" charset="-128"/>
                </a:rPr>
                <a:t>教材</a:t>
              </a:r>
              <a:r>
                <a:rPr lang="en-US" altLang="ja-JP" sz="2000" b="1">
                  <a:latin typeface="Century" pitchFamily="18" charset="0"/>
                  <a:ea typeface="ＭＳ 明朝" pitchFamily="17" charset="-128"/>
                </a:rPr>
                <a:t>1,2,3</a:t>
              </a:r>
              <a:r>
                <a:rPr lang="ja-JP" altLang="en-US" sz="2000" b="1">
                  <a:latin typeface="Century" pitchFamily="18" charset="0"/>
                  <a:ea typeface="ＭＳ 明朝" pitchFamily="17" charset="-128"/>
                </a:rPr>
                <a:t>を理解して自分の意見を創る。</a:t>
              </a:r>
              <a:r>
                <a:rPr lang="ja-JP" altLang="en-US" sz="2000" b="1">
                  <a:solidFill>
                    <a:srgbClr val="00B050"/>
                  </a:solidFill>
                  <a:latin typeface="Century" pitchFamily="18" charset="0"/>
                  <a:ea typeface="ＭＳ 明朝" pitchFamily="17" charset="-128"/>
                </a:rPr>
                <a:t>読解</a:t>
              </a:r>
              <a:r>
                <a:rPr lang="en-US" altLang="ja-JP" sz="2000" b="1">
                  <a:solidFill>
                    <a:srgbClr val="00B050"/>
                  </a:solidFill>
                  <a:latin typeface="Century" pitchFamily="18" charset="0"/>
                  <a:ea typeface="ＭＳ 明朝" pitchFamily="17" charset="-128"/>
                </a:rPr>
                <a:t>=</a:t>
              </a:r>
              <a:r>
                <a:rPr lang="ja-JP" altLang="en-US" sz="2000" b="1">
                  <a:latin typeface="Century" pitchFamily="18" charset="0"/>
                  <a:ea typeface="ＭＳ 明朝" pitchFamily="17" charset="-128"/>
                </a:rPr>
                <a:t>意味を</a:t>
              </a:r>
              <a:r>
                <a:rPr lang="ja-JP" altLang="en-US" sz="2000" b="1">
                  <a:solidFill>
                    <a:srgbClr val="0070C0"/>
                  </a:solidFill>
                  <a:latin typeface="Century" pitchFamily="18" charset="0"/>
                  <a:ea typeface="ＭＳ 明朝" pitchFamily="17" charset="-128"/>
                </a:rPr>
                <a:t>「協議する」</a:t>
              </a:r>
              <a:r>
                <a:rPr lang="ja-JP" altLang="en-US" sz="2000" b="1">
                  <a:latin typeface="Century" pitchFamily="18" charset="0"/>
                  <a:ea typeface="ＭＳ 明朝" pitchFamily="17" charset="-128"/>
                </a:rPr>
                <a:t>過程を含む　⇒　</a:t>
              </a:r>
              <a:r>
                <a:rPr lang="ja-JP" altLang="en-US" sz="2000" b="1">
                  <a:solidFill>
                    <a:srgbClr val="FF0000"/>
                  </a:solidFill>
                  <a:latin typeface="Century" pitchFamily="18" charset="0"/>
                  <a:ea typeface="ＭＳ 明朝" pitchFamily="17" charset="-128"/>
                </a:rPr>
                <a:t>議論必要</a:t>
              </a:r>
            </a:p>
            <a:p>
              <a:pPr algn="just"/>
              <a:r>
                <a:rPr lang="ja-JP" altLang="en-US" b="1">
                  <a:latin typeface="Century" pitchFamily="18" charset="0"/>
                  <a:ea typeface="ＭＳ 明朝" pitchFamily="17" charset="-128"/>
                </a:rPr>
                <a:t>　</a:t>
              </a:r>
              <a:endParaRPr lang="ja-JP"/>
            </a:p>
          </p:txBody>
        </p:sp>
        <p:sp>
          <p:nvSpPr>
            <p:cNvPr id="18454" name="Text Box 19"/>
            <p:cNvSpPr txBox="1">
              <a:spLocks noChangeArrowheads="1"/>
            </p:cNvSpPr>
            <p:nvPr/>
          </p:nvSpPr>
          <p:spPr bwMode="auto">
            <a:xfrm>
              <a:off x="7897" y="2811"/>
              <a:ext cx="1226" cy="463"/>
            </a:xfrm>
            <a:prstGeom prst="rect">
              <a:avLst/>
            </a:prstGeom>
            <a:solidFill>
              <a:srgbClr val="FFFFFF"/>
            </a:solidFill>
            <a:ln w="57150" cmpd="thickThin">
              <a:solidFill>
                <a:srgbClr val="000000"/>
              </a:solidFill>
              <a:miter lim="800000"/>
              <a:headEnd/>
              <a:tailEnd/>
            </a:ln>
          </p:spPr>
          <p:txBody>
            <a:bodyPr lIns="74295" tIns="8890" rIns="74295" bIns="8890"/>
            <a:lstStyle/>
            <a:p>
              <a:pPr algn="just"/>
              <a:r>
                <a:rPr lang="en-US" altLang="ja-JP" b="1">
                  <a:latin typeface="Century" pitchFamily="18" charset="0"/>
                  <a:ea typeface="ＭＳ 明朝" pitchFamily="17" charset="-128"/>
                </a:rPr>
                <a:t>PISA</a:t>
              </a:r>
              <a:r>
                <a:rPr lang="ja-JP" altLang="en-US" b="1">
                  <a:latin typeface="Century" pitchFamily="18" charset="0"/>
                  <a:ea typeface="ＭＳ 明朝" pitchFamily="17" charset="-128"/>
                </a:rPr>
                <a:t>読解</a:t>
              </a:r>
              <a:endParaRPr lang="ja-JP"/>
            </a:p>
          </p:txBody>
        </p:sp>
        <p:sp>
          <p:nvSpPr>
            <p:cNvPr id="18455" name="Text Box 20"/>
            <p:cNvSpPr txBox="1">
              <a:spLocks noChangeArrowheads="1"/>
            </p:cNvSpPr>
            <p:nvPr/>
          </p:nvSpPr>
          <p:spPr bwMode="auto">
            <a:xfrm>
              <a:off x="4961" y="2772"/>
              <a:ext cx="919" cy="617"/>
            </a:xfrm>
            <a:prstGeom prst="rect">
              <a:avLst/>
            </a:prstGeom>
            <a:solidFill>
              <a:srgbClr val="FFFFFF"/>
            </a:solidFill>
            <a:ln w="76200" cmpd="tri">
              <a:solidFill>
                <a:srgbClr val="000000"/>
              </a:solidFill>
              <a:miter lim="800000"/>
              <a:headEnd/>
              <a:tailEnd/>
            </a:ln>
          </p:spPr>
          <p:txBody>
            <a:bodyPr lIns="74295" tIns="8890" rIns="74295" bIns="8890"/>
            <a:lstStyle/>
            <a:p>
              <a:pPr algn="just"/>
              <a:r>
                <a:rPr lang="ja-JP" altLang="en-US" sz="2800" b="1">
                  <a:latin typeface="Century" pitchFamily="18" charset="0"/>
                  <a:ea typeface="ＭＳ 明朝" pitchFamily="17" charset="-128"/>
                </a:rPr>
                <a:t>議論</a:t>
              </a:r>
              <a:endParaRPr lang="ja-JP" sz="2800"/>
            </a:p>
          </p:txBody>
        </p:sp>
        <p:sp>
          <p:nvSpPr>
            <p:cNvPr id="18456" name="Line 21"/>
            <p:cNvSpPr>
              <a:spLocks noChangeShapeType="1"/>
            </p:cNvSpPr>
            <p:nvPr/>
          </p:nvSpPr>
          <p:spPr bwMode="auto">
            <a:xfrm flipH="1">
              <a:off x="5880" y="3081"/>
              <a:ext cx="306" cy="0"/>
            </a:xfrm>
            <a:prstGeom prst="line">
              <a:avLst/>
            </a:prstGeom>
            <a:noFill/>
            <a:ln w="9525">
              <a:solidFill>
                <a:srgbClr val="000000"/>
              </a:solidFill>
              <a:round/>
              <a:headEnd/>
              <a:tailEnd type="triangle" w="med" len="med"/>
            </a:ln>
          </p:spPr>
          <p:txBody>
            <a:bodyPr lIns="74295" tIns="8890" rIns="74295" bIns="8890"/>
            <a:lstStyle/>
            <a:p>
              <a:endParaRPr lang="ja-JP" altLang="en-US"/>
            </a:p>
          </p:txBody>
        </p:sp>
      </p:grpSp>
      <p:sp>
        <p:nvSpPr>
          <p:cNvPr id="18435" name="テキスト ボックス 21"/>
          <p:cNvSpPr txBox="1">
            <a:spLocks noChangeArrowheads="1"/>
          </p:cNvSpPr>
          <p:nvPr/>
        </p:nvSpPr>
        <p:spPr bwMode="auto">
          <a:xfrm>
            <a:off x="642938" y="785813"/>
            <a:ext cx="6973887" cy="523875"/>
          </a:xfrm>
          <a:prstGeom prst="rect">
            <a:avLst/>
          </a:prstGeom>
          <a:noFill/>
          <a:ln w="9525">
            <a:noFill/>
            <a:miter lim="800000"/>
            <a:headEnd/>
            <a:tailEnd/>
          </a:ln>
        </p:spPr>
        <p:txBody>
          <a:bodyPr wrap="none">
            <a:spAutoFit/>
          </a:bodyPr>
          <a:lstStyle/>
          <a:p>
            <a:r>
              <a:rPr lang="ja-JP" altLang="en-US" sz="2800">
                <a:solidFill>
                  <a:srgbClr val="0070C0"/>
                </a:solidFill>
                <a:latin typeface="Trebuchet MS" pitchFamily="34" charset="0"/>
                <a:ea typeface="HG丸ｺﾞｼｯｸM-PRO" pitchFamily="50" charset="-128"/>
              </a:rPr>
              <a:t>日本型読解と欧米型（</a:t>
            </a:r>
            <a:r>
              <a:rPr lang="en-US" altLang="ja-JP" sz="2800">
                <a:solidFill>
                  <a:srgbClr val="0070C0"/>
                </a:solidFill>
                <a:latin typeface="Trebuchet MS" pitchFamily="34" charset="0"/>
                <a:ea typeface="HG丸ｺﾞｼｯｸM-PRO" pitchFamily="50" charset="-128"/>
              </a:rPr>
              <a:t>PISA</a:t>
            </a:r>
            <a:r>
              <a:rPr lang="ja-JP" altLang="en-US" sz="2800">
                <a:solidFill>
                  <a:srgbClr val="0070C0"/>
                </a:solidFill>
                <a:latin typeface="Trebuchet MS" pitchFamily="34" charset="0"/>
                <a:ea typeface="HG丸ｺﾞｼｯｸM-PRO" pitchFamily="50" charset="-128"/>
              </a:rPr>
              <a:t>）型読解の違い</a:t>
            </a:r>
          </a:p>
        </p:txBody>
      </p:sp>
      <p:sp>
        <p:nvSpPr>
          <p:cNvPr id="23" name="右矢印 22"/>
          <p:cNvSpPr/>
          <p:nvPr/>
        </p:nvSpPr>
        <p:spPr>
          <a:xfrm>
            <a:off x="7143750" y="2071688"/>
            <a:ext cx="142875"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437" name="テキスト ボックス 23"/>
          <p:cNvSpPr txBox="1">
            <a:spLocks noChangeArrowheads="1"/>
          </p:cNvSpPr>
          <p:nvPr/>
        </p:nvSpPr>
        <p:spPr bwMode="auto">
          <a:xfrm>
            <a:off x="5143500" y="5214938"/>
            <a:ext cx="2643188" cy="461962"/>
          </a:xfrm>
          <a:prstGeom prst="rect">
            <a:avLst/>
          </a:prstGeom>
          <a:noFill/>
          <a:ln w="9525">
            <a:solidFill>
              <a:schemeClr val="tx1"/>
            </a:solidFill>
            <a:miter lim="800000"/>
            <a:headEnd/>
            <a:tailEnd/>
          </a:ln>
        </p:spPr>
        <p:txBody>
          <a:bodyPr>
            <a:spAutoFit/>
          </a:bodyPr>
          <a:lstStyle/>
          <a:p>
            <a:r>
              <a:rPr lang="ja-JP" altLang="en-US" sz="2400" b="1">
                <a:solidFill>
                  <a:srgbClr val="C00000"/>
                </a:solidFill>
                <a:latin typeface="Trebuchet MS" pitchFamily="34" charset="0"/>
                <a:ea typeface="HG丸ｺﾞｼｯｸM-PRO" pitchFamily="50" charset="-128"/>
              </a:rPr>
              <a:t>自説の生成・創造</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日本人の知識獲得の特徴</a:t>
            </a:r>
            <a:endParaRPr lang="ja-JP" altLang="en-US" dirty="0"/>
          </a:p>
        </p:txBody>
      </p:sp>
      <p:sp>
        <p:nvSpPr>
          <p:cNvPr id="3" name="コンテンツ プレースホルダ 2"/>
          <p:cNvSpPr>
            <a:spLocks noGrp="1"/>
          </p:cNvSpPr>
          <p:nvPr>
            <p:ph idx="1"/>
          </p:nvPr>
        </p:nvSpPr>
        <p:spPr/>
        <p:txBody>
          <a:bodyPr>
            <a:normAutofit fontScale="92500"/>
          </a:bodyPr>
          <a:lstStyle/>
          <a:p>
            <a:pPr marL="274320" indent="-274320" eaLnBrk="1" fontAlgn="auto" hangingPunct="1">
              <a:spcAft>
                <a:spcPts val="0"/>
              </a:spcAft>
              <a:buFont typeface="Wingdings 2"/>
              <a:buChar char=""/>
              <a:defRPr/>
            </a:pPr>
            <a:r>
              <a:rPr lang="ja-JP" altLang="en-US" dirty="0" smtClean="0"/>
              <a:t>幕末から明治、それ以降も</a:t>
            </a:r>
          </a:p>
          <a:p>
            <a:pPr marL="274320" indent="-274320" eaLnBrk="1" fontAlgn="auto" hangingPunct="1">
              <a:spcAft>
                <a:spcPts val="0"/>
              </a:spcAft>
              <a:buFont typeface="Wingdings 2"/>
              <a:buChar char=""/>
              <a:defRPr/>
            </a:pPr>
            <a:r>
              <a:rPr lang="ja-JP" altLang="en-US" dirty="0" smtClean="0"/>
              <a:t>　　日本は西欧（ドイツ・イギリス）から、</a:t>
            </a:r>
          </a:p>
          <a:p>
            <a:pPr marL="274320" indent="-274320" eaLnBrk="1" fontAlgn="auto" hangingPunct="1">
              <a:spcAft>
                <a:spcPts val="0"/>
              </a:spcAft>
              <a:buFont typeface="Wingdings 2"/>
              <a:buChar char=""/>
              <a:defRPr/>
            </a:pPr>
            <a:r>
              <a:rPr lang="ja-JP" altLang="en-US" dirty="0" smtClean="0"/>
              <a:t>　　　第２次大戦後は、（アメリカ）から、</a:t>
            </a:r>
          </a:p>
          <a:p>
            <a:pPr marL="274320" indent="-274320" eaLnBrk="1" fontAlgn="auto" hangingPunct="1">
              <a:spcAft>
                <a:spcPts val="0"/>
              </a:spcAft>
              <a:buFont typeface="Wingdings 2"/>
              <a:buChar char=""/>
              <a:defRPr/>
            </a:pPr>
            <a:r>
              <a:rPr lang="ja-JP" altLang="en-US" dirty="0" smtClean="0"/>
              <a:t>　（</a:t>
            </a:r>
            <a:r>
              <a:rPr lang="ja-JP" altLang="en-US" sz="3200" dirty="0" smtClean="0">
                <a:solidFill>
                  <a:srgbClr val="FF0000"/>
                </a:solidFill>
                <a:ea typeface="ＤＦ特太ゴシック体" pitchFamily="1" charset="-128"/>
              </a:rPr>
              <a:t>完成された知識</a:t>
            </a:r>
            <a:r>
              <a:rPr lang="ja-JP" altLang="en-US" dirty="0" smtClean="0"/>
              <a:t>）学問、技術、制度等、すなわち</a:t>
            </a:r>
            <a:r>
              <a:rPr lang="ja-JP" altLang="en-US" sz="3200" dirty="0" smtClean="0">
                <a:solidFill>
                  <a:srgbClr val="00B050"/>
                </a:solidFill>
                <a:ea typeface="ＤＦ特太ゴシック体" pitchFamily="1" charset="-128"/>
              </a:rPr>
              <a:t>知識</a:t>
            </a:r>
            <a:r>
              <a:rPr lang="ja-JP" altLang="en-US" dirty="0" smtClean="0"/>
              <a:t>を　　⇒　　</a:t>
            </a:r>
            <a:r>
              <a:rPr lang="ja-JP" altLang="en-US" sz="3200" dirty="0" smtClean="0">
                <a:solidFill>
                  <a:srgbClr val="00B050"/>
                </a:solidFill>
                <a:ea typeface="ＤＦ特太ゴシック体" pitchFamily="1" charset="-128"/>
              </a:rPr>
              <a:t>輸入した</a:t>
            </a:r>
            <a:r>
              <a:rPr lang="ja-JP" altLang="en-US" sz="3200" dirty="0" smtClean="0">
                <a:ea typeface="ＤＦ特太ゴシック体" pitchFamily="1" charset="-128"/>
              </a:rPr>
              <a:t>。</a:t>
            </a:r>
          </a:p>
          <a:p>
            <a:pPr marL="274320" indent="-274320" eaLnBrk="1" fontAlgn="auto" hangingPunct="1">
              <a:spcAft>
                <a:spcPts val="0"/>
              </a:spcAft>
              <a:buFont typeface="Wingdings 2"/>
              <a:buChar char=""/>
              <a:defRPr/>
            </a:pPr>
            <a:endParaRPr lang="ja-JP" altLang="en-US" sz="3200" dirty="0" smtClean="0">
              <a:ea typeface="ＤＦ特太ゴシック体" pitchFamily="1" charset="-128"/>
            </a:endParaRPr>
          </a:p>
          <a:p>
            <a:pPr marL="274320" indent="-274320" eaLnBrk="1" fontAlgn="auto" hangingPunct="1">
              <a:spcAft>
                <a:spcPts val="0"/>
              </a:spcAft>
              <a:buFont typeface="Wingdings 2"/>
              <a:buChar char=""/>
              <a:defRPr/>
            </a:pPr>
            <a:r>
              <a:rPr lang="ja-JP" altLang="en-US" dirty="0" smtClean="0"/>
              <a:t>ただし、</a:t>
            </a:r>
            <a:r>
              <a:rPr lang="ja-JP" altLang="en-US" sz="2800" b="1" u="sng" dirty="0" smtClean="0">
                <a:solidFill>
                  <a:srgbClr val="0070C0"/>
                </a:solidFill>
              </a:rPr>
              <a:t>幼いうちよりの</a:t>
            </a:r>
            <a:r>
              <a:rPr lang="ja-JP" altLang="en-US" dirty="0" smtClean="0"/>
              <a:t>「</a:t>
            </a:r>
            <a:r>
              <a:rPr lang="ja-JP" altLang="en-US" sz="3200" dirty="0" smtClean="0">
                <a:solidFill>
                  <a:srgbClr val="FF0000"/>
                </a:solidFill>
                <a:ea typeface="ＤＦ特太ゴシック体" pitchFamily="1" charset="-128"/>
              </a:rPr>
              <a:t>知識の生成法</a:t>
            </a:r>
            <a:r>
              <a:rPr lang="ja-JP" altLang="en-US" dirty="0" smtClean="0"/>
              <a:t>」（</a:t>
            </a:r>
            <a:r>
              <a:rPr lang="en-US" altLang="ja-JP" dirty="0" smtClean="0"/>
              <a:t>PISA</a:t>
            </a:r>
            <a:r>
              <a:rPr lang="ja-JP" altLang="en-US" dirty="0" smtClean="0"/>
              <a:t>型学力・創造とつながる）については、</a:t>
            </a:r>
          </a:p>
          <a:p>
            <a:pPr marL="274320" indent="-274320" eaLnBrk="1" fontAlgn="auto" hangingPunct="1">
              <a:spcAft>
                <a:spcPts val="0"/>
              </a:spcAft>
              <a:buFont typeface="Wingdings 2"/>
              <a:buChar char=""/>
              <a:defRPr/>
            </a:pPr>
            <a:r>
              <a:rPr lang="ja-JP" altLang="en-US" dirty="0" smtClean="0"/>
              <a:t>　　　　⇒　　</a:t>
            </a:r>
            <a:r>
              <a:rPr lang="ja-JP" altLang="en-US" sz="3200" u="sng" dirty="0" smtClean="0">
                <a:solidFill>
                  <a:srgbClr val="0070C0"/>
                </a:solidFill>
                <a:ea typeface="ＤＦ特太ゴシック体" pitchFamily="1" charset="-128"/>
              </a:rPr>
              <a:t>輸入しなかった</a:t>
            </a:r>
            <a:r>
              <a:rPr lang="ja-JP" altLang="en-US" dirty="0" smtClean="0"/>
              <a:t>。</a:t>
            </a:r>
          </a:p>
          <a:p>
            <a:pPr marL="274320" indent="-274320" eaLnBrk="1" fontAlgn="auto" hangingPunct="1">
              <a:spcAft>
                <a:spcPts val="0"/>
              </a:spcAft>
              <a:buFont typeface="Wingdings 2"/>
              <a:buChar char=""/>
              <a:defRPr/>
            </a:pPr>
            <a:r>
              <a:rPr lang="en-US" altLang="ja-JP" sz="3200" dirty="0" smtClean="0">
                <a:solidFill>
                  <a:srgbClr val="FF0000"/>
                </a:solidFill>
                <a:ea typeface="ＤＦ特太ゴシック体" pitchFamily="1" charset="-128"/>
              </a:rPr>
              <a:t>&lt;</a:t>
            </a:r>
            <a:r>
              <a:rPr lang="ja-JP" altLang="en-US" sz="3200" dirty="0" smtClean="0">
                <a:solidFill>
                  <a:srgbClr val="0070C0"/>
                </a:solidFill>
                <a:ea typeface="ＤＦ特太ゴシック体" pitchFamily="1" charset="-128"/>
              </a:rPr>
              <a:t>例：読解</a:t>
            </a:r>
            <a:r>
              <a:rPr lang="en-US" altLang="ja-JP" sz="3200" dirty="0" smtClean="0">
                <a:solidFill>
                  <a:srgbClr val="0070C0"/>
                </a:solidFill>
                <a:ea typeface="ＤＦ特太ゴシック体" pitchFamily="1" charset="-128"/>
              </a:rPr>
              <a:t>=</a:t>
            </a:r>
            <a:r>
              <a:rPr lang="ja-JP" altLang="en-US" sz="3200" dirty="0" smtClean="0">
                <a:solidFill>
                  <a:srgbClr val="FF0000"/>
                </a:solidFill>
                <a:ea typeface="ＤＦ特太ゴシック体" pitchFamily="1" charset="-128"/>
              </a:rPr>
              <a:t>理解</a:t>
            </a:r>
            <a:r>
              <a:rPr lang="en-US" altLang="ja-JP" sz="3200" dirty="0" smtClean="0">
                <a:solidFill>
                  <a:srgbClr val="FF0000"/>
                </a:solidFill>
                <a:ea typeface="ＤＦ特太ゴシック体" pitchFamily="1" charset="-128"/>
              </a:rPr>
              <a:t>+</a:t>
            </a:r>
            <a:r>
              <a:rPr lang="ja-JP" altLang="en-US" sz="3200" smtClean="0">
                <a:solidFill>
                  <a:srgbClr val="FF0000"/>
                </a:solidFill>
                <a:ea typeface="ＤＦ特太ゴシック体" pitchFamily="1" charset="-128"/>
              </a:rPr>
              <a:t>生成（創造）</a:t>
            </a:r>
            <a:r>
              <a:rPr lang="en-US" altLang="ja-JP" sz="3200" dirty="0" smtClean="0">
                <a:solidFill>
                  <a:srgbClr val="FF0000"/>
                </a:solidFill>
                <a:ea typeface="ＤＦ特太ゴシック体" pitchFamily="1" charset="-128"/>
              </a:rPr>
              <a:t>&gt;</a:t>
            </a:r>
            <a:r>
              <a:rPr lang="ja-JP" altLang="en-US" dirty="0" smtClean="0"/>
              <a:t>　　</a:t>
            </a:r>
            <a:endParaRPr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ja-JP" altLang="en-US" dirty="0" smtClean="0"/>
              <a:t/>
            </a:r>
            <a:br>
              <a:rPr lang="ja-JP" altLang="en-US" dirty="0" smtClean="0"/>
            </a:br>
            <a:r>
              <a:rPr lang="ja-JP" altLang="en-US" dirty="0" smtClean="0"/>
              <a:t>なぜ日本人は議論が苦手なのか？</a:t>
            </a:r>
            <a:br>
              <a:rPr lang="ja-JP" altLang="en-US" dirty="0" smtClean="0"/>
            </a:br>
            <a:r>
              <a:rPr lang="ja-JP" altLang="en-US" dirty="0" smtClean="0"/>
              <a:t>                    </a:t>
            </a:r>
            <a:r>
              <a:rPr lang="en-US" altLang="ja-JP" sz="2000" dirty="0" smtClean="0">
                <a:solidFill>
                  <a:srgbClr val="00B050"/>
                </a:solidFill>
              </a:rPr>
              <a:t>Small creativity </a:t>
            </a:r>
            <a:r>
              <a:rPr lang="en-US" altLang="ja-JP" sz="1600" dirty="0" smtClean="0">
                <a:solidFill>
                  <a:srgbClr val="002060"/>
                </a:solidFill>
              </a:rPr>
              <a:t>by K.YUMINO-08-5-24</a:t>
            </a:r>
            <a:endParaRPr lang="ja-JP" altLang="en-US" sz="1600" dirty="0">
              <a:solidFill>
                <a:srgbClr val="002060"/>
              </a:solidFill>
            </a:endParaRPr>
          </a:p>
        </p:txBody>
      </p:sp>
      <p:sp>
        <p:nvSpPr>
          <p:cNvPr id="3" name="コンテンツ プレースホルダ 2"/>
          <p:cNvSpPr>
            <a:spLocks noGrp="1"/>
          </p:cNvSpPr>
          <p:nvPr>
            <p:ph idx="1"/>
          </p:nvPr>
        </p:nvSpPr>
        <p:spPr/>
        <p:txBody>
          <a:bodyPr>
            <a:normAutofit fontScale="85000" lnSpcReduction="10000"/>
          </a:bodyPr>
          <a:lstStyle/>
          <a:p>
            <a:pPr marL="274320" indent="-274320" eaLnBrk="1" fontAlgn="auto" hangingPunct="1">
              <a:spcAft>
                <a:spcPts val="0"/>
              </a:spcAft>
              <a:buFont typeface="Wingdings 2"/>
              <a:buChar char=""/>
              <a:defRPr/>
            </a:pPr>
            <a:endParaRPr lang="ja-JP" altLang="en-US" dirty="0" smtClean="0"/>
          </a:p>
          <a:p>
            <a:pPr marL="274320" indent="-274320" eaLnBrk="1" fontAlgn="auto" hangingPunct="1">
              <a:spcAft>
                <a:spcPts val="0"/>
              </a:spcAft>
              <a:buFont typeface="Wingdings 2"/>
              <a:buChar char=""/>
              <a:defRPr/>
            </a:pPr>
            <a:r>
              <a:rPr lang="ja-JP" altLang="en-US" sz="2800" dirty="0" smtClean="0">
                <a:ea typeface="ＤＦ平成ゴシック体W5" pitchFamily="1" charset="-128"/>
              </a:rPr>
              <a:t>１．学校で議論する機会が非常に少ない</a:t>
            </a:r>
          </a:p>
          <a:p>
            <a:pPr marL="274320" indent="-274320" eaLnBrk="1" fontAlgn="auto" hangingPunct="1">
              <a:spcAft>
                <a:spcPts val="0"/>
              </a:spcAft>
              <a:buFont typeface="Wingdings 2"/>
              <a:buChar char=""/>
              <a:defRPr/>
            </a:pPr>
            <a:r>
              <a:rPr lang="ja-JP" altLang="en-US" sz="2800" dirty="0" smtClean="0">
                <a:ea typeface="ＤＦ平成ゴシック体W5" pitchFamily="1" charset="-128"/>
              </a:rPr>
              <a:t>２．和を尊ぶ国民性であるから</a:t>
            </a:r>
            <a:endParaRPr lang="en-US" altLang="ja-JP" sz="2800" dirty="0" smtClean="0">
              <a:ea typeface="ＤＦ平成ゴシック体W5" pitchFamily="1" charset="-128"/>
            </a:endParaRPr>
          </a:p>
          <a:p>
            <a:pPr marL="274320" indent="-274320" eaLnBrk="1" fontAlgn="auto" hangingPunct="1">
              <a:spcAft>
                <a:spcPts val="0"/>
              </a:spcAft>
              <a:buFont typeface="Wingdings 2"/>
              <a:buChar char=""/>
              <a:defRPr/>
            </a:pPr>
            <a:r>
              <a:rPr lang="ja-JP" altLang="en-US" dirty="0" smtClean="0">
                <a:ea typeface="ＤＦ平成ゴシック体W5" pitchFamily="1" charset="-128"/>
              </a:rPr>
              <a:t>３．儒教の精神（先輩</a:t>
            </a:r>
            <a:r>
              <a:rPr lang="en-US" altLang="ja-JP" dirty="0" smtClean="0">
                <a:ea typeface="ＤＦ平成ゴシック体W5" pitchFamily="1" charset="-128"/>
              </a:rPr>
              <a:t>-</a:t>
            </a:r>
            <a:r>
              <a:rPr lang="ja-JP" altLang="en-US" dirty="0" smtClean="0">
                <a:ea typeface="ＤＦ平成ゴシック体W5" pitchFamily="1" charset="-128"/>
              </a:rPr>
              <a:t>後輩、中庸の思想）</a:t>
            </a:r>
            <a:endParaRPr lang="en-US" altLang="ja-JP" dirty="0" smtClean="0">
              <a:ea typeface="ＤＦ平成ゴシック体W5" pitchFamily="1" charset="-128"/>
            </a:endParaRPr>
          </a:p>
          <a:p>
            <a:pPr marL="274320" indent="-274320" eaLnBrk="1" fontAlgn="auto" hangingPunct="1">
              <a:spcAft>
                <a:spcPts val="0"/>
              </a:spcAft>
              <a:buFont typeface="Wingdings 2"/>
              <a:buChar char=""/>
              <a:defRPr/>
            </a:pPr>
            <a:r>
              <a:rPr lang="ja-JP" altLang="en-US" dirty="0" smtClean="0">
                <a:ea typeface="ＤＦ平成ゴシック体W5" pitchFamily="1" charset="-128"/>
              </a:rPr>
              <a:t>４．日本人は</a:t>
            </a:r>
            <a:r>
              <a:rPr lang="ja-JP" altLang="en-US" dirty="0" smtClean="0">
                <a:solidFill>
                  <a:srgbClr val="FF0000"/>
                </a:solidFill>
                <a:ea typeface="ＤＦ平成ゴシック体W5" pitchFamily="1" charset="-128"/>
              </a:rPr>
              <a:t>「人格」</a:t>
            </a:r>
            <a:r>
              <a:rPr lang="ja-JP" altLang="en-US" dirty="0" smtClean="0">
                <a:ea typeface="ＤＦ平成ゴシック体W5" pitchFamily="1" charset="-128"/>
              </a:rPr>
              <a:t>と</a:t>
            </a:r>
            <a:r>
              <a:rPr lang="ja-JP" altLang="en-US" dirty="0" smtClean="0">
                <a:solidFill>
                  <a:srgbClr val="FF0000"/>
                </a:solidFill>
                <a:ea typeface="ＤＦ平成ゴシック体W5" pitchFamily="1" charset="-128"/>
              </a:rPr>
              <a:t>「意見」</a:t>
            </a:r>
            <a:r>
              <a:rPr lang="ja-JP" altLang="en-US" dirty="0" smtClean="0">
                <a:ea typeface="ＤＦ平成ゴシック体W5" pitchFamily="1" charset="-128"/>
              </a:rPr>
              <a:t>を区別することが難しい</a:t>
            </a:r>
          </a:p>
          <a:p>
            <a:pPr marL="274320" indent="-274320" eaLnBrk="1" fontAlgn="auto" hangingPunct="1">
              <a:spcAft>
                <a:spcPts val="0"/>
              </a:spcAft>
              <a:buFont typeface="Wingdings 2"/>
              <a:buChar char=""/>
              <a:defRPr/>
            </a:pPr>
            <a:r>
              <a:rPr lang="ja-JP" altLang="en-US" dirty="0" smtClean="0">
                <a:ea typeface="ＤＦ平成ゴシック体W5" pitchFamily="1" charset="-128"/>
              </a:rPr>
              <a:t>５．真実は</a:t>
            </a:r>
            <a:r>
              <a:rPr lang="ja-JP" altLang="en-US" sz="2800" dirty="0" smtClean="0">
                <a:solidFill>
                  <a:srgbClr val="FF0000"/>
                </a:solidFill>
                <a:ea typeface="ＤＦ平成ゴシック体W5" pitchFamily="1" charset="-128"/>
              </a:rPr>
              <a:t>「言葉」</a:t>
            </a:r>
            <a:r>
              <a:rPr lang="ja-JP" altLang="en-US" dirty="0" smtClean="0">
                <a:ea typeface="ＤＦ平成ゴシック体W5" pitchFamily="1" charset="-128"/>
              </a:rPr>
              <a:t>ではなく</a:t>
            </a:r>
            <a:r>
              <a:rPr lang="ja-JP" altLang="en-US" sz="2800" dirty="0" smtClean="0">
                <a:solidFill>
                  <a:srgbClr val="FF0000"/>
                </a:solidFill>
                <a:ea typeface="ＤＦ平成ゴシック体W5" pitchFamily="1" charset="-128"/>
              </a:rPr>
              <a:t>「行間」</a:t>
            </a:r>
            <a:r>
              <a:rPr lang="ja-JP" altLang="en-US" dirty="0" smtClean="0">
                <a:ea typeface="ＤＦ平成ゴシック体W5" pitchFamily="1" charset="-128"/>
              </a:rPr>
              <a:t>にあると認識</a:t>
            </a:r>
            <a:endParaRPr lang="en-US" altLang="ja-JP" dirty="0" smtClean="0">
              <a:ea typeface="ＤＦ平成ゴシック体W5" pitchFamily="1" charset="-128"/>
            </a:endParaRPr>
          </a:p>
          <a:p>
            <a:pPr marL="274320" indent="-274320" eaLnBrk="1" fontAlgn="auto" hangingPunct="1">
              <a:spcAft>
                <a:spcPts val="0"/>
              </a:spcAft>
              <a:buFont typeface="Wingdings 2"/>
              <a:buChar char=""/>
              <a:defRPr/>
            </a:pPr>
            <a:r>
              <a:rPr lang="ja-JP" altLang="en-US" sz="2800" dirty="0" smtClean="0">
                <a:ea typeface="ＤＦ平成ゴシック体W5" pitchFamily="1" charset="-128"/>
              </a:rPr>
              <a:t>６．知識は</a:t>
            </a:r>
            <a:r>
              <a:rPr lang="ja-JP" altLang="en-US" sz="2800" dirty="0" smtClean="0">
                <a:solidFill>
                  <a:srgbClr val="FF0000"/>
                </a:solidFill>
                <a:ea typeface="ＤＦ平成ゴシック体W5" pitchFamily="1" charset="-128"/>
              </a:rPr>
              <a:t>「創るもの」</a:t>
            </a:r>
            <a:r>
              <a:rPr lang="ja-JP" altLang="en-US" sz="2800" dirty="0" smtClean="0">
                <a:ea typeface="ＤＦ平成ゴシック体W5" pitchFamily="1" charset="-128"/>
              </a:rPr>
              <a:t>ではなく</a:t>
            </a:r>
            <a:r>
              <a:rPr lang="ja-JP" altLang="en-US" sz="2800" dirty="0" smtClean="0">
                <a:solidFill>
                  <a:srgbClr val="FF0000"/>
                </a:solidFill>
                <a:ea typeface="ＤＦ平成ゴシック体W5" pitchFamily="1" charset="-128"/>
              </a:rPr>
              <a:t>「学ぶもの」</a:t>
            </a:r>
            <a:r>
              <a:rPr lang="ja-JP" altLang="en-US" sz="2800" dirty="0" smtClean="0">
                <a:ea typeface="ＤＦ平成ゴシック体W5" pitchFamily="1" charset="-128"/>
              </a:rPr>
              <a:t>と</a:t>
            </a:r>
          </a:p>
          <a:p>
            <a:pPr marL="274320" indent="-274320" eaLnBrk="1" fontAlgn="auto" hangingPunct="1">
              <a:spcAft>
                <a:spcPts val="0"/>
              </a:spcAft>
              <a:buFont typeface="Wingdings 2"/>
              <a:buNone/>
              <a:defRPr/>
            </a:pPr>
            <a:r>
              <a:rPr lang="ja-JP" altLang="en-US" sz="2800" dirty="0" smtClean="0">
                <a:ea typeface="ＤＦ平成ゴシック体W5" pitchFamily="1" charset="-128"/>
              </a:rPr>
              <a:t>　　　いう信念が強い</a:t>
            </a:r>
            <a:endParaRPr lang="en-US" altLang="ja-JP" sz="2800" dirty="0" smtClean="0">
              <a:ea typeface="ＤＦ平成ゴシック体W5" pitchFamily="1" charset="-128"/>
            </a:endParaRPr>
          </a:p>
          <a:p>
            <a:pPr marL="274320" indent="-274320" eaLnBrk="1" fontAlgn="auto" hangingPunct="1">
              <a:spcAft>
                <a:spcPts val="0"/>
              </a:spcAft>
              <a:buFont typeface="Wingdings 2"/>
              <a:buChar char=""/>
              <a:defRPr/>
            </a:pPr>
            <a:r>
              <a:rPr lang="ja-JP" altLang="en-US" sz="3600" b="1" dirty="0" smtClean="0">
                <a:solidFill>
                  <a:srgbClr val="C00000"/>
                </a:solidFill>
              </a:rPr>
              <a:t>７．後に議論するように（</a:t>
            </a:r>
            <a:r>
              <a:rPr lang="ja-JP" altLang="en-US" sz="3600" b="1" dirty="0" smtClean="0">
                <a:solidFill>
                  <a:srgbClr val="00B050"/>
                </a:solidFill>
              </a:rPr>
              <a:t>自然・世界・人間に対する認識の仕方が違う</a:t>
            </a:r>
            <a:r>
              <a:rPr lang="ja-JP" altLang="en-US" sz="3600" b="1" dirty="0" smtClean="0">
                <a:solidFill>
                  <a:srgbClr val="C00000"/>
                </a:solidFill>
              </a:rPr>
              <a:t>）</a:t>
            </a:r>
            <a:endParaRPr lang="en-US" altLang="ja-JP" sz="3600" dirty="0" smtClean="0">
              <a:solidFill>
                <a:srgbClr val="C00000"/>
              </a:solidFill>
            </a:endParaRPr>
          </a:p>
          <a:p>
            <a:pPr marL="274320" indent="-274320" eaLnBrk="1" fontAlgn="auto" hangingPunct="1">
              <a:spcAft>
                <a:spcPts val="0"/>
              </a:spcAft>
              <a:buFont typeface="Wingdings 2"/>
              <a:buChar char=""/>
              <a:defRPr/>
            </a:pPr>
            <a:endParaRPr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eaLnBrk="1" hangingPunct="1">
              <a:defRPr/>
            </a:pPr>
            <a:r>
              <a:rPr lang="ja-JP" altLang="en-US" smtClean="0"/>
              <a:t>今、なぜ創造・創造性が必要か？</a:t>
            </a:r>
            <a:endParaRPr lang="ja-JP" altLang="en-US" dirty="0"/>
          </a:p>
        </p:txBody>
      </p:sp>
      <p:sp>
        <p:nvSpPr>
          <p:cNvPr id="21507" name="コンテンツ プレースホルダ 2"/>
          <p:cNvSpPr>
            <a:spLocks noGrp="1"/>
          </p:cNvSpPr>
          <p:nvPr>
            <p:ph idx="1"/>
          </p:nvPr>
        </p:nvSpPr>
        <p:spPr/>
        <p:txBody>
          <a:bodyPr/>
          <a:lstStyle/>
          <a:p>
            <a:pPr eaLnBrk="1" hangingPunct="1"/>
            <a:r>
              <a:rPr lang="ja-JP" altLang="en-US" dirty="0" smtClean="0"/>
              <a:t>年功序列型社会の崩壊</a:t>
            </a:r>
          </a:p>
          <a:p>
            <a:pPr eaLnBrk="1" hangingPunct="1"/>
            <a:r>
              <a:rPr lang="ja-JP" altLang="en-US" dirty="0" smtClean="0"/>
              <a:t>非正規社員の増加</a:t>
            </a:r>
            <a:endParaRPr lang="en-US" altLang="ja-JP" dirty="0" smtClean="0"/>
          </a:p>
          <a:p>
            <a:pPr eaLnBrk="1" hangingPunct="1"/>
            <a:r>
              <a:rPr lang="ja-JP" altLang="en-US" dirty="0" smtClean="0"/>
              <a:t>豊かな社会の持続</a:t>
            </a:r>
          </a:p>
          <a:p>
            <a:pPr eaLnBrk="1" hangingPunct="1"/>
            <a:r>
              <a:rPr lang="ja-JP" altLang="en-US" dirty="0" smtClean="0"/>
              <a:t>グローバリゼーションの中で生き残る資質</a:t>
            </a:r>
            <a:endParaRPr lang="en-US" altLang="ja-JP" dirty="0" smtClean="0"/>
          </a:p>
          <a:p>
            <a:pPr eaLnBrk="1" hangingPunct="1"/>
            <a:r>
              <a:rPr lang="ja-JP" altLang="en-US" dirty="0" smtClean="0"/>
              <a:t>「学び」のみでは、世界のリーダーが難しい　　⇒　　「創り≒創造性」が必要</a:t>
            </a:r>
          </a:p>
          <a:p>
            <a:pPr eaLnBrk="1" hangingPunct="1"/>
            <a:r>
              <a:rPr lang="ja-JP" altLang="en-US" dirty="0" smtClean="0"/>
              <a:t>新たな学問</a:t>
            </a:r>
            <a:r>
              <a:rPr lang="ja-JP" altLang="en-US" dirty="0" smtClean="0"/>
              <a:t>研究・産業等の創出⇒</a:t>
            </a:r>
            <a:r>
              <a:rPr lang="ja-JP" altLang="en-US" dirty="0" smtClean="0"/>
              <a:t>　</a:t>
            </a:r>
            <a:r>
              <a:rPr lang="ja-JP" altLang="en-US" dirty="0" smtClean="0"/>
              <a:t>創造性</a:t>
            </a:r>
            <a:endParaRPr lang="en-US" altLang="ja-JP" dirty="0" smtClean="0"/>
          </a:p>
          <a:p>
            <a:pPr eaLnBrk="1" hangingPunct="1"/>
            <a:r>
              <a:rPr lang="ja-JP" altLang="en-US" sz="2800" b="1" dirty="0" smtClean="0">
                <a:solidFill>
                  <a:srgbClr val="FF0000"/>
                </a:solidFill>
              </a:rPr>
              <a:t>＊日本の子どもには下の両学力が必要＊</a:t>
            </a:r>
          </a:p>
          <a:p>
            <a:pPr eaLnBrk="1" hangingPunct="1"/>
            <a:r>
              <a:rPr lang="ja-JP" altLang="en-US" b="1" dirty="0" smtClean="0">
                <a:solidFill>
                  <a:srgbClr val="00B0F0"/>
                </a:solidFill>
              </a:rPr>
              <a:t>西欧型学力</a:t>
            </a:r>
            <a:r>
              <a:rPr lang="ja-JP" altLang="en-US" dirty="0" smtClean="0"/>
              <a:t>　⇒「</a:t>
            </a:r>
            <a:r>
              <a:rPr lang="ja-JP" altLang="en-US" dirty="0" smtClean="0">
                <a:solidFill>
                  <a:srgbClr val="00B0F0"/>
                </a:solidFill>
              </a:rPr>
              <a:t>創造＋自己の意見</a:t>
            </a:r>
            <a:r>
              <a:rPr lang="ja-JP" altLang="en-US" dirty="0" smtClean="0"/>
              <a:t>」をもつ</a:t>
            </a:r>
          </a:p>
          <a:p>
            <a:pPr eaLnBrk="1" hangingPunct="1"/>
            <a:r>
              <a:rPr lang="ja-JP" altLang="en-US" b="1" dirty="0" smtClean="0">
                <a:solidFill>
                  <a:srgbClr val="00B050"/>
                </a:solidFill>
              </a:rPr>
              <a:t>日本型学力</a:t>
            </a:r>
            <a:r>
              <a:rPr lang="ja-JP" altLang="en-US" dirty="0" smtClean="0"/>
              <a:t>　⇒　正しいものを</a:t>
            </a:r>
            <a:r>
              <a:rPr lang="ja-JP" altLang="en-US" dirty="0" smtClean="0">
                <a:solidFill>
                  <a:srgbClr val="00B050"/>
                </a:solidFill>
              </a:rPr>
              <a:t>学び</a:t>
            </a:r>
            <a:r>
              <a:rPr lang="ja-JP" altLang="en-US" dirty="0" smtClean="0"/>
              <a:t>、</a:t>
            </a:r>
          </a:p>
          <a:p>
            <a:pPr eaLnBrk="1" hangingPunct="1"/>
            <a:r>
              <a:rPr lang="ja-JP" altLang="en-US" dirty="0" smtClean="0"/>
              <a:t>　　　　　　　　それを</a:t>
            </a:r>
            <a:r>
              <a:rPr lang="ja-JP" altLang="en-US" dirty="0" smtClean="0">
                <a:solidFill>
                  <a:srgbClr val="00B050"/>
                </a:solidFill>
              </a:rPr>
              <a:t>改善・工夫</a:t>
            </a:r>
            <a:r>
              <a:rPr lang="ja-JP" altLang="en-US" dirty="0" smtClean="0"/>
              <a:t>する　</a:t>
            </a:r>
            <a:endParaRPr lang="en-US" altLang="ja-JP" dirty="0" smtClean="0"/>
          </a:p>
          <a:p>
            <a:pPr eaLnBrk="1" hangingPunct="1"/>
            <a:endParaRPr lang="ja-JP" altLang="en-US" dirty="0" smtClean="0"/>
          </a:p>
          <a:p>
            <a:pPr eaLnBrk="1" hangingPunct="1"/>
            <a:endParaRPr lang="ja-JP" alt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欧米の創造性教育</a:t>
            </a:r>
            <a:endParaRPr lang="ja-JP" altLang="en-US" dirty="0"/>
          </a:p>
        </p:txBody>
      </p:sp>
      <p:sp>
        <p:nvSpPr>
          <p:cNvPr id="22531" name="コンテンツ プレースホルダ 2"/>
          <p:cNvSpPr>
            <a:spLocks noGrp="1"/>
          </p:cNvSpPr>
          <p:nvPr>
            <p:ph idx="1"/>
          </p:nvPr>
        </p:nvSpPr>
        <p:spPr/>
        <p:txBody>
          <a:bodyPr/>
          <a:lstStyle/>
          <a:p>
            <a:pPr eaLnBrk="1" hangingPunct="1"/>
            <a:r>
              <a:rPr lang="en-US" altLang="ja-JP" smtClean="0">
                <a:solidFill>
                  <a:srgbClr val="92D050"/>
                </a:solidFill>
              </a:rPr>
              <a:t>1.</a:t>
            </a:r>
            <a:r>
              <a:rPr lang="ja-JP" altLang="en-US" smtClean="0">
                <a:solidFill>
                  <a:srgbClr val="92D050"/>
                </a:solidFill>
              </a:rPr>
              <a:t>アメリカ</a:t>
            </a:r>
          </a:p>
          <a:p>
            <a:pPr eaLnBrk="1" hangingPunct="1"/>
            <a:r>
              <a:rPr lang="ja-JP" altLang="en-US" smtClean="0"/>
              <a:t>　（生徒）学校において「プロジェクト」</a:t>
            </a:r>
          </a:p>
          <a:p>
            <a:pPr eaLnBrk="1" hangingPunct="1"/>
            <a:r>
              <a:rPr lang="ja-JP" altLang="en-US" smtClean="0"/>
              <a:t>　（教師）大学院、</a:t>
            </a:r>
            <a:r>
              <a:rPr lang="en-US" altLang="ja-JP" smtClean="0"/>
              <a:t>CIPSI</a:t>
            </a:r>
            <a:r>
              <a:rPr lang="ja-JP" altLang="en-US" smtClean="0"/>
              <a:t>（民間の創造性教育促進）　</a:t>
            </a:r>
          </a:p>
          <a:p>
            <a:pPr eaLnBrk="1" hangingPunct="1"/>
            <a:r>
              <a:rPr lang="en-US" altLang="ja-JP" smtClean="0">
                <a:solidFill>
                  <a:srgbClr val="00B050"/>
                </a:solidFill>
              </a:rPr>
              <a:t>2.</a:t>
            </a:r>
            <a:r>
              <a:rPr lang="ja-JP" altLang="en-US" smtClean="0">
                <a:solidFill>
                  <a:srgbClr val="00B050"/>
                </a:solidFill>
              </a:rPr>
              <a:t>英国</a:t>
            </a:r>
          </a:p>
          <a:p>
            <a:pPr eaLnBrk="1" hangingPunct="1"/>
            <a:r>
              <a:rPr lang="ja-JP" altLang="en-US" smtClean="0"/>
              <a:t>　</a:t>
            </a:r>
            <a:r>
              <a:rPr lang="en-US" altLang="ja-JP" smtClean="0"/>
              <a:t>2000</a:t>
            </a:r>
            <a:r>
              <a:rPr lang="ja-JP" altLang="en-US" smtClean="0"/>
              <a:t>年より公立小・中学校に創造性教育</a:t>
            </a:r>
          </a:p>
          <a:p>
            <a:pPr eaLnBrk="1" hangingPunct="1"/>
            <a:r>
              <a:rPr lang="ja-JP" altLang="en-US" smtClean="0"/>
              <a:t>　　</a:t>
            </a:r>
            <a:r>
              <a:rPr lang="en-US" altLang="ja-JP" smtClean="0"/>
              <a:t>2003</a:t>
            </a:r>
            <a:r>
              <a:rPr lang="ja-JP" altLang="en-US" smtClean="0"/>
              <a:t>年</a:t>
            </a:r>
            <a:r>
              <a:rPr lang="en-US" altLang="ja-JP" smtClean="0"/>
              <a:t>1000</a:t>
            </a:r>
            <a:r>
              <a:rPr lang="ja-JP" altLang="en-US" smtClean="0"/>
              <a:t>校を超えていた。</a:t>
            </a:r>
          </a:p>
          <a:p>
            <a:pPr eaLnBrk="1" hangingPunct="1"/>
            <a:r>
              <a:rPr lang="ja-JP" altLang="en-US" smtClean="0"/>
              <a:t>　　教科単独、教科をクロスした創造性教育</a:t>
            </a:r>
          </a:p>
          <a:p>
            <a:pPr eaLnBrk="1" hangingPunct="1"/>
            <a:r>
              <a:rPr lang="en-US" altLang="ja-JP" smtClean="0">
                <a:solidFill>
                  <a:srgbClr val="0070C0"/>
                </a:solidFill>
              </a:rPr>
              <a:t>3.</a:t>
            </a:r>
            <a:r>
              <a:rPr lang="ja-JP" altLang="en-US" smtClean="0">
                <a:solidFill>
                  <a:srgbClr val="0070C0"/>
                </a:solidFill>
              </a:rPr>
              <a:t>フィンランド</a:t>
            </a:r>
          </a:p>
          <a:p>
            <a:pPr eaLnBrk="1" hangingPunct="1"/>
            <a:r>
              <a:rPr lang="ja-JP" altLang="en-US" smtClean="0"/>
              <a:t>　　起業家教育⇒ビジネスを起こす創造性</a:t>
            </a:r>
          </a:p>
          <a:p>
            <a:pPr eaLnBrk="1" hangingPunct="1"/>
            <a:endParaRPr lang="ja-JP" alt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欧米型学力をつける（</a:t>
            </a:r>
            <a:r>
              <a:rPr lang="en-US" altLang="ja-JP" dirty="0" smtClean="0"/>
              <a:t>1</a:t>
            </a:r>
            <a:r>
              <a:rPr lang="ja-JP" altLang="en-US" dirty="0" smtClean="0"/>
              <a:t>）</a:t>
            </a:r>
            <a:endParaRPr lang="ja-JP" altLang="en-US" dirty="0"/>
          </a:p>
        </p:txBody>
      </p:sp>
      <p:sp>
        <p:nvSpPr>
          <p:cNvPr id="23555" name="コンテンツ プレースホルダ 2"/>
          <p:cNvSpPr>
            <a:spLocks noGrp="1"/>
          </p:cNvSpPr>
          <p:nvPr>
            <p:ph idx="1"/>
          </p:nvPr>
        </p:nvSpPr>
        <p:spPr/>
        <p:txBody>
          <a:bodyPr/>
          <a:lstStyle/>
          <a:p>
            <a:pPr eaLnBrk="1" hangingPunct="1"/>
            <a:r>
              <a:rPr lang="ja-JP" altLang="en-US" sz="2800" smtClean="0"/>
              <a:t>日本人が世界で活躍するためには、</a:t>
            </a:r>
            <a:r>
              <a:rPr lang="ja-JP" altLang="en-US" sz="4000" smtClean="0">
                <a:solidFill>
                  <a:srgbClr val="00B050"/>
                </a:solidFill>
              </a:rPr>
              <a:t>日本型学力</a:t>
            </a:r>
            <a:r>
              <a:rPr lang="ja-JP" altLang="en-US" sz="2800" smtClean="0"/>
              <a:t>とともに、</a:t>
            </a:r>
            <a:r>
              <a:rPr lang="ja-JP" altLang="en-US" sz="4000" smtClean="0">
                <a:solidFill>
                  <a:srgbClr val="C00000"/>
                </a:solidFill>
              </a:rPr>
              <a:t>欧米型学力（</a:t>
            </a:r>
            <a:r>
              <a:rPr lang="en-US" altLang="ja-JP" sz="4000" smtClean="0">
                <a:solidFill>
                  <a:srgbClr val="C00000"/>
                </a:solidFill>
              </a:rPr>
              <a:t>PISA</a:t>
            </a:r>
            <a:r>
              <a:rPr lang="ja-JP" altLang="en-US" sz="4000" smtClean="0">
                <a:solidFill>
                  <a:srgbClr val="C00000"/>
                </a:solidFill>
              </a:rPr>
              <a:t>型学力）</a:t>
            </a:r>
            <a:r>
              <a:rPr lang="ja-JP" altLang="en-US" sz="2800" smtClean="0"/>
              <a:t>の育成も欠かせない。データや学説や証拠等に基づいて</a:t>
            </a:r>
            <a:r>
              <a:rPr lang="ja-JP" altLang="en-US" sz="4000" smtClean="0"/>
              <a:t>「</a:t>
            </a:r>
            <a:r>
              <a:rPr lang="ja-JP" altLang="en-US" sz="4000" smtClean="0">
                <a:solidFill>
                  <a:srgbClr val="FF0000"/>
                </a:solidFill>
              </a:rPr>
              <a:t>論理的に自説を展開できる学力</a:t>
            </a:r>
            <a:r>
              <a:rPr lang="ja-JP" altLang="en-US" sz="4000" smtClean="0"/>
              <a:t>」</a:t>
            </a:r>
            <a:r>
              <a:rPr lang="ja-JP" altLang="en-US" sz="2800" smtClean="0"/>
              <a:t>である。このためには、</a:t>
            </a:r>
            <a:r>
              <a:rPr lang="ja-JP" altLang="en-US" sz="4000" b="1" smtClean="0">
                <a:solidFill>
                  <a:srgbClr val="00B050"/>
                </a:solidFill>
              </a:rPr>
              <a:t>授業方法に工夫</a:t>
            </a:r>
            <a:r>
              <a:rPr lang="ja-JP" altLang="en-US" sz="2800" smtClean="0"/>
              <a:t>が必要である。</a:t>
            </a:r>
            <a:endParaRPr lang="en-US" altLang="ja-JP" sz="2800" smtClean="0"/>
          </a:p>
          <a:p>
            <a:pPr eaLnBrk="1" hangingPunct="1"/>
            <a:endParaRPr lang="en-US" altLang="ja-JP"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欧米型学力をつける（</a:t>
            </a:r>
            <a:r>
              <a:rPr lang="en-US" altLang="ja-JP" dirty="0" smtClean="0"/>
              <a:t>2</a:t>
            </a:r>
            <a:r>
              <a:rPr lang="ja-JP" altLang="en-US" dirty="0" smtClean="0"/>
              <a:t>）</a:t>
            </a:r>
            <a:endParaRPr lang="ja-JP" altLang="en-US" dirty="0"/>
          </a:p>
        </p:txBody>
      </p:sp>
      <p:sp>
        <p:nvSpPr>
          <p:cNvPr id="24579" name="コンテンツ プレースホルダ 2"/>
          <p:cNvSpPr>
            <a:spLocks noGrp="1"/>
          </p:cNvSpPr>
          <p:nvPr>
            <p:ph idx="1"/>
          </p:nvPr>
        </p:nvSpPr>
        <p:spPr/>
        <p:txBody>
          <a:bodyPr/>
          <a:lstStyle/>
          <a:p>
            <a:pPr eaLnBrk="1" hangingPunct="1">
              <a:buFont typeface="Wingdings 2" pitchFamily="18" charset="2"/>
              <a:buNone/>
            </a:pPr>
            <a:r>
              <a:rPr lang="ja-JP" altLang="en-US" smtClean="0"/>
              <a:t>①ディベート、②概念地図法、③仮説実験授業、さらにはブレインストーミング・ブレインライティング・</a:t>
            </a:r>
            <a:r>
              <a:rPr lang="en-US" altLang="ja-JP" smtClean="0"/>
              <a:t>KJ</a:t>
            </a:r>
            <a:r>
              <a:rPr lang="ja-JP" altLang="en-US" smtClean="0"/>
              <a:t>法・</a:t>
            </a:r>
            <a:r>
              <a:rPr lang="en-US" altLang="ja-JP" smtClean="0"/>
              <a:t>NM</a:t>
            </a:r>
            <a:r>
              <a:rPr lang="ja-JP" altLang="en-US" smtClean="0"/>
              <a:t>法等を用いた「創造的問題解決法」が有効であった。特に、カリキュラムを自由に設定できる「総合的学習の時間」に創造的問題解決法を用いて、児童・生徒・学生一人ひとりが固有で価値のあるテーマを設定し、永い時間をかけてそれを解決し、その成果のデモンストレーションを行う授業は、児童・生徒・学生の欧米型学力を確実に伸ばしていると実感している。</a:t>
            </a:r>
          </a:p>
          <a:p>
            <a:pPr eaLnBrk="1" hangingPunct="1"/>
            <a:endParaRPr lang="ja-JP"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日本の子どもの特性</a:t>
            </a:r>
            <a:r>
              <a:rPr lang="ja-JP" altLang="en-US" sz="2400" dirty="0" smtClean="0">
                <a:solidFill>
                  <a:srgbClr val="00B050"/>
                </a:solidFill>
              </a:rPr>
              <a:t>（</a:t>
            </a:r>
            <a:r>
              <a:rPr lang="ja-JP" altLang="en-US" sz="2700" dirty="0" smtClean="0">
                <a:solidFill>
                  <a:srgbClr val="00B050"/>
                </a:solidFill>
              </a:rPr>
              <a:t>欧米と比べて）</a:t>
            </a:r>
            <a:endParaRPr lang="ja-JP" altLang="en-US" sz="2700" dirty="0">
              <a:solidFill>
                <a:srgbClr val="00B050"/>
              </a:solidFill>
            </a:endParaRPr>
          </a:p>
        </p:txBody>
      </p:sp>
      <p:sp>
        <p:nvSpPr>
          <p:cNvPr id="7171" name="コンテンツ プレースホルダ 2"/>
          <p:cNvSpPr>
            <a:spLocks noGrp="1"/>
          </p:cNvSpPr>
          <p:nvPr>
            <p:ph idx="1"/>
          </p:nvPr>
        </p:nvSpPr>
        <p:spPr/>
        <p:txBody>
          <a:bodyPr/>
          <a:lstStyle/>
          <a:p>
            <a:pPr eaLnBrk="1" hangingPunct="1"/>
            <a:r>
              <a:rPr lang="en-US" altLang="ja-JP" b="1" smtClean="0">
                <a:solidFill>
                  <a:srgbClr val="FF0000"/>
                </a:solidFill>
              </a:rPr>
              <a:t>[</a:t>
            </a:r>
            <a:r>
              <a:rPr lang="ja-JP" altLang="en-US" b="1" smtClean="0">
                <a:solidFill>
                  <a:srgbClr val="FF0000"/>
                </a:solidFill>
              </a:rPr>
              <a:t>誇れるもの</a:t>
            </a:r>
            <a:r>
              <a:rPr lang="en-US" altLang="ja-JP" b="1" smtClean="0">
                <a:solidFill>
                  <a:srgbClr val="FF0000"/>
                </a:solidFill>
              </a:rPr>
              <a:t>]</a:t>
            </a:r>
            <a:endParaRPr lang="ja-JP" altLang="en-US" b="1" smtClean="0">
              <a:solidFill>
                <a:srgbClr val="FF0000"/>
              </a:solidFill>
            </a:endParaRPr>
          </a:p>
          <a:p>
            <a:pPr eaLnBrk="1" hangingPunct="1"/>
            <a:r>
              <a:rPr lang="ja-JP" altLang="en-US" smtClean="0">
                <a:solidFill>
                  <a:srgbClr val="C00000"/>
                </a:solidFill>
              </a:rPr>
              <a:t>手先が器用、改良・改善力がある</a:t>
            </a:r>
          </a:p>
          <a:p>
            <a:pPr eaLnBrk="1" hangingPunct="1"/>
            <a:r>
              <a:rPr lang="ja-JP" altLang="en-US" smtClean="0">
                <a:solidFill>
                  <a:srgbClr val="C00000"/>
                </a:solidFill>
              </a:rPr>
              <a:t>色に関する感性が優れている</a:t>
            </a:r>
          </a:p>
          <a:p>
            <a:pPr eaLnBrk="1" hangingPunct="1"/>
            <a:r>
              <a:rPr lang="ja-JP" altLang="en-US" smtClean="0">
                <a:solidFill>
                  <a:srgbClr val="C00000"/>
                </a:solidFill>
              </a:rPr>
              <a:t>協調的（同調的？）</a:t>
            </a:r>
          </a:p>
          <a:p>
            <a:pPr eaLnBrk="1" hangingPunct="1"/>
            <a:r>
              <a:rPr lang="ja-JP" altLang="en-US" smtClean="0">
                <a:solidFill>
                  <a:srgbClr val="C00000"/>
                </a:solidFill>
              </a:rPr>
              <a:t>忍耐強い？</a:t>
            </a:r>
            <a:endParaRPr lang="en-US" altLang="ja-JP" smtClean="0">
              <a:solidFill>
                <a:srgbClr val="C00000"/>
              </a:solidFill>
            </a:endParaRPr>
          </a:p>
          <a:p>
            <a:pPr eaLnBrk="1" hangingPunct="1"/>
            <a:r>
              <a:rPr lang="en-US" altLang="ja-JP" b="1" smtClean="0">
                <a:solidFill>
                  <a:srgbClr val="0070C0"/>
                </a:solidFill>
              </a:rPr>
              <a:t>[</a:t>
            </a:r>
            <a:r>
              <a:rPr lang="ja-JP" altLang="en-US" b="1" smtClean="0">
                <a:solidFill>
                  <a:srgbClr val="0070C0"/>
                </a:solidFill>
              </a:rPr>
              <a:t>足りないもの</a:t>
            </a:r>
            <a:r>
              <a:rPr lang="en-US" altLang="ja-JP" b="1" smtClean="0">
                <a:solidFill>
                  <a:srgbClr val="0070C0"/>
                </a:solidFill>
              </a:rPr>
              <a:t>]</a:t>
            </a:r>
            <a:endParaRPr lang="ja-JP" altLang="en-US" b="1" smtClean="0">
              <a:solidFill>
                <a:srgbClr val="0070C0"/>
              </a:solidFill>
            </a:endParaRPr>
          </a:p>
          <a:p>
            <a:pPr eaLnBrk="1" hangingPunct="1"/>
            <a:r>
              <a:rPr lang="ja-JP" altLang="en-US" smtClean="0">
                <a:solidFill>
                  <a:srgbClr val="00B050"/>
                </a:solidFill>
              </a:rPr>
              <a:t>自分の意見を持たない（議論が苦手）</a:t>
            </a:r>
          </a:p>
          <a:p>
            <a:pPr eaLnBrk="1" hangingPunct="1"/>
            <a:r>
              <a:rPr lang="ja-JP" altLang="en-US" smtClean="0">
                <a:solidFill>
                  <a:srgbClr val="00B050"/>
                </a:solidFill>
              </a:rPr>
              <a:t>創造が苦手（創造性を持った人はいる）</a:t>
            </a:r>
          </a:p>
          <a:p>
            <a:pPr eaLnBrk="1" hangingPunct="1"/>
            <a:r>
              <a:rPr lang="ja-JP" altLang="en-US" smtClean="0">
                <a:solidFill>
                  <a:srgbClr val="00B050"/>
                </a:solidFill>
              </a:rPr>
              <a:t>論理力が弱い</a:t>
            </a:r>
          </a:p>
          <a:p>
            <a:pPr eaLnBrk="1" hangingPunct="1"/>
            <a:r>
              <a:rPr lang="ja-JP" altLang="en-US" smtClean="0">
                <a:solidFill>
                  <a:srgbClr val="00B050"/>
                </a:solidFill>
              </a:rPr>
              <a:t>第三者への表現力が訓練されていない</a:t>
            </a:r>
          </a:p>
          <a:p>
            <a:pPr eaLnBrk="1" hangingPunct="1"/>
            <a:endParaRPr lang="ja-JP" altLang="en-US" smtClean="0">
              <a:solidFill>
                <a:srgbClr val="00B050"/>
              </a:solidFill>
            </a:endParaRPr>
          </a:p>
          <a:p>
            <a:pPr eaLnBrk="1" hangingPunct="1"/>
            <a:endParaRPr lang="ja-JP" alt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読解力＋自己表現力促進（例）</a:t>
            </a:r>
            <a:endParaRPr lang="ja-JP" altLang="en-US" dirty="0"/>
          </a:p>
        </p:txBody>
      </p:sp>
      <p:sp>
        <p:nvSpPr>
          <p:cNvPr id="25603" name="コンテンツ プレースホルダ 2"/>
          <p:cNvSpPr>
            <a:spLocks noGrp="1"/>
          </p:cNvSpPr>
          <p:nvPr>
            <p:ph idx="1"/>
          </p:nvPr>
        </p:nvSpPr>
        <p:spPr/>
        <p:txBody>
          <a:bodyPr/>
          <a:lstStyle/>
          <a:p>
            <a:pPr lvl="1" eaLnBrk="1" hangingPunct="1">
              <a:buFont typeface="Wingdings 2" pitchFamily="18" charset="2"/>
              <a:buNone/>
            </a:pPr>
            <a:r>
              <a:rPr lang="ja-JP" altLang="en-US" sz="2800" smtClean="0">
                <a:solidFill>
                  <a:srgbClr val="C00000"/>
                </a:solidFill>
              </a:rPr>
              <a:t>１．ディベート</a:t>
            </a:r>
            <a:r>
              <a:rPr lang="ja-JP" altLang="en-US" sz="2800" smtClean="0"/>
              <a:t>（例：</a:t>
            </a:r>
            <a:r>
              <a:rPr lang="ja-JP" altLang="en-US" sz="2800" smtClean="0">
                <a:solidFill>
                  <a:srgbClr val="00B050"/>
                </a:solidFill>
              </a:rPr>
              <a:t>死刑存続</a:t>
            </a:r>
            <a:r>
              <a:rPr lang="en-US" altLang="ja-JP" sz="2800" smtClean="0">
                <a:solidFill>
                  <a:srgbClr val="00B050"/>
                </a:solidFill>
              </a:rPr>
              <a:t>or</a:t>
            </a:r>
            <a:r>
              <a:rPr lang="ja-JP" altLang="en-US" sz="2800" smtClean="0">
                <a:solidFill>
                  <a:srgbClr val="00B050"/>
                </a:solidFill>
              </a:rPr>
              <a:t>廃止</a:t>
            </a:r>
            <a:r>
              <a:rPr lang="ja-JP" altLang="en-US" sz="2800" smtClean="0"/>
              <a:t>）</a:t>
            </a:r>
          </a:p>
          <a:p>
            <a:pPr lvl="1" eaLnBrk="1" hangingPunct="1">
              <a:buFont typeface="Wingdings 2" pitchFamily="18" charset="2"/>
              <a:buNone/>
            </a:pPr>
            <a:r>
              <a:rPr lang="ja-JP" altLang="en-US" sz="2800" smtClean="0"/>
              <a:t>　　　　　　　</a:t>
            </a:r>
            <a:r>
              <a:rPr lang="ja-JP" altLang="en-US" sz="2800" smtClean="0">
                <a:solidFill>
                  <a:srgbClr val="00B0F0"/>
                </a:solidFill>
              </a:rPr>
              <a:t>（ふろしき派</a:t>
            </a:r>
            <a:r>
              <a:rPr lang="en-US" altLang="ja-JP" sz="2800" smtClean="0">
                <a:solidFill>
                  <a:srgbClr val="00B0F0"/>
                </a:solidFill>
              </a:rPr>
              <a:t>or</a:t>
            </a:r>
            <a:r>
              <a:rPr lang="ja-JP" altLang="en-US" sz="2800" smtClean="0">
                <a:solidFill>
                  <a:srgbClr val="00B0F0"/>
                </a:solidFill>
              </a:rPr>
              <a:t>かばん派）</a:t>
            </a:r>
          </a:p>
          <a:p>
            <a:pPr eaLnBrk="1" hangingPunct="1"/>
            <a:r>
              <a:rPr lang="ja-JP" altLang="en-US" sz="2800" smtClean="0">
                <a:solidFill>
                  <a:srgbClr val="C00000"/>
                </a:solidFill>
              </a:rPr>
              <a:t>２．鑑賞</a:t>
            </a:r>
            <a:r>
              <a:rPr lang="ja-JP" altLang="en-US" sz="2800" smtClean="0"/>
              <a:t>（</a:t>
            </a:r>
            <a:r>
              <a:rPr lang="ja-JP" altLang="en-US" sz="2400" smtClean="0"/>
              <a:t>法隆寺　</a:t>
            </a:r>
            <a:r>
              <a:rPr lang="en-US" altLang="ja-JP" sz="2400" smtClean="0"/>
              <a:t>vs  </a:t>
            </a:r>
            <a:r>
              <a:rPr lang="ja-JP" altLang="en-US" sz="2400" smtClean="0"/>
              <a:t>シャルトル大聖堂</a:t>
            </a:r>
            <a:r>
              <a:rPr lang="ja-JP" altLang="en-US" sz="2800" smtClean="0"/>
              <a:t>）</a:t>
            </a:r>
          </a:p>
          <a:p>
            <a:pPr eaLnBrk="1" hangingPunct="1"/>
            <a:r>
              <a:rPr lang="ja-JP" altLang="en-US" sz="2800" smtClean="0">
                <a:solidFill>
                  <a:srgbClr val="00B050"/>
                </a:solidFill>
              </a:rPr>
              <a:t>（</a:t>
            </a:r>
            <a:r>
              <a:rPr lang="ja-JP" altLang="en-US" sz="2400" smtClean="0">
                <a:solidFill>
                  <a:srgbClr val="00B050"/>
                </a:solidFill>
              </a:rPr>
              <a:t>比較しながら自分の鑑賞レポートを創る）</a:t>
            </a:r>
          </a:p>
          <a:p>
            <a:pPr eaLnBrk="1" hangingPunct="1"/>
            <a:r>
              <a:rPr lang="ja-JP" altLang="en-US" sz="2800" smtClean="0">
                <a:solidFill>
                  <a:srgbClr val="C00000"/>
                </a:solidFill>
              </a:rPr>
              <a:t>３．手紙：</a:t>
            </a:r>
            <a:r>
              <a:rPr lang="ja-JP" altLang="en-US" sz="2800" smtClean="0"/>
              <a:t>あなたが</a:t>
            </a:r>
            <a:r>
              <a:rPr lang="en-US" altLang="ja-JP" sz="2800" smtClean="0"/>
              <a:t>13</a:t>
            </a:r>
            <a:r>
              <a:rPr lang="ja-JP" altLang="en-US" sz="2800" smtClean="0"/>
              <a:t>歳の国王のチューターになったとしたら、「</a:t>
            </a:r>
            <a:r>
              <a:rPr lang="ja-JP" altLang="en-US" sz="2800" smtClean="0">
                <a:solidFill>
                  <a:srgbClr val="00B050"/>
                </a:solidFill>
              </a:rPr>
              <a:t>どんな王様になってもらいたいか</a:t>
            </a:r>
            <a:r>
              <a:rPr lang="ja-JP" altLang="en-US" sz="2800" smtClean="0"/>
              <a:t>」⇒　長い長い手紙（家族の援助を得て）を書く。</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ja-JP" altLang="en-US" dirty="0" smtClean="0"/>
              <a:t>創造性の高い人は「学力</a:t>
            </a:r>
            <a:r>
              <a:rPr lang="en-US" altLang="ja-JP" dirty="0" smtClean="0"/>
              <a:t>:</a:t>
            </a:r>
            <a:r>
              <a:rPr lang="ja-JP" altLang="en-US" dirty="0" smtClean="0"/>
              <a:t>知能」も高いか　⇒ 部分的「正」</a:t>
            </a:r>
            <a:endParaRPr lang="ja-JP" altLang="en-US" dirty="0"/>
          </a:p>
        </p:txBody>
      </p:sp>
      <p:sp>
        <p:nvSpPr>
          <p:cNvPr id="26627" name="コンテンツ プレースホルダ 2"/>
          <p:cNvSpPr>
            <a:spLocks noGrp="1"/>
          </p:cNvSpPr>
          <p:nvPr>
            <p:ph idx="1"/>
          </p:nvPr>
        </p:nvSpPr>
        <p:spPr/>
        <p:txBody>
          <a:bodyPr/>
          <a:lstStyle/>
          <a:p>
            <a:pPr eaLnBrk="1" hangingPunct="1"/>
            <a:r>
              <a:rPr lang="ja-JP" altLang="en-US" smtClean="0"/>
              <a:t>本田宗一郎（</a:t>
            </a:r>
            <a:r>
              <a:rPr lang="en-US" altLang="ja-JP" smtClean="0"/>
              <a:t>Honda</a:t>
            </a:r>
            <a:r>
              <a:rPr lang="ja-JP" altLang="en-US" smtClean="0"/>
              <a:t>技研創業者）</a:t>
            </a:r>
          </a:p>
          <a:p>
            <a:pPr eaLnBrk="1" hangingPunct="1"/>
            <a:r>
              <a:rPr lang="ja-JP" altLang="en-US" smtClean="0"/>
              <a:t>　　</a:t>
            </a:r>
            <a:r>
              <a:rPr lang="ja-JP" altLang="en-US" sz="2000" smtClean="0">
                <a:solidFill>
                  <a:srgbClr val="00B050"/>
                </a:solidFill>
              </a:rPr>
              <a:t>⇒静岡（天竜川）、静大研究生</a:t>
            </a:r>
          </a:p>
          <a:p>
            <a:pPr eaLnBrk="1" hangingPunct="1"/>
            <a:r>
              <a:rPr lang="ja-JP" altLang="en-US" smtClean="0"/>
              <a:t>安藤忠雄（日本を代表する建築家）</a:t>
            </a:r>
          </a:p>
          <a:p>
            <a:pPr eaLnBrk="1" hangingPunct="1"/>
            <a:r>
              <a:rPr lang="ja-JP" altLang="en-US" smtClean="0"/>
              <a:t>　　</a:t>
            </a:r>
            <a:r>
              <a:rPr lang="ja-JP" altLang="en-US" sz="2000" smtClean="0">
                <a:solidFill>
                  <a:srgbClr val="00B050"/>
                </a:solidFill>
              </a:rPr>
              <a:t>⇒住吉の長屋、表参道ヒルズ、東横線渋谷駅</a:t>
            </a:r>
          </a:p>
          <a:p>
            <a:pPr eaLnBrk="1" hangingPunct="1"/>
            <a:r>
              <a:rPr lang="ja-JP" altLang="en-US" smtClean="0"/>
              <a:t>　　　</a:t>
            </a:r>
            <a:r>
              <a:rPr lang="ja-JP" altLang="en-US" sz="2000" b="1" smtClean="0">
                <a:solidFill>
                  <a:srgbClr val="00B050"/>
                </a:solidFill>
              </a:rPr>
              <a:t>アブダビ海洋博物館 </a:t>
            </a:r>
            <a:endParaRPr lang="en-US" altLang="ja-JP" sz="2000" b="1" smtClean="0">
              <a:solidFill>
                <a:srgbClr val="00B050"/>
              </a:solidFill>
            </a:endParaRPr>
          </a:p>
          <a:p>
            <a:pPr eaLnBrk="1" hangingPunct="1"/>
            <a:endParaRPr lang="ja-JP" altLang="en-US" smtClean="0"/>
          </a:p>
          <a:p>
            <a:pPr eaLnBrk="1" hangingPunct="1"/>
            <a:r>
              <a:rPr lang="ja-JP" altLang="en-US" smtClean="0"/>
              <a:t>エジソン　　⇒　発明王</a:t>
            </a:r>
          </a:p>
          <a:p>
            <a:pPr eaLnBrk="1" hangingPunct="1"/>
            <a:r>
              <a:rPr lang="ja-JP" altLang="en-US" smtClean="0"/>
              <a:t>アインシュタイン　</a:t>
            </a:r>
          </a:p>
          <a:p>
            <a:pPr eaLnBrk="1" hangingPunct="1"/>
            <a:r>
              <a:rPr lang="ja-JP" altLang="en-US" smtClean="0"/>
              <a:t>　　⇒　相対性理論、光電効果</a:t>
            </a:r>
          </a:p>
          <a:p>
            <a:pPr eaLnBrk="1" hangingPunct="1"/>
            <a:endParaRPr lang="ja-JP" altLang="en-US" smtClean="0"/>
          </a:p>
          <a:p>
            <a:pPr eaLnBrk="1" hangingPunct="1"/>
            <a:endParaRPr lang="ja-JP" altLang="en-US" smtClean="0"/>
          </a:p>
          <a:p>
            <a:pPr eaLnBrk="1" hangingPunct="1"/>
            <a:endParaRPr lang="ja-JP" altLang="en-US" smtClean="0"/>
          </a:p>
          <a:p>
            <a:pPr eaLnBrk="1" hangingPunct="1"/>
            <a:endParaRPr lang="ja-JP" altLang="en-US" smtClean="0"/>
          </a:p>
          <a:p>
            <a:pPr eaLnBrk="1" hangingPunct="1"/>
            <a:endParaRPr lang="ja-JP"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ターマン（</a:t>
            </a:r>
            <a:r>
              <a:rPr lang="en-US" altLang="ja-JP" dirty="0" smtClean="0"/>
              <a:t>USA</a:t>
            </a:r>
            <a:r>
              <a:rPr lang="ja-JP" altLang="en-US" dirty="0" smtClean="0"/>
              <a:t>）の研究より</a:t>
            </a:r>
            <a:endParaRPr lang="ja-JP" altLang="en-US" dirty="0"/>
          </a:p>
        </p:txBody>
      </p:sp>
      <p:sp>
        <p:nvSpPr>
          <p:cNvPr id="27651" name="コンテンツ プレースホルダ 2"/>
          <p:cNvSpPr>
            <a:spLocks noGrp="1"/>
          </p:cNvSpPr>
          <p:nvPr>
            <p:ph idx="1"/>
          </p:nvPr>
        </p:nvSpPr>
        <p:spPr/>
        <p:txBody>
          <a:bodyPr/>
          <a:lstStyle/>
          <a:p>
            <a:pPr eaLnBrk="1" hangingPunct="1"/>
            <a:r>
              <a:rPr lang="ja-JP" altLang="en-US" smtClean="0">
                <a:solidFill>
                  <a:srgbClr val="0070C0"/>
                </a:solidFill>
              </a:rPr>
              <a:t>ターマンは「スタンフォード・ビネー知能検査」を作った。</a:t>
            </a:r>
          </a:p>
          <a:p>
            <a:pPr eaLnBrk="1" hangingPunct="1"/>
            <a:r>
              <a:rPr lang="ja-JP" altLang="en-US" smtClean="0">
                <a:solidFill>
                  <a:srgbClr val="0070C0"/>
                </a:solidFill>
              </a:rPr>
              <a:t>そのテストをカリフォルニアの子どもに</a:t>
            </a:r>
          </a:p>
          <a:p>
            <a:pPr eaLnBrk="1" hangingPunct="1"/>
            <a:r>
              <a:rPr lang="ja-JP" altLang="en-US" smtClean="0">
                <a:solidFill>
                  <a:srgbClr val="0070C0"/>
                </a:solidFill>
              </a:rPr>
              <a:t>実施して知能指数</a:t>
            </a:r>
            <a:r>
              <a:rPr lang="en-US" altLang="ja-JP" smtClean="0">
                <a:solidFill>
                  <a:srgbClr val="0070C0"/>
                </a:solidFill>
              </a:rPr>
              <a:t>135</a:t>
            </a:r>
            <a:r>
              <a:rPr lang="ja-JP" altLang="en-US" smtClean="0">
                <a:solidFill>
                  <a:srgbClr val="0070C0"/>
                </a:solidFill>
              </a:rPr>
              <a:t>以上（</a:t>
            </a:r>
            <a:r>
              <a:rPr lang="en-US" altLang="ja-JP" smtClean="0">
                <a:solidFill>
                  <a:srgbClr val="0070C0"/>
                </a:solidFill>
              </a:rPr>
              <a:t>1%</a:t>
            </a:r>
            <a:r>
              <a:rPr lang="ja-JP" altLang="en-US" smtClean="0">
                <a:solidFill>
                  <a:srgbClr val="0070C0"/>
                </a:solidFill>
              </a:rPr>
              <a:t>の出現率）選択　　⇒　数千人の子どもを対象に</a:t>
            </a:r>
            <a:r>
              <a:rPr lang="en-US" altLang="ja-JP" smtClean="0">
                <a:solidFill>
                  <a:srgbClr val="0070C0"/>
                </a:solidFill>
              </a:rPr>
              <a:t>Gifted Education </a:t>
            </a:r>
            <a:r>
              <a:rPr lang="ja-JP" altLang="en-US" smtClean="0">
                <a:solidFill>
                  <a:srgbClr val="0070C0"/>
                </a:solidFill>
              </a:rPr>
              <a:t>を</a:t>
            </a:r>
            <a:r>
              <a:rPr lang="en-US" altLang="ja-JP" smtClean="0">
                <a:solidFill>
                  <a:srgbClr val="0070C0"/>
                </a:solidFill>
              </a:rPr>
              <a:t>40</a:t>
            </a:r>
            <a:r>
              <a:rPr lang="ja-JP" altLang="en-US" smtClean="0">
                <a:solidFill>
                  <a:srgbClr val="0070C0"/>
                </a:solidFill>
              </a:rPr>
              <a:t>年間実施</a:t>
            </a:r>
          </a:p>
          <a:p>
            <a:pPr eaLnBrk="1" hangingPunct="1"/>
            <a:endParaRPr lang="ja-JP" altLang="en-US" smtClean="0"/>
          </a:p>
          <a:p>
            <a:pPr eaLnBrk="1" hangingPunct="1"/>
            <a:r>
              <a:rPr lang="ja-JP" altLang="en-US" sz="3200" b="1" smtClean="0">
                <a:solidFill>
                  <a:srgbClr val="FF0000"/>
                </a:solidFill>
              </a:rPr>
              <a:t>ノーベル賞受賞者はでたか？</a:t>
            </a:r>
            <a:endParaRPr lang="en-US" altLang="ja-JP" sz="3200" b="1" smtClean="0">
              <a:solidFill>
                <a:srgbClr val="FF0000"/>
              </a:solidFill>
            </a:endParaRPr>
          </a:p>
          <a:p>
            <a:pPr eaLnBrk="1" hangingPunct="1"/>
            <a:endParaRPr lang="en-US" altLang="ja-JP" sz="3200" b="1" smtClean="0">
              <a:solidFill>
                <a:srgbClr val="FF0000"/>
              </a:solidFill>
            </a:endParaRPr>
          </a:p>
          <a:p>
            <a:pPr eaLnBrk="1" hangingPunct="1"/>
            <a:r>
              <a:rPr lang="en-US" sz="3200" smtClean="0">
                <a:ea typeface="HG丸ｺﾞｼｯｸM-PRO" pitchFamily="50" charset="-128"/>
              </a:rPr>
              <a:t> </a:t>
            </a:r>
            <a:r>
              <a:rPr lang="en-US" altLang="ja-JP" sz="1200" smtClean="0"/>
              <a:t>William Shockley and Luis Alvarez</a:t>
            </a:r>
            <a:endParaRPr lang="en-US" altLang="ja-JP" sz="1200" b="1" smtClean="0">
              <a:solidFill>
                <a:srgbClr val="FF0000"/>
              </a:solidFill>
            </a:endParaRPr>
          </a:p>
          <a:p>
            <a:pPr eaLnBrk="1" hangingPunct="1"/>
            <a:endParaRPr lang="ja-JP" altLang="en-US" sz="3200" b="1" smtClean="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eaLnBrk="1" hangingPunct="1">
              <a:defRPr/>
            </a:pPr>
            <a:r>
              <a:rPr lang="ja-JP" altLang="en-US" dirty="0" smtClean="0"/>
              <a:t>創造性テスト（例）</a:t>
            </a:r>
            <a:endParaRPr lang="ja-JP" altLang="en-US" dirty="0"/>
          </a:p>
        </p:txBody>
      </p:sp>
      <p:pic>
        <p:nvPicPr>
          <p:cNvPr id="28675" name="コンテンツ プレースホルダ 3" descr="pierrot.gif"/>
          <p:cNvPicPr>
            <a:picLocks noGrp="1" noChangeAspect="1"/>
          </p:cNvPicPr>
          <p:nvPr>
            <p:ph idx="1"/>
          </p:nvPr>
        </p:nvPicPr>
        <p:blipFill>
          <a:blip r:embed="rId2"/>
          <a:srcRect/>
          <a:stretch>
            <a:fillRect/>
          </a:stretch>
        </p:blipFill>
        <p:spPr>
          <a:xfrm>
            <a:off x="649288" y="1609725"/>
            <a:ext cx="6854825" cy="4846638"/>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知能と創造性</a:t>
            </a:r>
            <a:endParaRPr lang="ja-JP" altLang="en-US" dirty="0"/>
          </a:p>
        </p:txBody>
      </p:sp>
      <p:sp>
        <p:nvSpPr>
          <p:cNvPr id="29699" name="コンテンツ プレースホルダ 2"/>
          <p:cNvSpPr>
            <a:spLocks noGrp="1"/>
          </p:cNvSpPr>
          <p:nvPr>
            <p:ph idx="1"/>
          </p:nvPr>
        </p:nvSpPr>
        <p:spPr/>
        <p:txBody>
          <a:bodyPr/>
          <a:lstStyle/>
          <a:p>
            <a:pPr eaLnBrk="1" hangingPunct="1"/>
            <a:r>
              <a:rPr lang="ja-JP" altLang="en-US" sz="3200" smtClean="0">
                <a:solidFill>
                  <a:srgbClr val="0070C0"/>
                </a:solidFill>
              </a:rPr>
              <a:t>いいアイデアを出す（</a:t>
            </a:r>
            <a:r>
              <a:rPr lang="ja-JP" altLang="en-US" sz="3200" smtClean="0">
                <a:solidFill>
                  <a:srgbClr val="00B050"/>
                </a:solidFill>
              </a:rPr>
              <a:t>創造性</a:t>
            </a:r>
            <a:r>
              <a:rPr lang="ja-JP" altLang="en-US" sz="3200" smtClean="0">
                <a:solidFill>
                  <a:srgbClr val="0070C0"/>
                </a:solidFill>
              </a:rPr>
              <a:t>）</a:t>
            </a:r>
          </a:p>
          <a:p>
            <a:pPr eaLnBrk="1" hangingPunct="1"/>
            <a:r>
              <a:rPr lang="ja-JP" altLang="en-US" sz="3200" smtClean="0">
                <a:solidFill>
                  <a:srgbClr val="0070C0"/>
                </a:solidFill>
              </a:rPr>
              <a:t>記憶・理解・学習が得意（</a:t>
            </a:r>
            <a:r>
              <a:rPr lang="ja-JP" altLang="en-US" sz="3200" smtClean="0">
                <a:solidFill>
                  <a:srgbClr val="C00000"/>
                </a:solidFill>
              </a:rPr>
              <a:t>知能≒学力</a:t>
            </a:r>
            <a:r>
              <a:rPr lang="ja-JP" altLang="en-US" sz="3200" smtClean="0">
                <a:solidFill>
                  <a:srgbClr val="0070C0"/>
                </a:solidFill>
              </a:rPr>
              <a:t>）</a:t>
            </a:r>
          </a:p>
          <a:p>
            <a:pPr eaLnBrk="1" hangingPunct="1"/>
            <a:r>
              <a:rPr lang="ja-JP" altLang="en-US" sz="3200" smtClean="0">
                <a:solidFill>
                  <a:srgbClr val="0070C0"/>
                </a:solidFill>
              </a:rPr>
              <a:t>両者の関係は</a:t>
            </a:r>
            <a:r>
              <a:rPr lang="ja-JP" altLang="en-US" sz="3200" smtClean="0">
                <a:solidFill>
                  <a:srgbClr val="FF0000"/>
                </a:solidFill>
              </a:rPr>
              <a:t>非常に低い</a:t>
            </a:r>
          </a:p>
          <a:p>
            <a:pPr eaLnBrk="1" hangingPunct="1"/>
            <a:endParaRPr lang="ja-JP" altLang="en-US" smtClean="0"/>
          </a:p>
          <a:p>
            <a:pPr eaLnBrk="1" hangingPunct="1"/>
            <a:r>
              <a:rPr lang="ja-JP" altLang="en-US"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ja-JP" altLang="en-US" dirty="0" smtClean="0"/>
              <a:t>知能テストと創造性テスト（相関</a:t>
            </a:r>
            <a:r>
              <a:rPr lang="en-US" altLang="ja-JP" dirty="0" smtClean="0"/>
              <a:t>:</a:t>
            </a:r>
            <a:r>
              <a:rPr lang="ja-JP" altLang="en-US" dirty="0" smtClean="0"/>
              <a:t>）</a:t>
            </a:r>
            <a:endParaRPr lang="ja-JP" altLang="en-US" dirty="0"/>
          </a:p>
        </p:txBody>
      </p:sp>
      <p:sp>
        <p:nvSpPr>
          <p:cNvPr id="30723" name="コンテンツ プレースホルダ 2"/>
          <p:cNvSpPr>
            <a:spLocks noGrp="1"/>
          </p:cNvSpPr>
          <p:nvPr>
            <p:ph idx="1"/>
          </p:nvPr>
        </p:nvSpPr>
        <p:spPr/>
        <p:txBody>
          <a:bodyPr/>
          <a:lstStyle/>
          <a:p>
            <a:pPr eaLnBrk="1" hangingPunct="1"/>
            <a:r>
              <a:rPr lang="en-US" altLang="ja-JP" smtClean="0"/>
              <a:t> </a:t>
            </a:r>
            <a:r>
              <a:rPr lang="ja-JP" altLang="en-US" smtClean="0"/>
              <a:t>　　　　　</a:t>
            </a:r>
            <a:r>
              <a:rPr lang="ja-JP" altLang="en-US" smtClean="0">
                <a:solidFill>
                  <a:srgbClr val="0070C0"/>
                </a:solidFill>
              </a:rPr>
              <a:t>（創造性の下位要因）</a:t>
            </a:r>
          </a:p>
          <a:p>
            <a:pPr eaLnBrk="1" hangingPunct="1"/>
            <a:r>
              <a:rPr lang="en-US" sz="2800" smtClean="0">
                <a:ea typeface="HG丸ｺﾞｼｯｸM-PRO" pitchFamily="50" charset="-128"/>
              </a:rPr>
              <a:t> </a:t>
            </a:r>
            <a:r>
              <a:rPr lang="ja-JP" altLang="en-US" sz="2800" smtClean="0"/>
              <a:t>学年　　</a:t>
            </a:r>
            <a:r>
              <a:rPr lang="en-US" sz="2800" smtClean="0">
                <a:ea typeface="HG丸ｺﾞｼｯｸM-PRO" pitchFamily="50" charset="-128"/>
              </a:rPr>
              <a:t> </a:t>
            </a:r>
            <a:r>
              <a:rPr lang="ja-JP" altLang="en-US" sz="2800" smtClean="0"/>
              <a:t>流暢性</a:t>
            </a:r>
            <a:r>
              <a:rPr lang="en-US" sz="2800" smtClean="0">
                <a:ea typeface="HG丸ｺﾞｼｯｸM-PRO" pitchFamily="50" charset="-128"/>
              </a:rPr>
              <a:t>  </a:t>
            </a:r>
            <a:r>
              <a:rPr lang="ja-JP" altLang="en-US" sz="2800" smtClean="0"/>
              <a:t>柔軟性</a:t>
            </a:r>
            <a:r>
              <a:rPr lang="en-US" sz="2800" smtClean="0">
                <a:ea typeface="HG丸ｺﾞｼｯｸM-PRO" pitchFamily="50" charset="-128"/>
              </a:rPr>
              <a:t>  </a:t>
            </a:r>
            <a:r>
              <a:rPr lang="ja-JP" altLang="en-US" sz="2800" smtClean="0"/>
              <a:t>独自性</a:t>
            </a:r>
            <a:r>
              <a:rPr lang="en-US" sz="2800" smtClean="0">
                <a:ea typeface="HG丸ｺﾞｼｯｸM-PRO" pitchFamily="50" charset="-128"/>
              </a:rPr>
              <a:t> </a:t>
            </a:r>
            <a:endParaRPr lang="ja-JP" altLang="en-US" sz="2800" smtClean="0"/>
          </a:p>
          <a:p>
            <a:pPr eaLnBrk="1" hangingPunct="1"/>
            <a:r>
              <a:rPr lang="en-US" sz="2800" smtClean="0">
                <a:ea typeface="HG丸ｺﾞｼｯｸM-PRO" pitchFamily="50" charset="-128"/>
              </a:rPr>
              <a:t>   </a:t>
            </a:r>
            <a:r>
              <a:rPr lang="ja-JP" altLang="en-US" sz="2800" smtClean="0"/>
              <a:t>２　　　</a:t>
            </a:r>
            <a:r>
              <a:rPr lang="en-US" sz="2800" smtClean="0">
                <a:ea typeface="HG丸ｺﾞｼｯｸM-PRO" pitchFamily="50" charset="-128"/>
              </a:rPr>
              <a:t> </a:t>
            </a:r>
            <a:r>
              <a:rPr lang="en-US" altLang="ja-JP" sz="2800" smtClean="0"/>
              <a:t>.51      .39       .47 </a:t>
            </a:r>
            <a:endParaRPr lang="ja-JP" altLang="en-US" sz="2800" smtClean="0"/>
          </a:p>
          <a:p>
            <a:pPr eaLnBrk="1" hangingPunct="1"/>
            <a:r>
              <a:rPr lang="en-US" altLang="ja-JP" sz="2800" smtClean="0"/>
              <a:t>   </a:t>
            </a:r>
            <a:r>
              <a:rPr lang="ja-JP" altLang="en-US" sz="2800" smtClean="0"/>
              <a:t>３　　　</a:t>
            </a:r>
            <a:r>
              <a:rPr lang="en-US" sz="2800" smtClean="0">
                <a:ea typeface="HG丸ｺﾞｼｯｸM-PRO" pitchFamily="50" charset="-128"/>
              </a:rPr>
              <a:t> </a:t>
            </a:r>
            <a:r>
              <a:rPr lang="en-US" altLang="ja-JP" sz="2800" smtClean="0"/>
              <a:t>.21      .19       .26</a:t>
            </a:r>
            <a:endParaRPr lang="ja-JP" altLang="en-US" sz="2800" smtClean="0"/>
          </a:p>
          <a:p>
            <a:pPr eaLnBrk="1" hangingPunct="1"/>
            <a:r>
              <a:rPr lang="en-US" altLang="ja-JP" sz="2800" smtClean="0"/>
              <a:t>   </a:t>
            </a:r>
            <a:r>
              <a:rPr lang="ja-JP" altLang="en-US" sz="2800" smtClean="0"/>
              <a:t>４　　</a:t>
            </a:r>
            <a:r>
              <a:rPr lang="en-US" sz="2800" smtClean="0">
                <a:ea typeface="HG丸ｺﾞｼｯｸM-PRO" pitchFamily="50" charset="-128"/>
              </a:rPr>
              <a:t>    </a:t>
            </a:r>
            <a:r>
              <a:rPr lang="en-US" altLang="ja-JP" sz="2800" smtClean="0"/>
              <a:t>.04      .10       .15</a:t>
            </a:r>
            <a:endParaRPr lang="ja-JP" altLang="en-US" sz="2800" smtClean="0"/>
          </a:p>
          <a:p>
            <a:pPr eaLnBrk="1" hangingPunct="1"/>
            <a:r>
              <a:rPr lang="en-US" altLang="ja-JP" sz="2800" smtClean="0"/>
              <a:t>   </a:t>
            </a:r>
            <a:r>
              <a:rPr lang="ja-JP" altLang="en-US" sz="2800" smtClean="0"/>
              <a:t>５　　 </a:t>
            </a:r>
            <a:r>
              <a:rPr lang="en-US" sz="2800" smtClean="0">
                <a:ea typeface="HG丸ｺﾞｼｯｸM-PRO" pitchFamily="50" charset="-128"/>
              </a:rPr>
              <a:t> </a:t>
            </a:r>
            <a:r>
              <a:rPr lang="en-US" altLang="ja-JP" sz="2800" smtClean="0"/>
              <a:t>- .07      .14       .25</a:t>
            </a:r>
            <a:endParaRPr lang="ja-JP" altLang="en-US" sz="2800" smtClean="0"/>
          </a:p>
          <a:p>
            <a:pPr eaLnBrk="1" hangingPunct="1"/>
            <a:r>
              <a:rPr lang="en-US" altLang="ja-JP" sz="2800" smtClean="0"/>
              <a:t>   </a:t>
            </a:r>
            <a:r>
              <a:rPr lang="ja-JP" altLang="en-US" sz="2800" smtClean="0"/>
              <a:t>６        </a:t>
            </a:r>
            <a:r>
              <a:rPr lang="en-US" sz="2800" smtClean="0">
                <a:ea typeface="HG丸ｺﾞｼｯｸM-PRO" pitchFamily="50" charset="-128"/>
              </a:rPr>
              <a:t> </a:t>
            </a:r>
            <a:r>
              <a:rPr lang="en-US" altLang="ja-JP" sz="2800" smtClean="0">
                <a:solidFill>
                  <a:srgbClr val="FF0000"/>
                </a:solidFill>
              </a:rPr>
              <a:t>- .03      .06       .02</a:t>
            </a:r>
            <a:endParaRPr lang="ja-JP" altLang="en-US" sz="2800" smtClean="0">
              <a:solidFill>
                <a:srgbClr val="FF0000"/>
              </a:solidFill>
            </a:endParaRPr>
          </a:p>
          <a:p>
            <a:pPr eaLnBrk="1" hangingPunct="1"/>
            <a:r>
              <a:rPr lang="en-US" altLang="ja-JP" smtClean="0"/>
              <a:t> </a:t>
            </a:r>
            <a:endParaRPr lang="ja-JP" altLang="en-US" smtClean="0"/>
          </a:p>
          <a:p>
            <a:pPr eaLnBrk="1" hangingPunct="1"/>
            <a:r>
              <a:rPr lang="ja-JP" altLang="en-US" smtClean="0"/>
              <a:t>相関</a:t>
            </a:r>
            <a:r>
              <a:rPr lang="en-US" altLang="ja-JP" smtClean="0"/>
              <a:t>=1.0 </a:t>
            </a:r>
            <a:r>
              <a:rPr lang="ja-JP" altLang="en-US" smtClean="0"/>
              <a:t>⇒</a:t>
            </a:r>
            <a:r>
              <a:rPr lang="ja-JP" altLang="en-US" smtClean="0">
                <a:solidFill>
                  <a:srgbClr val="00B050"/>
                </a:solidFill>
              </a:rPr>
              <a:t>完全相関</a:t>
            </a:r>
            <a:r>
              <a:rPr lang="en-US" altLang="ja-JP" smtClean="0"/>
              <a:t>;  </a:t>
            </a:r>
            <a:r>
              <a:rPr lang="ja-JP" altLang="en-US" smtClean="0"/>
              <a:t>相関</a:t>
            </a:r>
            <a:r>
              <a:rPr lang="en-US" altLang="ja-JP" smtClean="0"/>
              <a:t>=0</a:t>
            </a:r>
            <a:r>
              <a:rPr lang="ja-JP" altLang="en-US" smtClean="0"/>
              <a:t>⇒</a:t>
            </a:r>
            <a:r>
              <a:rPr lang="ja-JP" altLang="en-US" smtClean="0">
                <a:solidFill>
                  <a:srgbClr val="FF0000"/>
                </a:solidFill>
              </a:rPr>
              <a:t>無相関　</a:t>
            </a:r>
            <a:r>
              <a:rPr lang="ja-JP" altLang="en-US" smtClean="0"/>
              <a:t>　</a:t>
            </a:r>
          </a:p>
          <a:p>
            <a:pPr eaLnBrk="1" hangingPunct="1"/>
            <a:endParaRPr lang="ja-JP" alt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eaLnBrk="1" fontAlgn="auto" hangingPunct="1">
              <a:spcAft>
                <a:spcPts val="0"/>
              </a:spcAft>
              <a:defRPr/>
            </a:pPr>
            <a:r>
              <a:rPr lang="ja-JP" altLang="en-US" dirty="0" smtClean="0"/>
              <a:t>学校で創造性を伸ばす工夫</a:t>
            </a:r>
            <a:endParaRPr lang="ja-JP" altLang="en-US" dirty="0"/>
          </a:p>
        </p:txBody>
      </p:sp>
      <p:sp>
        <p:nvSpPr>
          <p:cNvPr id="31747" name="コンテンツ プレースホルダ 2"/>
          <p:cNvSpPr>
            <a:spLocks noGrp="1"/>
          </p:cNvSpPr>
          <p:nvPr>
            <p:ph idx="1"/>
          </p:nvPr>
        </p:nvSpPr>
        <p:spPr/>
        <p:txBody>
          <a:bodyPr/>
          <a:lstStyle/>
          <a:p>
            <a:pPr eaLnBrk="1" hangingPunct="1"/>
            <a:r>
              <a:rPr lang="ja-JP" altLang="en-US" smtClean="0"/>
              <a:t>①読解＋創造⇒創造的作文</a:t>
            </a:r>
          </a:p>
          <a:p>
            <a:pPr eaLnBrk="1" latinLnBrk="1" hangingPunct="1"/>
            <a:r>
              <a:rPr lang="ja-JP" altLang="en-US" smtClean="0"/>
              <a:t>②認知的不協和を引き起こす授業</a:t>
            </a:r>
          </a:p>
          <a:p>
            <a:pPr eaLnBrk="1" latinLnBrk="1" hangingPunct="1"/>
            <a:r>
              <a:rPr lang="ja-JP" altLang="en-US" smtClean="0"/>
              <a:t>③生徒の不思議な体験や疑問を発表させる。</a:t>
            </a:r>
          </a:p>
          <a:p>
            <a:pPr eaLnBrk="1" latinLnBrk="1" hangingPunct="1"/>
            <a:r>
              <a:rPr lang="ja-JP" altLang="en-US" smtClean="0"/>
              <a:t>④発明・発見秘話、遺跡発掘、海底・宇宙探検、動物と人間の物語など、好奇心を刺激する本や辞典を教室に集める。</a:t>
            </a:r>
          </a:p>
          <a:p>
            <a:pPr eaLnBrk="1" latinLnBrk="1" hangingPunct="1"/>
            <a:r>
              <a:rPr lang="en-US" altLang="ja-JP" smtClean="0"/>
              <a:t> </a:t>
            </a:r>
            <a:r>
              <a:rPr lang="ja-JP" altLang="en-US" smtClean="0"/>
              <a:t>⑤科学館、天文館、博物館、考古館、コンピューター科学館見学</a:t>
            </a:r>
          </a:p>
          <a:p>
            <a:pPr eaLnBrk="1" latinLnBrk="1" hangingPunct="1"/>
            <a:r>
              <a:rPr lang="en-US" altLang="ja-JP" smtClean="0"/>
              <a:t>  </a:t>
            </a:r>
            <a:r>
              <a:rPr lang="ja-JP" altLang="en-US" smtClean="0"/>
              <a:t>⑥疑問に直ちに答を与えない</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eaLnBrk="1" hangingPunct="1">
              <a:defRPr/>
            </a:pPr>
            <a:r>
              <a:rPr lang="ja-JP" altLang="en-US" dirty="0" smtClean="0"/>
              <a:t>つづき</a:t>
            </a:r>
            <a:endParaRPr lang="ja-JP" altLang="en-US" dirty="0"/>
          </a:p>
        </p:txBody>
      </p:sp>
      <p:sp>
        <p:nvSpPr>
          <p:cNvPr id="32771" name="コンテンツ プレースホルダ 2"/>
          <p:cNvSpPr>
            <a:spLocks noGrp="1"/>
          </p:cNvSpPr>
          <p:nvPr>
            <p:ph idx="1"/>
          </p:nvPr>
        </p:nvSpPr>
        <p:spPr/>
        <p:txBody>
          <a:bodyPr/>
          <a:lstStyle/>
          <a:p>
            <a:pPr eaLnBrk="1" hangingPunct="1"/>
            <a:r>
              <a:rPr lang="en-US" altLang="ja-JP" smtClean="0"/>
              <a:t> </a:t>
            </a:r>
            <a:r>
              <a:rPr lang="ja-JP" altLang="en-US" smtClean="0"/>
              <a:t>一人もしくは小人数の研究プロジェクトを設ける。⇒　ソーラーカー、人力飛行機</a:t>
            </a:r>
          </a:p>
          <a:p>
            <a:pPr eaLnBrk="1" hangingPunct="1"/>
            <a:r>
              <a:rPr lang="ja-JP" altLang="en-US" smtClean="0"/>
              <a:t>一年をかけて研究する</a:t>
            </a:r>
          </a:p>
          <a:p>
            <a:pPr eaLnBrk="1" hangingPunct="1"/>
            <a:r>
              <a:rPr lang="ja-JP" altLang="en-US" smtClean="0"/>
              <a:t>　　　岡部中の例　⇒「香り」「水上歩行」　　　　　　</a:t>
            </a:r>
          </a:p>
          <a:p>
            <a:pPr eaLnBrk="1" hangingPunct="1"/>
            <a:r>
              <a:rPr lang="ja-JP" altLang="en-US" smtClean="0"/>
              <a:t>コンテストを計画　⇒ロボコン</a:t>
            </a:r>
          </a:p>
          <a:p>
            <a:pPr eaLnBrk="1" hangingPunct="1"/>
            <a:r>
              <a:rPr lang="ja-JP" altLang="en-US" smtClean="0"/>
              <a:t>生徒全員が参加　⇒　「風上にはしる車」</a:t>
            </a:r>
          </a:p>
          <a:p>
            <a:pPr eaLnBrk="1" hangingPunct="1"/>
            <a:endParaRPr lang="ja-JP" altLang="en-US" smtClean="0"/>
          </a:p>
          <a:p>
            <a:pPr eaLnBrk="1" hangingPunct="1"/>
            <a:endParaRPr lang="ja-JP" alt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320040"/>
            <a:ext cx="7239000" cy="1143000"/>
          </a:xfrm>
        </p:spPr>
        <p:txBody>
          <a:bodyPr/>
          <a:lstStyle/>
          <a:p>
            <a:pPr eaLnBrk="1" fontAlgn="auto" hangingPunct="1">
              <a:spcAft>
                <a:spcPts val="0"/>
              </a:spcAft>
              <a:defRPr/>
            </a:pPr>
            <a:r>
              <a:rPr lang="ja-JP" altLang="en-US" smtClean="0"/>
              <a:t>飛行機はなぜ飛ぶか？</a:t>
            </a:r>
          </a:p>
        </p:txBody>
      </p:sp>
      <p:sp>
        <p:nvSpPr>
          <p:cNvPr id="25603" name="Rectangle 3"/>
          <p:cNvSpPr>
            <a:spLocks noGrp="1" noChangeArrowheads="1"/>
          </p:cNvSpPr>
          <p:nvPr>
            <p:ph idx="1"/>
          </p:nvPr>
        </p:nvSpPr>
        <p:spPr/>
        <p:txBody>
          <a:bodyPr>
            <a:normAutofit lnSpcReduction="10000"/>
          </a:bodyPr>
          <a:lstStyle/>
          <a:p>
            <a:pPr marL="274320" indent="-274320" eaLnBrk="1" fontAlgn="auto" hangingPunct="1">
              <a:spcAft>
                <a:spcPts val="0"/>
              </a:spcAft>
              <a:buFont typeface="Wingdings 2"/>
              <a:buChar char=""/>
              <a:defRPr/>
            </a:pPr>
            <a:endParaRPr lang="en-US" altLang="ja-JP" dirty="0" smtClean="0"/>
          </a:p>
          <a:p>
            <a:pPr marL="274320" indent="-274320" eaLnBrk="1" fontAlgn="auto" hangingPunct="1">
              <a:spcAft>
                <a:spcPts val="0"/>
              </a:spcAft>
              <a:buFont typeface="Wingdings 2"/>
              <a:buChar char=""/>
              <a:defRPr/>
            </a:pPr>
            <a:r>
              <a:rPr lang="en-US" altLang="ja-JP" sz="2000" dirty="0" smtClean="0"/>
              <a:t>[</a:t>
            </a:r>
            <a:r>
              <a:rPr lang="ja-JP" altLang="en-US" sz="2000" dirty="0" smtClean="0"/>
              <a:t>深く理解する</a:t>
            </a:r>
            <a:r>
              <a:rPr lang="en-US" altLang="ja-JP" sz="2000" dirty="0" smtClean="0"/>
              <a:t>]</a:t>
            </a:r>
          </a:p>
          <a:p>
            <a:pPr marL="274320" indent="-274320" eaLnBrk="1" fontAlgn="auto" hangingPunct="1">
              <a:spcAft>
                <a:spcPts val="0"/>
              </a:spcAft>
              <a:buFont typeface="Wingdings 2"/>
              <a:buChar char=""/>
              <a:defRPr/>
            </a:pPr>
            <a:r>
              <a:rPr lang="ja-JP" altLang="en-US" sz="2000" dirty="0" smtClean="0"/>
              <a:t>　  ①完全に水平にとんでいる羽根になぜ「揚力」が発生するのか？</a:t>
            </a:r>
          </a:p>
          <a:p>
            <a:pPr marL="274320" indent="-274320" eaLnBrk="1" fontAlgn="auto" hangingPunct="1">
              <a:spcAft>
                <a:spcPts val="0"/>
              </a:spcAft>
              <a:buFont typeface="Wingdings 2"/>
              <a:buChar char=""/>
              <a:defRPr/>
            </a:pPr>
            <a:r>
              <a:rPr lang="ja-JP" altLang="en-US" sz="2000" dirty="0" smtClean="0"/>
              <a:t>  ②飛行機は逆さになって飛ぶことができるのか？</a:t>
            </a:r>
          </a:p>
          <a:p>
            <a:pPr marL="274320" indent="-274320" eaLnBrk="1" fontAlgn="auto" hangingPunct="1">
              <a:spcAft>
                <a:spcPts val="0"/>
              </a:spcAft>
              <a:buFont typeface="Wingdings 2"/>
              <a:buChar char=""/>
              <a:defRPr/>
            </a:pPr>
            <a:r>
              <a:rPr lang="ja-JP" altLang="en-US" sz="2000" dirty="0" smtClean="0"/>
              <a:t>  ③飛行機の着陸時に出る補助翼はどんな役割をしているのか？</a:t>
            </a:r>
          </a:p>
          <a:p>
            <a:pPr marL="274320" indent="-274320" eaLnBrk="1" fontAlgn="auto" hangingPunct="1">
              <a:spcAft>
                <a:spcPts val="0"/>
              </a:spcAft>
              <a:buFont typeface="Wingdings 2"/>
              <a:buChar char=""/>
              <a:defRPr/>
            </a:pPr>
            <a:r>
              <a:rPr lang="ja-JP" altLang="en-US" sz="2000" dirty="0" smtClean="0"/>
              <a:t>  ④羽根の表面にできる渦が揚力を発生しているという理論は正しいのか？</a:t>
            </a:r>
          </a:p>
          <a:p>
            <a:pPr marL="274320" indent="-274320" eaLnBrk="1" fontAlgn="auto" hangingPunct="1">
              <a:spcAft>
                <a:spcPts val="0"/>
              </a:spcAft>
              <a:buFont typeface="Wingdings 2"/>
              <a:buChar char=""/>
              <a:defRPr/>
            </a:pPr>
            <a:r>
              <a:rPr lang="ja-JP" altLang="en-US" sz="2000" dirty="0" smtClean="0"/>
              <a:t>  ⑤揚力はベルヌイの定理で全て説明できるのか？</a:t>
            </a:r>
          </a:p>
          <a:p>
            <a:pPr marL="274320" indent="-274320" eaLnBrk="1" fontAlgn="auto" hangingPunct="1">
              <a:spcAft>
                <a:spcPts val="0"/>
              </a:spcAft>
              <a:buFont typeface="Wingdings 2"/>
              <a:buChar char=""/>
              <a:defRPr/>
            </a:pPr>
            <a:r>
              <a:rPr lang="ja-JP" altLang="en-US" sz="2000" dirty="0" smtClean="0"/>
              <a:t>  ⑥凧の飛ぶ原理と飛行機の飛ぶ原理は同じか？</a:t>
            </a:r>
          </a:p>
          <a:p>
            <a:pPr marL="274320" indent="-274320" eaLnBrk="1" fontAlgn="auto" hangingPunct="1">
              <a:spcAft>
                <a:spcPts val="0"/>
              </a:spcAft>
              <a:buFont typeface="Wingdings 2"/>
              <a:buChar char=""/>
              <a:defRPr/>
            </a:pPr>
            <a:r>
              <a:rPr lang="ja-JP" altLang="en-US" sz="2000" dirty="0" smtClean="0"/>
              <a:t>  ⑦ロケットの飛ぶ原理と飛行機のそれは、どこが違うか？</a:t>
            </a:r>
          </a:p>
          <a:p>
            <a:pPr marL="274320" indent="-274320" eaLnBrk="1" fontAlgn="auto" hangingPunct="1">
              <a:spcAft>
                <a:spcPts val="0"/>
              </a:spcAft>
              <a:buFont typeface="Wingdings 2"/>
              <a:buChar char=""/>
              <a:defRPr/>
            </a:pPr>
            <a:r>
              <a:rPr lang="ja-JP" altLang="en-US" sz="2000" dirty="0" smtClean="0"/>
              <a:t>  ⑧紙飛行機は翼が平らなのになぜ飛べるか？</a:t>
            </a:r>
          </a:p>
          <a:p>
            <a:pPr marL="274320" indent="-274320" eaLnBrk="1" fontAlgn="auto" hangingPunct="1">
              <a:spcAft>
                <a:spcPts val="0"/>
              </a:spcAft>
              <a:buFont typeface="Wingdings 2"/>
              <a:buChar char=""/>
              <a:defRPr/>
            </a:pPr>
            <a:r>
              <a:rPr lang="ja-JP" altLang="en-US" sz="2000" dirty="0" smtClean="0"/>
              <a:t>  ⑨ヘリコプターや昆虫の飛ぶ原理は？</a:t>
            </a:r>
          </a:p>
        </p:txBody>
      </p:sp>
      <p:pic>
        <p:nvPicPr>
          <p:cNvPr id="33796" name="Picture 4" descr="D:\Ichitaro\sozo\Ronbun\zu.jpg"/>
          <p:cNvPicPr>
            <a:picLocks noChangeAspect="1" noChangeArrowheads="1"/>
          </p:cNvPicPr>
          <p:nvPr/>
        </p:nvPicPr>
        <p:blipFill>
          <a:blip r:embed="rId2"/>
          <a:srcRect/>
          <a:stretch>
            <a:fillRect/>
          </a:stretch>
        </p:blipFill>
        <p:spPr bwMode="auto">
          <a:xfrm>
            <a:off x="5286375" y="857250"/>
            <a:ext cx="4500563"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eaLnBrk="1" hangingPunct="1">
              <a:defRPr/>
            </a:pPr>
            <a:r>
              <a:rPr lang="en-US" altLang="ja-JP" dirty="0" smtClean="0"/>
              <a:t>Wind CAR</a:t>
            </a:r>
            <a:r>
              <a:rPr lang="ja-JP" altLang="en-US" dirty="0" smtClean="0"/>
              <a:t>（風上に走る車）制作</a:t>
            </a:r>
            <a:endParaRPr lang="ja-JP" altLang="en-US" dirty="0"/>
          </a:p>
        </p:txBody>
      </p:sp>
      <p:sp>
        <p:nvSpPr>
          <p:cNvPr id="34819" name="コンテンツ プレースホルダ 2"/>
          <p:cNvSpPr>
            <a:spLocks noGrp="1"/>
          </p:cNvSpPr>
          <p:nvPr>
            <p:ph idx="1"/>
          </p:nvPr>
        </p:nvSpPr>
        <p:spPr/>
        <p:txBody>
          <a:bodyPr/>
          <a:lstStyle/>
          <a:p>
            <a:pPr eaLnBrk="1" hangingPunct="1"/>
            <a:r>
              <a:rPr lang="ja-JP" altLang="en-US" sz="3200" smtClean="0">
                <a:solidFill>
                  <a:srgbClr val="0070C0"/>
                </a:solidFill>
              </a:rPr>
              <a:t>材料</a:t>
            </a:r>
          </a:p>
          <a:p>
            <a:pPr eaLnBrk="1" hangingPunct="1"/>
            <a:r>
              <a:rPr lang="ja-JP" altLang="en-US" smtClean="0"/>
              <a:t>　</a:t>
            </a:r>
            <a:r>
              <a:rPr lang="ja-JP" altLang="en-US" smtClean="0">
                <a:solidFill>
                  <a:srgbClr val="00B050"/>
                </a:solidFill>
              </a:rPr>
              <a:t>割り箸</a:t>
            </a:r>
          </a:p>
          <a:p>
            <a:pPr eaLnBrk="1" hangingPunct="1"/>
            <a:r>
              <a:rPr lang="ja-JP" altLang="en-US" smtClean="0">
                <a:solidFill>
                  <a:srgbClr val="00B050"/>
                </a:solidFill>
              </a:rPr>
              <a:t>　針金</a:t>
            </a:r>
          </a:p>
          <a:p>
            <a:pPr eaLnBrk="1" hangingPunct="1"/>
            <a:r>
              <a:rPr lang="ja-JP" altLang="en-US" smtClean="0">
                <a:solidFill>
                  <a:srgbClr val="00B050"/>
                </a:solidFill>
              </a:rPr>
              <a:t>　厚紙</a:t>
            </a:r>
          </a:p>
          <a:p>
            <a:pPr eaLnBrk="1" hangingPunct="1"/>
            <a:r>
              <a:rPr lang="ja-JP" altLang="en-US" smtClean="0">
                <a:solidFill>
                  <a:srgbClr val="00B050"/>
                </a:solidFill>
              </a:rPr>
              <a:t>　ゴム</a:t>
            </a:r>
          </a:p>
          <a:p>
            <a:pPr eaLnBrk="1" hangingPunct="1"/>
            <a:r>
              <a:rPr lang="ja-JP" altLang="en-US" smtClean="0">
                <a:solidFill>
                  <a:srgbClr val="00B050"/>
                </a:solidFill>
              </a:rPr>
              <a:t>　ストロー</a:t>
            </a:r>
          </a:p>
          <a:p>
            <a:pPr eaLnBrk="1" hangingPunct="1"/>
            <a:r>
              <a:rPr lang="ja-JP" altLang="en-US" smtClean="0">
                <a:solidFill>
                  <a:srgbClr val="00B050"/>
                </a:solidFill>
              </a:rPr>
              <a:t>　古ハガキ</a:t>
            </a:r>
          </a:p>
          <a:p>
            <a:pPr eaLnBrk="1" hangingPunct="1"/>
            <a:endParaRPr lang="ja-JP"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en-US" altLang="ja-JP" dirty="0" smtClean="0"/>
              <a:t>PISA</a:t>
            </a:r>
            <a:r>
              <a:rPr lang="ja-JP" altLang="en-US" dirty="0" smtClean="0"/>
              <a:t>型学力：</a:t>
            </a:r>
            <a:r>
              <a:rPr lang="en-US" altLang="ja-JP" sz="2700" dirty="0" smtClean="0"/>
              <a:t>2000</a:t>
            </a:r>
            <a:r>
              <a:rPr lang="ja-JP" altLang="en-US" sz="2700" dirty="0" smtClean="0"/>
              <a:t>・</a:t>
            </a:r>
            <a:r>
              <a:rPr lang="en-US" altLang="ja-JP" sz="2700" dirty="0" smtClean="0"/>
              <a:t>2003</a:t>
            </a:r>
            <a:r>
              <a:rPr lang="ja-JP" altLang="en-US" sz="2700" dirty="0" smtClean="0"/>
              <a:t>・</a:t>
            </a:r>
            <a:r>
              <a:rPr lang="en-US" altLang="ja-JP" sz="2700" dirty="0" smtClean="0"/>
              <a:t>2006</a:t>
            </a:r>
            <a:r>
              <a:rPr lang="ja-JP" altLang="en-US" sz="2700" dirty="0" smtClean="0"/>
              <a:t>年の</a:t>
            </a:r>
            <a:r>
              <a:rPr lang="en-US" altLang="ja-JP" sz="2700" dirty="0" smtClean="0"/>
              <a:t>3</a:t>
            </a:r>
            <a:r>
              <a:rPr lang="ja-JP" altLang="en-US" sz="2700" dirty="0" smtClean="0"/>
              <a:t>回の成績比較</a:t>
            </a:r>
            <a:endParaRPr lang="ja-JP" altLang="en-US" sz="2700" dirty="0"/>
          </a:p>
        </p:txBody>
      </p:sp>
      <p:sp>
        <p:nvSpPr>
          <p:cNvPr id="8195" name="コンテンツ プレースホルダ 2"/>
          <p:cNvSpPr>
            <a:spLocks noGrp="1"/>
          </p:cNvSpPr>
          <p:nvPr>
            <p:ph idx="1"/>
          </p:nvPr>
        </p:nvSpPr>
        <p:spPr/>
        <p:txBody>
          <a:bodyPr/>
          <a:lstStyle/>
          <a:p>
            <a:pPr eaLnBrk="1" hangingPunct="1"/>
            <a:r>
              <a:rPr lang="en-US" altLang="ja-JP" b="1" smtClean="0"/>
              <a:t>1.</a:t>
            </a:r>
            <a:r>
              <a:rPr lang="ja-JP" altLang="en-US" b="1" smtClean="0"/>
              <a:t>科学的リテラシー</a:t>
            </a:r>
            <a:r>
              <a:rPr lang="ja-JP" altLang="en-US" smtClean="0"/>
              <a:t> </a:t>
            </a:r>
            <a:br>
              <a:rPr lang="ja-JP" altLang="en-US" smtClean="0"/>
            </a:br>
            <a:r>
              <a:rPr lang="zh-TW" altLang="en-US" smtClean="0">
                <a:cs typeface="微軟正黑體"/>
              </a:rPr>
              <a:t> </a:t>
            </a:r>
            <a:r>
              <a:rPr lang="ja-JP" altLang="en-US" smtClean="0"/>
              <a:t>　　　　　　</a:t>
            </a:r>
            <a:r>
              <a:rPr lang="en-US" altLang="zh-TW" sz="1600" smtClean="0">
                <a:cs typeface="微軟正黑體"/>
              </a:rPr>
              <a:t>2000</a:t>
            </a:r>
            <a:r>
              <a:rPr lang="zh-TW" altLang="en-US" sz="1600" smtClean="0">
                <a:cs typeface="微軟正黑體"/>
              </a:rPr>
              <a:t>年調査</a:t>
            </a:r>
            <a:r>
              <a:rPr lang="ja-JP" altLang="en-US" sz="1600" smtClean="0"/>
              <a:t>　　</a:t>
            </a:r>
            <a:r>
              <a:rPr lang="en-US" altLang="zh-TW" sz="1600" smtClean="0">
                <a:cs typeface="微軟正黑體"/>
              </a:rPr>
              <a:t>2003</a:t>
            </a:r>
            <a:r>
              <a:rPr lang="zh-TW" altLang="en-US" sz="1600" smtClean="0">
                <a:cs typeface="微軟正黑體"/>
              </a:rPr>
              <a:t>年調査</a:t>
            </a:r>
            <a:r>
              <a:rPr lang="ja-JP" altLang="en-US" sz="1600" smtClean="0"/>
              <a:t>　　</a:t>
            </a:r>
            <a:r>
              <a:rPr lang="en-US" altLang="zh-TW" sz="1600" smtClean="0">
                <a:cs typeface="微軟正黑體"/>
              </a:rPr>
              <a:t>2006</a:t>
            </a:r>
            <a:r>
              <a:rPr lang="zh-TW" altLang="en-US" sz="1600" smtClean="0">
                <a:cs typeface="微軟正黑體"/>
              </a:rPr>
              <a:t>年調査</a:t>
            </a:r>
          </a:p>
          <a:p>
            <a:pPr eaLnBrk="1" hangingPunct="1"/>
            <a:r>
              <a:rPr lang="ja-JP" altLang="en-US" sz="1600" smtClean="0"/>
              <a:t>全参加国中の順位　　　 </a:t>
            </a:r>
            <a:r>
              <a:rPr lang="en-US" altLang="ja-JP" smtClean="0"/>
              <a:t>2</a:t>
            </a:r>
            <a:r>
              <a:rPr lang="ja-JP" altLang="en-US" smtClean="0"/>
              <a:t>位　　　</a:t>
            </a:r>
            <a:r>
              <a:rPr lang="en-US" altLang="ja-JP" smtClean="0"/>
              <a:t>2</a:t>
            </a:r>
            <a:r>
              <a:rPr lang="ja-JP" altLang="en-US" smtClean="0"/>
              <a:t>位　　　</a:t>
            </a:r>
            <a:r>
              <a:rPr lang="en-US" altLang="ja-JP" smtClean="0"/>
              <a:t>6</a:t>
            </a:r>
            <a:r>
              <a:rPr lang="ja-JP" altLang="en-US" smtClean="0"/>
              <a:t>位</a:t>
            </a:r>
            <a:endParaRPr lang="en-US" altLang="ja-JP" smtClean="0"/>
          </a:p>
          <a:p>
            <a:pPr eaLnBrk="1" hangingPunct="1"/>
            <a:r>
              <a:rPr lang="en-US" altLang="ja-JP" b="1" smtClean="0"/>
              <a:t>2.</a:t>
            </a:r>
            <a:r>
              <a:rPr lang="ja-JP" altLang="en-US" b="1" smtClean="0"/>
              <a:t>読解力</a:t>
            </a:r>
            <a:endParaRPr lang="ja-JP" altLang="en-US" smtClean="0"/>
          </a:p>
          <a:p>
            <a:pPr eaLnBrk="1" hangingPunct="1"/>
            <a:r>
              <a:rPr lang="ja-JP" altLang="en-US" sz="1600" smtClean="0"/>
              <a:t>全参加国中の順位　　　</a:t>
            </a:r>
            <a:r>
              <a:rPr lang="en-US" altLang="ja-JP" sz="2800" smtClean="0"/>
              <a:t>8</a:t>
            </a:r>
            <a:r>
              <a:rPr lang="ja-JP" altLang="en-US" sz="2800" smtClean="0"/>
              <a:t>位　　　</a:t>
            </a:r>
            <a:r>
              <a:rPr lang="en-US" altLang="ja-JP" sz="2800" smtClean="0"/>
              <a:t>14</a:t>
            </a:r>
            <a:r>
              <a:rPr lang="ja-JP" altLang="en-US" sz="2800" smtClean="0"/>
              <a:t>位　　</a:t>
            </a:r>
            <a:r>
              <a:rPr lang="en-US" altLang="ja-JP" sz="2800" smtClean="0">
                <a:solidFill>
                  <a:srgbClr val="00B050"/>
                </a:solidFill>
              </a:rPr>
              <a:t>15</a:t>
            </a:r>
            <a:r>
              <a:rPr lang="ja-JP" altLang="en-US" sz="2800" smtClean="0">
                <a:solidFill>
                  <a:srgbClr val="00B050"/>
                </a:solidFill>
              </a:rPr>
              <a:t>位</a:t>
            </a:r>
            <a:endParaRPr lang="ja-JP" altLang="en-US" sz="2800" smtClean="0">
              <a:solidFill>
                <a:srgbClr val="C00000"/>
              </a:solidFill>
            </a:endParaRPr>
          </a:p>
          <a:p>
            <a:pPr eaLnBrk="1" hangingPunct="1"/>
            <a:r>
              <a:rPr lang="en-US" altLang="ja-JP" sz="2800" b="1" smtClean="0"/>
              <a:t>3.</a:t>
            </a:r>
            <a:r>
              <a:rPr lang="ja-JP" altLang="en-US" sz="2800" b="1" smtClean="0"/>
              <a:t>数学的リテラシー</a:t>
            </a:r>
            <a:endParaRPr lang="ja-JP" altLang="en-US" sz="2800" smtClean="0">
              <a:solidFill>
                <a:srgbClr val="C00000"/>
              </a:solidFill>
            </a:endParaRPr>
          </a:p>
          <a:p>
            <a:pPr eaLnBrk="1" hangingPunct="1"/>
            <a:r>
              <a:rPr lang="ja-JP" altLang="en-US" sz="1600" smtClean="0"/>
              <a:t>全参加国中の順位　　　</a:t>
            </a:r>
            <a:r>
              <a:rPr lang="en-US" altLang="ja-JP" sz="2800" smtClean="0"/>
              <a:t>1</a:t>
            </a:r>
            <a:r>
              <a:rPr lang="ja-JP" altLang="en-US" sz="2800" smtClean="0"/>
              <a:t>位　　　</a:t>
            </a:r>
            <a:r>
              <a:rPr lang="en-US" altLang="ja-JP" sz="2800" smtClean="0"/>
              <a:t>6</a:t>
            </a:r>
            <a:r>
              <a:rPr lang="ja-JP" altLang="en-US" sz="2800" smtClean="0"/>
              <a:t>位　　</a:t>
            </a:r>
            <a:r>
              <a:rPr lang="en-US" altLang="ja-JP" sz="2800" smtClean="0"/>
              <a:t>10</a:t>
            </a:r>
            <a:r>
              <a:rPr lang="ja-JP" altLang="en-US" sz="2800" smtClean="0"/>
              <a:t>位</a:t>
            </a:r>
          </a:p>
          <a:p>
            <a:pPr eaLnBrk="1" hangingPunct="1"/>
            <a:r>
              <a:rPr lang="en-US" altLang="ja-JP" sz="2800" smtClean="0"/>
              <a:t>-----------------------------------------------</a:t>
            </a:r>
            <a:endParaRPr lang="ja-JP" altLang="en-US" sz="2800" smtClean="0"/>
          </a:p>
          <a:p>
            <a:pPr eaLnBrk="1" hangingPunct="1"/>
            <a:r>
              <a:rPr lang="en-US" altLang="ja-JP" sz="2800" smtClean="0">
                <a:solidFill>
                  <a:srgbClr val="C00000"/>
                </a:solidFill>
              </a:rPr>
              <a:t>TOEFL</a:t>
            </a:r>
            <a:r>
              <a:rPr lang="ja-JP" altLang="en-US" sz="2800" smtClean="0"/>
              <a:t>（英語アジア</a:t>
            </a:r>
            <a:r>
              <a:rPr lang="en-US" altLang="ja-JP" sz="2800" smtClean="0"/>
              <a:t>28</a:t>
            </a:r>
            <a:r>
              <a:rPr lang="ja-JP" altLang="en-US" sz="2800" smtClean="0"/>
              <a:t>国・地域中</a:t>
            </a:r>
            <a:r>
              <a:rPr lang="ja-JP" altLang="en-US" sz="2800" smtClean="0">
                <a:solidFill>
                  <a:srgbClr val="FF0000"/>
                </a:solidFill>
              </a:rPr>
              <a:t>（</a:t>
            </a:r>
            <a:r>
              <a:rPr lang="en-US" altLang="ja-JP" sz="2800" smtClean="0">
                <a:solidFill>
                  <a:srgbClr val="FF0000"/>
                </a:solidFill>
              </a:rPr>
              <a:t>?</a:t>
            </a:r>
            <a:r>
              <a:rPr lang="ja-JP" altLang="en-US" sz="2800" smtClean="0">
                <a:solidFill>
                  <a:srgbClr val="FF0000"/>
                </a:solidFill>
              </a:rPr>
              <a:t>位）</a:t>
            </a:r>
          </a:p>
          <a:p>
            <a:pPr eaLnBrk="1" hangingPunct="1"/>
            <a:endParaRPr lang="ja-JP" altLang="en-US" sz="16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eaLnBrk="1" hangingPunct="1">
              <a:defRPr/>
            </a:pPr>
            <a:r>
              <a:rPr lang="ja-JP" altLang="en-US" dirty="0" smtClean="0"/>
              <a:t>学生が創った</a:t>
            </a:r>
            <a:r>
              <a:rPr lang="en-US" altLang="ja-JP" dirty="0" smtClean="0"/>
              <a:t>Wind </a:t>
            </a:r>
            <a:r>
              <a:rPr lang="en-US" altLang="ja-JP" dirty="0" err="1" smtClean="0"/>
              <a:t>CArs</a:t>
            </a:r>
            <a:endParaRPr lang="ja-JP" altLang="en-US" dirty="0"/>
          </a:p>
        </p:txBody>
      </p:sp>
      <p:pic>
        <p:nvPicPr>
          <p:cNvPr id="35843" name="コンテンツ プレースホルダ 3" descr="図10-2.jpg"/>
          <p:cNvPicPr>
            <a:picLocks noGrp="1" noChangeAspect="1"/>
          </p:cNvPicPr>
          <p:nvPr>
            <p:ph idx="1"/>
          </p:nvPr>
        </p:nvPicPr>
        <p:blipFill>
          <a:blip r:embed="rId2"/>
          <a:srcRect/>
          <a:stretch>
            <a:fillRect/>
          </a:stretch>
        </p:blipFill>
        <p:spPr>
          <a:xfrm>
            <a:off x="1919288" y="1609725"/>
            <a:ext cx="4314825" cy="4846638"/>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問題解決（例）</a:t>
            </a:r>
            <a:endParaRPr lang="ja-JP" altLang="en-US" dirty="0"/>
          </a:p>
        </p:txBody>
      </p:sp>
      <p:sp>
        <p:nvSpPr>
          <p:cNvPr id="36867" name="コンテンツ プレースホルダ 2"/>
          <p:cNvSpPr>
            <a:spLocks noGrp="1"/>
          </p:cNvSpPr>
          <p:nvPr>
            <p:ph idx="1"/>
          </p:nvPr>
        </p:nvSpPr>
        <p:spPr/>
        <p:txBody>
          <a:bodyPr/>
          <a:lstStyle/>
          <a:p>
            <a:pPr eaLnBrk="1" hangingPunct="1"/>
            <a:r>
              <a:rPr lang="ja-JP" altLang="en-US" sz="3200" b="1" smtClean="0">
                <a:solidFill>
                  <a:srgbClr val="C00000"/>
                </a:solidFill>
              </a:rPr>
              <a:t>総合的学習のテーマ設定</a:t>
            </a:r>
          </a:p>
          <a:p>
            <a:pPr eaLnBrk="1" hangingPunct="1"/>
            <a:r>
              <a:rPr lang="ja-JP" altLang="en-US" sz="3200" smtClean="0"/>
              <a:t>　例</a:t>
            </a:r>
            <a:r>
              <a:rPr lang="en-US" altLang="ja-JP" sz="3200" smtClean="0"/>
              <a:t>1</a:t>
            </a:r>
            <a:r>
              <a:rPr lang="ja-JP" altLang="en-US" sz="3200" smtClean="0"/>
              <a:t>「豆腐のできるまで」⇒　</a:t>
            </a:r>
            <a:r>
              <a:rPr lang="en-US" altLang="ja-JP" sz="3200" smtClean="0"/>
              <a:t>×</a:t>
            </a:r>
            <a:endParaRPr lang="ja-JP" altLang="en-US" sz="3200" smtClean="0"/>
          </a:p>
          <a:p>
            <a:pPr eaLnBrk="1" hangingPunct="1"/>
            <a:r>
              <a:rPr lang="ja-JP" altLang="en-US" sz="3200" smtClean="0"/>
              <a:t>「</a:t>
            </a:r>
            <a:r>
              <a:rPr lang="ja-JP" altLang="en-US" sz="3200" smtClean="0">
                <a:solidFill>
                  <a:srgbClr val="00B050"/>
                </a:solidFill>
              </a:rPr>
              <a:t>おいしい豆腐をどのようにつくるか</a:t>
            </a:r>
            <a:r>
              <a:rPr lang="ja-JP" altLang="en-US" sz="3200" smtClean="0"/>
              <a:t>」⇒◎</a:t>
            </a:r>
            <a:endParaRPr lang="en-US" altLang="ja-JP" sz="3200" smtClean="0"/>
          </a:p>
          <a:p>
            <a:pPr eaLnBrk="1" hangingPunct="1"/>
            <a:r>
              <a:rPr lang="ja-JP" altLang="en-US" sz="3200" smtClean="0"/>
              <a:t>例２「さびれた商店街を活性化」⇒</a:t>
            </a:r>
            <a:r>
              <a:rPr lang="en-US" altLang="ja-JP" sz="3200" smtClean="0"/>
              <a:t>×</a:t>
            </a:r>
            <a:endParaRPr lang="ja-JP" altLang="en-US" sz="3200" smtClean="0"/>
          </a:p>
          <a:p>
            <a:pPr eaLnBrk="1" hangingPunct="1"/>
            <a:r>
              <a:rPr lang="ja-JP" altLang="en-US" sz="3200" smtClean="0"/>
              <a:t>「</a:t>
            </a:r>
            <a:r>
              <a:rPr lang="ja-JP" altLang="en-US" sz="3200" smtClean="0">
                <a:solidFill>
                  <a:srgbClr val="00B050"/>
                </a:solidFill>
              </a:rPr>
              <a:t>さびれた商店街の土、日の客数を１割増やす</a:t>
            </a:r>
            <a:r>
              <a:rPr lang="ja-JP" altLang="en-US" sz="3200" smtClean="0"/>
              <a:t>」「</a:t>
            </a:r>
            <a:r>
              <a:rPr lang="ja-JP" altLang="en-US" sz="3200" smtClean="0">
                <a:solidFill>
                  <a:srgbClr val="00B0F0"/>
                </a:solidFill>
              </a:rPr>
              <a:t>市民の知恵を引き出す</a:t>
            </a:r>
            <a:r>
              <a:rPr lang="ja-JP" altLang="en-US" sz="3200" smtClean="0"/>
              <a:t>」⇒◎</a:t>
            </a:r>
          </a:p>
          <a:p>
            <a:pPr eaLnBrk="1" hangingPunct="1"/>
            <a:endParaRPr lang="ja-JP" altLang="en-US" smtClean="0"/>
          </a:p>
          <a:p>
            <a:pPr eaLnBrk="1" hangingPunct="1"/>
            <a:endParaRPr lang="ja-JP" alt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閉園危機の動物園を救う</a:t>
            </a:r>
            <a:endParaRPr lang="ja-JP" altLang="en-US" dirty="0"/>
          </a:p>
        </p:txBody>
      </p:sp>
      <p:sp>
        <p:nvSpPr>
          <p:cNvPr id="3" name="コンテンツ プレースホルダ 2"/>
          <p:cNvSpPr>
            <a:spLocks noGrp="1"/>
          </p:cNvSpPr>
          <p:nvPr>
            <p:ph idx="1"/>
          </p:nvPr>
        </p:nvSpPr>
        <p:spPr/>
        <p:txBody>
          <a:bodyPr>
            <a:normAutofit fontScale="47500" lnSpcReduction="20000"/>
          </a:bodyPr>
          <a:lstStyle/>
          <a:p>
            <a:pPr marL="274320" indent="-274320" eaLnBrk="1" fontAlgn="auto" hangingPunct="1">
              <a:spcAft>
                <a:spcPts val="0"/>
              </a:spcAft>
              <a:buFont typeface="Wingdings 2"/>
              <a:buChar char=""/>
              <a:defRPr/>
            </a:pPr>
            <a:r>
              <a:rPr lang="ja-JP" altLang="en-US" sz="5100" dirty="0" smtClean="0"/>
              <a:t>旭山動物園（創造的問題解決例）</a:t>
            </a:r>
          </a:p>
          <a:p>
            <a:pPr marL="274320" indent="-274320" eaLnBrk="1" fontAlgn="auto" hangingPunct="1">
              <a:spcAft>
                <a:spcPts val="0"/>
              </a:spcAft>
              <a:buFont typeface="Wingdings 2"/>
              <a:buChar char=""/>
              <a:defRPr/>
            </a:pPr>
            <a:r>
              <a:rPr lang="ja-JP" altLang="en-US" sz="5100" dirty="0" smtClean="0"/>
              <a:t>通常⇒イベントを企画</a:t>
            </a:r>
          </a:p>
          <a:p>
            <a:pPr marL="274320" indent="-274320" eaLnBrk="1" fontAlgn="auto" hangingPunct="1">
              <a:spcAft>
                <a:spcPts val="0"/>
              </a:spcAft>
              <a:buFont typeface="Wingdings 2"/>
              <a:buChar char=""/>
              <a:defRPr/>
            </a:pPr>
            <a:r>
              <a:rPr lang="ja-JP" altLang="en-US" sz="5100" dirty="0" smtClean="0"/>
              <a:t>旭山⇒　</a:t>
            </a:r>
            <a:r>
              <a:rPr lang="ja-JP" altLang="en-US" sz="5100" b="1" dirty="0" smtClean="0">
                <a:solidFill>
                  <a:srgbClr val="C00000"/>
                </a:solidFill>
              </a:rPr>
              <a:t>問題</a:t>
            </a:r>
            <a:r>
              <a:rPr lang="en-US" altLang="ja-JP" sz="5100" b="1" dirty="0" smtClean="0">
                <a:solidFill>
                  <a:srgbClr val="C00000"/>
                </a:solidFill>
              </a:rPr>
              <a:t>1</a:t>
            </a:r>
            <a:r>
              <a:rPr lang="en-US" altLang="ja-JP" sz="5100" dirty="0" smtClean="0"/>
              <a:t>:</a:t>
            </a:r>
            <a:r>
              <a:rPr lang="ja-JP" altLang="en-US" sz="5100" dirty="0" smtClean="0"/>
              <a:t>動物はいつ動物本来の姿をみせるか</a:t>
            </a:r>
            <a:r>
              <a:rPr lang="en-US" altLang="ja-JP" sz="5100" dirty="0" smtClean="0"/>
              <a:t>?    </a:t>
            </a:r>
          </a:p>
          <a:p>
            <a:pPr marL="274320" indent="-274320" eaLnBrk="1" fontAlgn="auto" hangingPunct="1">
              <a:spcAft>
                <a:spcPts val="0"/>
              </a:spcAft>
              <a:buFont typeface="Wingdings 2"/>
              <a:buChar char=""/>
              <a:defRPr/>
            </a:pPr>
            <a:r>
              <a:rPr lang="en-US" altLang="ja-JP" sz="5100" dirty="0" smtClean="0"/>
              <a:t>             </a:t>
            </a:r>
            <a:r>
              <a:rPr lang="ja-JP" altLang="en-US" sz="5100" dirty="0" smtClean="0"/>
              <a:t>森の中、自然にいるとき</a:t>
            </a:r>
          </a:p>
          <a:p>
            <a:pPr marL="274320" indent="-274320" eaLnBrk="1" fontAlgn="auto" hangingPunct="1">
              <a:spcAft>
                <a:spcPts val="0"/>
              </a:spcAft>
              <a:buFont typeface="Wingdings 2"/>
              <a:buChar char=""/>
              <a:defRPr/>
            </a:pPr>
            <a:r>
              <a:rPr lang="ja-JP" altLang="en-US" sz="5100" dirty="0" smtClean="0"/>
              <a:t>　</a:t>
            </a:r>
            <a:r>
              <a:rPr lang="ja-JP" altLang="en-US" sz="5100" b="1" dirty="0" smtClean="0">
                <a:solidFill>
                  <a:srgbClr val="C00000"/>
                </a:solidFill>
              </a:rPr>
              <a:t>問題</a:t>
            </a:r>
            <a:r>
              <a:rPr lang="en-US" altLang="ja-JP" sz="5100" b="1" dirty="0" smtClean="0">
                <a:solidFill>
                  <a:srgbClr val="C00000"/>
                </a:solidFill>
              </a:rPr>
              <a:t>2</a:t>
            </a:r>
            <a:r>
              <a:rPr lang="en-US" altLang="ja-JP" sz="5100" dirty="0" smtClean="0"/>
              <a:t>:</a:t>
            </a:r>
            <a:r>
              <a:rPr lang="ja-JP" altLang="en-US" sz="5100" dirty="0" smtClean="0"/>
              <a:t>入園者はどのような条件でリピーターとなるか？</a:t>
            </a:r>
            <a:endParaRPr lang="en-US" altLang="ja-JP" sz="5100" dirty="0" smtClean="0"/>
          </a:p>
          <a:p>
            <a:pPr marL="274320" indent="-274320" eaLnBrk="1" fontAlgn="auto" hangingPunct="1">
              <a:spcAft>
                <a:spcPts val="0"/>
              </a:spcAft>
              <a:buFont typeface="Wingdings 2"/>
              <a:buChar char=""/>
              <a:defRPr/>
            </a:pPr>
            <a:r>
              <a:rPr lang="ja-JP" altLang="en-US" sz="5100" dirty="0" smtClean="0"/>
              <a:t>　</a:t>
            </a:r>
            <a:r>
              <a:rPr lang="ja-JP" altLang="en-US" sz="5100" b="1" dirty="0" smtClean="0">
                <a:solidFill>
                  <a:srgbClr val="C00000"/>
                </a:solidFill>
              </a:rPr>
              <a:t>問題</a:t>
            </a:r>
            <a:r>
              <a:rPr lang="en-US" altLang="ja-JP" sz="5100" b="1" dirty="0" smtClean="0">
                <a:solidFill>
                  <a:srgbClr val="C00000"/>
                </a:solidFill>
              </a:rPr>
              <a:t>3</a:t>
            </a:r>
            <a:r>
              <a:rPr lang="ja-JP" altLang="en-US" sz="5100" dirty="0" smtClean="0"/>
              <a:t>：飼育係りはどのような条件で充実を感じられるか？</a:t>
            </a:r>
            <a:endParaRPr lang="en-US" altLang="ja-JP" sz="5100" dirty="0" smtClean="0"/>
          </a:p>
          <a:p>
            <a:pPr marL="274320" indent="-274320" eaLnBrk="1" fontAlgn="auto" hangingPunct="1">
              <a:spcAft>
                <a:spcPts val="0"/>
              </a:spcAft>
              <a:buFont typeface="Wingdings 2"/>
              <a:buChar char=""/>
              <a:defRPr/>
            </a:pPr>
            <a:endParaRPr lang="en-US" altLang="ja-JP" sz="5100" dirty="0" smtClean="0"/>
          </a:p>
          <a:p>
            <a:pPr marL="274320" indent="-274320" eaLnBrk="1" fontAlgn="auto" hangingPunct="1">
              <a:spcAft>
                <a:spcPts val="0"/>
              </a:spcAft>
              <a:buFont typeface="Wingdings 2"/>
              <a:buChar char=""/>
              <a:defRPr/>
            </a:pPr>
            <a:r>
              <a:rPr lang="ja-JP" altLang="en-US" sz="5100" dirty="0" smtClean="0"/>
              <a:t>　　　</a:t>
            </a:r>
            <a:r>
              <a:rPr lang="ja-JP" altLang="en-US" sz="5100" b="1" dirty="0" smtClean="0">
                <a:solidFill>
                  <a:srgbClr val="00B050"/>
                </a:solidFill>
              </a:rPr>
              <a:t>飼育係</a:t>
            </a:r>
            <a:r>
              <a:rPr lang="ja-JP" altLang="en-US" sz="5100" dirty="0" smtClean="0"/>
              <a:t>　　⇒　　</a:t>
            </a:r>
            <a:r>
              <a:rPr lang="ja-JP" altLang="en-US" sz="5100" b="1" dirty="0" smtClean="0">
                <a:solidFill>
                  <a:srgbClr val="FF0000"/>
                </a:solidFill>
              </a:rPr>
              <a:t>展示係</a:t>
            </a:r>
          </a:p>
          <a:p>
            <a:pPr marL="274320" indent="-274320" eaLnBrk="1" fontAlgn="auto" hangingPunct="1">
              <a:spcAft>
                <a:spcPts val="0"/>
              </a:spcAft>
              <a:buFont typeface="Wingdings 2"/>
              <a:buNone/>
              <a:defRPr/>
            </a:pPr>
            <a:r>
              <a:rPr lang="ja-JP" altLang="en-US" sz="3600" dirty="0" smtClean="0"/>
              <a:t>　　　　　　　</a:t>
            </a:r>
            <a:endParaRPr lang="en-US" altLang="ja-JP" sz="3600" dirty="0" smtClean="0"/>
          </a:p>
          <a:p>
            <a:pPr marL="274320" indent="-274320" eaLnBrk="1" fontAlgn="auto" hangingPunct="1">
              <a:spcAft>
                <a:spcPts val="0"/>
              </a:spcAft>
              <a:buFont typeface="Wingdings 2"/>
              <a:buNone/>
              <a:defRPr/>
            </a:pPr>
            <a:r>
              <a:rPr lang="ja-JP" altLang="en-US" dirty="0" smtClean="0"/>
              <a:t>　　　　</a:t>
            </a:r>
            <a:endParaRPr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創造性育てるリーダーシップ</a:t>
            </a:r>
            <a:endParaRPr lang="ja-JP" altLang="en-US" dirty="0"/>
          </a:p>
        </p:txBody>
      </p:sp>
      <p:sp>
        <p:nvSpPr>
          <p:cNvPr id="38915" name="コンテンツ プレースホルダ 2"/>
          <p:cNvSpPr>
            <a:spLocks noGrp="1"/>
          </p:cNvSpPr>
          <p:nvPr>
            <p:ph idx="1"/>
          </p:nvPr>
        </p:nvSpPr>
        <p:spPr/>
        <p:txBody>
          <a:bodyPr/>
          <a:lstStyle/>
          <a:p>
            <a:pPr eaLnBrk="1" hangingPunct="1"/>
            <a:r>
              <a:rPr lang="ja-JP" altLang="en-US" dirty="0" smtClean="0"/>
              <a:t>創造性を伸ばす</a:t>
            </a:r>
            <a:r>
              <a:rPr lang="en-US" altLang="ja-JP" dirty="0" smtClean="0"/>
              <a:t>4</a:t>
            </a:r>
            <a:r>
              <a:rPr lang="ja-JP" altLang="en-US" dirty="0" err="1" smtClean="0"/>
              <a:t>つの</a:t>
            </a:r>
            <a:r>
              <a:rPr lang="ja-JP" altLang="en-US" dirty="0" smtClean="0"/>
              <a:t>原則（オズボーン）</a:t>
            </a:r>
          </a:p>
          <a:p>
            <a:pPr eaLnBrk="1" hangingPunct="1"/>
            <a:r>
              <a:rPr lang="ja-JP" altLang="en-US" sz="2000" b="1" i="1" u="sng" dirty="0" smtClean="0">
                <a:solidFill>
                  <a:srgbClr val="FF0000"/>
                </a:solidFill>
              </a:rPr>
              <a:t>判断遅延、量を増す、ワイルド、他の意見上に立つ</a:t>
            </a:r>
          </a:p>
          <a:p>
            <a:pPr eaLnBrk="1" hangingPunct="1"/>
            <a:r>
              <a:rPr lang="en-US" altLang="ja-JP" sz="2000" b="1" dirty="0" smtClean="0">
                <a:solidFill>
                  <a:srgbClr val="00B050"/>
                </a:solidFill>
              </a:rPr>
              <a:t>(</a:t>
            </a:r>
            <a:r>
              <a:rPr lang="ja-JP" altLang="en-US" sz="2000" b="1" dirty="0" smtClean="0">
                <a:solidFill>
                  <a:srgbClr val="00B050"/>
                </a:solidFill>
              </a:rPr>
              <a:t>弓野監訳　「創造的問題解決　北大路書房」</a:t>
            </a:r>
            <a:r>
              <a:rPr lang="en-US" altLang="ja-JP" sz="2000" b="1" dirty="0" smtClean="0">
                <a:solidFill>
                  <a:srgbClr val="00B050"/>
                </a:solidFill>
              </a:rPr>
              <a:t>)</a:t>
            </a:r>
          </a:p>
          <a:p>
            <a:pPr eaLnBrk="1" hangingPunct="1"/>
            <a:r>
              <a:rPr lang="en-US" altLang="ja-JP" sz="2000" b="1" dirty="0" smtClean="0">
                <a:solidFill>
                  <a:srgbClr val="00B050"/>
                </a:solidFill>
              </a:rPr>
              <a:t>(</a:t>
            </a:r>
            <a:r>
              <a:rPr lang="ja-JP" altLang="en-US" sz="2000" b="1" dirty="0" smtClean="0">
                <a:solidFill>
                  <a:srgbClr val="00B050"/>
                </a:solidFill>
              </a:rPr>
              <a:t>弓野監訳　「創造的リーダーシップ　北大路書房」</a:t>
            </a:r>
            <a:r>
              <a:rPr lang="en-US" altLang="ja-JP" sz="2000" b="1" dirty="0" smtClean="0">
                <a:solidFill>
                  <a:srgbClr val="00B050"/>
                </a:solidFill>
              </a:rPr>
              <a:t>)</a:t>
            </a:r>
          </a:p>
          <a:p>
            <a:pPr eaLnBrk="1" hangingPunct="1"/>
            <a:endParaRPr lang="ja-JP" altLang="en-US" sz="2000" b="1" dirty="0" smtClean="0">
              <a:solidFill>
                <a:srgbClr val="00B050"/>
              </a:solidFill>
            </a:endParaRPr>
          </a:p>
          <a:p>
            <a:pPr eaLnBrk="1" hangingPunct="1"/>
            <a:r>
              <a:rPr lang="ja-JP" altLang="en-US" dirty="0" smtClean="0"/>
              <a:t>課題を与えよ（</a:t>
            </a:r>
            <a:r>
              <a:rPr lang="ja-JP" altLang="en-US" sz="2800" dirty="0" smtClean="0">
                <a:solidFill>
                  <a:srgbClr val="FF0000"/>
                </a:solidFill>
              </a:rPr>
              <a:t>解き方</a:t>
            </a:r>
            <a:r>
              <a:rPr lang="ja-JP" altLang="en-US" dirty="0" smtClean="0"/>
              <a:t>は生徒にまかす）</a:t>
            </a:r>
          </a:p>
          <a:p>
            <a:pPr eaLnBrk="1" hangingPunct="1"/>
            <a:r>
              <a:rPr lang="ja-JP" altLang="en-US" dirty="0" smtClean="0"/>
              <a:t>間違い</a:t>
            </a:r>
            <a:r>
              <a:rPr lang="en-US" altLang="ja-JP" dirty="0" smtClean="0"/>
              <a:t>OK</a:t>
            </a:r>
            <a:r>
              <a:rPr lang="ja-JP" altLang="en-US" dirty="0" smtClean="0"/>
              <a:t>（</a:t>
            </a:r>
            <a:r>
              <a:rPr lang="en-US" altLang="ja-JP" dirty="0" smtClean="0">
                <a:solidFill>
                  <a:srgbClr val="0070C0"/>
                </a:solidFill>
              </a:rPr>
              <a:t>Try Again</a:t>
            </a:r>
            <a:r>
              <a:rPr lang="ja-JP" altLang="en-US" dirty="0" smtClean="0"/>
              <a:t>）</a:t>
            </a:r>
          </a:p>
          <a:p>
            <a:pPr eaLnBrk="1" hangingPunct="1"/>
            <a:r>
              <a:rPr lang="ja-JP" altLang="en-US" dirty="0" smtClean="0"/>
              <a:t>創造を伸ばす</a:t>
            </a:r>
            <a:r>
              <a:rPr lang="ja-JP" altLang="en-US" sz="2800" dirty="0" smtClean="0">
                <a:solidFill>
                  <a:srgbClr val="FF0000"/>
                </a:solidFill>
              </a:rPr>
              <a:t>ほめ方</a:t>
            </a:r>
            <a:r>
              <a:rPr lang="ja-JP" altLang="en-US" dirty="0" smtClean="0"/>
              <a:t>を工夫する</a:t>
            </a:r>
          </a:p>
          <a:p>
            <a:pPr eaLnBrk="1" hangingPunct="1"/>
            <a:r>
              <a:rPr lang="ja-JP" altLang="en-US" sz="2400" b="1" dirty="0" smtClean="0">
                <a:solidFill>
                  <a:srgbClr val="7030A0"/>
                </a:solidFill>
              </a:rPr>
              <a:t>（・君らしい考え方だ、・独自な方法をよく思いついたね、・多くの視点から検討しているね、「もし」と仮定した点がいいね）</a:t>
            </a:r>
            <a:endParaRPr lang="en-US" altLang="ja-JP" sz="2400" b="1" dirty="0" smtClean="0">
              <a:solidFill>
                <a:srgbClr val="7030A0"/>
              </a:solidFill>
            </a:endParaRPr>
          </a:p>
          <a:p>
            <a:pPr eaLnBrk="1" hangingPunct="1"/>
            <a:endParaRPr lang="ja-JP" alt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eaLnBrk="1" hangingPunct="1">
              <a:defRPr/>
            </a:pPr>
            <a:r>
              <a:rPr lang="ja-JP" altLang="en-US" dirty="0" smtClean="0"/>
              <a:t>創造性関係本・</a:t>
            </a:r>
            <a:r>
              <a:rPr lang="en-US" altLang="ja-JP" dirty="0" smtClean="0"/>
              <a:t>HP</a:t>
            </a:r>
            <a:endParaRPr lang="ja-JP" altLang="en-US" dirty="0"/>
          </a:p>
        </p:txBody>
      </p:sp>
      <p:sp>
        <p:nvSpPr>
          <p:cNvPr id="39939" name="コンテンツ プレースホルダ 2"/>
          <p:cNvSpPr>
            <a:spLocks noGrp="1"/>
          </p:cNvSpPr>
          <p:nvPr>
            <p:ph idx="1"/>
          </p:nvPr>
        </p:nvSpPr>
        <p:spPr/>
        <p:txBody>
          <a:bodyPr/>
          <a:lstStyle/>
          <a:p>
            <a:pPr eaLnBrk="1" hangingPunct="1"/>
            <a:r>
              <a:rPr lang="ja-JP" altLang="en-US" dirty="0" smtClean="0"/>
              <a:t>弓野著　　「総合的学習の学力　明治図書</a:t>
            </a:r>
            <a:endParaRPr lang="en-US" altLang="ja-JP" dirty="0" smtClean="0"/>
          </a:p>
          <a:p>
            <a:pPr eaLnBrk="1" hangingPunct="1"/>
            <a:r>
              <a:rPr lang="ja-JP" altLang="en-US" dirty="0" smtClean="0"/>
              <a:t>弓野（編著）「世界の創造性教育　</a:t>
            </a:r>
            <a:r>
              <a:rPr lang="ja-JP" altLang="en-US" dirty="0" smtClean="0"/>
              <a:t>ナカニシヤ出版」</a:t>
            </a:r>
            <a:endParaRPr lang="ja-JP" altLang="en-US" dirty="0" smtClean="0"/>
          </a:p>
          <a:p>
            <a:pPr eaLnBrk="1" hangingPunct="1">
              <a:buFont typeface="Wingdings 2" pitchFamily="18" charset="2"/>
              <a:buNone/>
            </a:pPr>
            <a:endParaRPr lang="en-US" altLang="ja-JP" dirty="0" smtClean="0"/>
          </a:p>
          <a:p>
            <a:pPr eaLnBrk="1" hangingPunct="1"/>
            <a:r>
              <a:rPr lang="en-US" altLang="ja-JP" dirty="0" smtClean="0">
                <a:solidFill>
                  <a:srgbClr val="00B050"/>
                </a:solidFill>
              </a:rPr>
              <a:t>http://www.dyumiken.com</a:t>
            </a:r>
            <a:r>
              <a:rPr lang="ja-JP" altLang="en-US" dirty="0" smtClean="0">
                <a:solidFill>
                  <a:srgbClr val="00B050"/>
                </a:solidFill>
              </a:rPr>
              <a:t>（</a:t>
            </a:r>
            <a:r>
              <a:rPr lang="ja-JP" altLang="en-US" dirty="0" smtClean="0">
                <a:solidFill>
                  <a:srgbClr val="00B050"/>
                </a:solidFill>
              </a:rPr>
              <a:t>弓野教育研究所</a:t>
            </a:r>
            <a:r>
              <a:rPr lang="ja-JP" altLang="en-US" dirty="0" smtClean="0">
                <a:solidFill>
                  <a:srgbClr val="00B050"/>
                </a:solidFill>
              </a:rPr>
              <a:t>）</a:t>
            </a:r>
            <a:endParaRPr lang="en-US" altLang="ja-JP" dirty="0" smtClean="0">
              <a:solidFill>
                <a:srgbClr val="00B050"/>
              </a:solidFill>
            </a:endParaRPr>
          </a:p>
          <a:p>
            <a:pPr eaLnBrk="1" hangingPunct="1"/>
            <a:r>
              <a:rPr lang="en-US" altLang="ja-JP" dirty="0" smtClean="0">
                <a:solidFill>
                  <a:srgbClr val="00B050"/>
                </a:solidFill>
              </a:rPr>
              <a:t>http</a:t>
            </a:r>
            <a:r>
              <a:rPr lang="en-US" altLang="ja-JP" dirty="0" smtClean="0">
                <a:solidFill>
                  <a:srgbClr val="00B050"/>
                </a:solidFill>
              </a:rPr>
              <a:t>://css.jaist.ac.jp/jcs/(</a:t>
            </a:r>
            <a:r>
              <a:rPr lang="ja-JP" altLang="en-US" dirty="0" smtClean="0">
                <a:solidFill>
                  <a:srgbClr val="00B050"/>
                </a:solidFill>
              </a:rPr>
              <a:t>日本創造学会</a:t>
            </a:r>
            <a:r>
              <a:rPr lang="en-US" altLang="ja-JP" dirty="0" smtClean="0">
                <a:solidFill>
                  <a:srgbClr val="00B050"/>
                </a:solidFill>
              </a:rPr>
              <a:t>)</a:t>
            </a:r>
          </a:p>
          <a:p>
            <a:pPr eaLnBrk="1" hangingPunct="1"/>
            <a:r>
              <a:rPr lang="en-US" altLang="ja-JP" b="1" dirty="0" smtClean="0"/>
              <a:t>http</a:t>
            </a:r>
            <a:r>
              <a:rPr lang="en-US" altLang="ja-JP" b="1" dirty="0" smtClean="0"/>
              <a:t>://www.ipc.shizuoka.ac.jp/~jaep51/</a:t>
            </a:r>
            <a:endParaRPr lang="ja-JP" altLang="en-US" dirty="0" smtClean="0"/>
          </a:p>
          <a:p>
            <a:pPr eaLnBrk="1" hangingPunct="1"/>
            <a:r>
              <a:rPr lang="en-US" altLang="ja-JP" dirty="0" smtClean="0">
                <a:solidFill>
                  <a:srgbClr val="00B050"/>
                </a:solidFill>
              </a:rPr>
              <a:t>(</a:t>
            </a:r>
            <a:r>
              <a:rPr lang="ja-JP" altLang="en-US" dirty="0" smtClean="0">
                <a:solidFill>
                  <a:srgbClr val="00B050"/>
                </a:solidFill>
              </a:rPr>
              <a:t>日本教育心理学会第</a:t>
            </a:r>
            <a:r>
              <a:rPr lang="en-US" altLang="ja-JP" dirty="0" smtClean="0">
                <a:solidFill>
                  <a:srgbClr val="00B050"/>
                </a:solidFill>
              </a:rPr>
              <a:t>51</a:t>
            </a:r>
            <a:r>
              <a:rPr lang="ja-JP" altLang="en-US" dirty="0" smtClean="0">
                <a:solidFill>
                  <a:srgbClr val="00B050"/>
                </a:solidFill>
              </a:rPr>
              <a:t>回総会準備委員会</a:t>
            </a:r>
            <a:r>
              <a:rPr lang="en-US" altLang="ja-JP" dirty="0" smtClean="0">
                <a:solidFill>
                  <a:srgbClr val="00B050"/>
                </a:solidFill>
              </a:rPr>
              <a:t>)</a:t>
            </a:r>
            <a:endParaRPr lang="ja-JP" altLang="en-US" dirty="0" smtClean="0">
              <a:solidFill>
                <a:srgbClr val="00B050"/>
              </a:solidFill>
            </a:endParaRPr>
          </a:p>
          <a:p>
            <a:pPr eaLnBrk="1" hangingPunct="1">
              <a:buFont typeface="Wingdings 2" pitchFamily="18" charset="2"/>
              <a:buNone/>
            </a:pPr>
            <a:r>
              <a:rPr lang="ja-JP" altLang="en-US" dirty="0" smtClean="0">
                <a:solidFill>
                  <a:srgbClr val="00B050"/>
                </a:solidFill>
              </a:rPr>
              <a:t>　</a:t>
            </a:r>
            <a:r>
              <a:rPr lang="ja-JP" altLang="en-US" dirty="0" smtClean="0">
                <a:solidFill>
                  <a:srgbClr val="C00000"/>
                </a:solidFill>
              </a:rPr>
              <a:t>静大   </a:t>
            </a:r>
            <a:r>
              <a:rPr lang="en-US" altLang="ja-JP" dirty="0" smtClean="0">
                <a:solidFill>
                  <a:srgbClr val="C00000"/>
                </a:solidFill>
              </a:rPr>
              <a:t>2009</a:t>
            </a:r>
            <a:r>
              <a:rPr lang="ja-JP" altLang="en-US" dirty="0" smtClean="0">
                <a:solidFill>
                  <a:srgbClr val="C00000"/>
                </a:solidFill>
              </a:rPr>
              <a:t>年</a:t>
            </a:r>
            <a:r>
              <a:rPr lang="en-US" altLang="ja-JP" dirty="0" smtClean="0">
                <a:solidFill>
                  <a:srgbClr val="C00000"/>
                </a:solidFill>
              </a:rPr>
              <a:t>9</a:t>
            </a:r>
            <a:r>
              <a:rPr lang="ja-JP" altLang="en-US" dirty="0" smtClean="0">
                <a:solidFill>
                  <a:srgbClr val="C00000"/>
                </a:solidFill>
              </a:rPr>
              <a:t>月</a:t>
            </a:r>
            <a:r>
              <a:rPr lang="en-US" altLang="ja-JP" dirty="0" smtClean="0">
                <a:solidFill>
                  <a:srgbClr val="C00000"/>
                </a:solidFill>
              </a:rPr>
              <a:t>20</a:t>
            </a:r>
            <a:r>
              <a:rPr lang="ja-JP" altLang="en-US" dirty="0" smtClean="0">
                <a:solidFill>
                  <a:srgbClr val="C00000"/>
                </a:solidFill>
              </a:rPr>
              <a:t>日（日）</a:t>
            </a:r>
            <a:r>
              <a:rPr lang="en-US" altLang="ja-JP" dirty="0" smtClean="0">
                <a:solidFill>
                  <a:srgbClr val="C00000"/>
                </a:solidFill>
              </a:rPr>
              <a:t>-22</a:t>
            </a:r>
            <a:r>
              <a:rPr lang="ja-JP" altLang="en-US" dirty="0" smtClean="0">
                <a:solidFill>
                  <a:srgbClr val="C00000"/>
                </a:solidFill>
              </a:rPr>
              <a:t>日（祝日）</a:t>
            </a:r>
            <a:endParaRPr lang="ja-JP" altLang="en-US" dirty="0" smtClean="0">
              <a:solidFill>
                <a:srgbClr val="C00000"/>
              </a:solidFill>
            </a:endParaRPr>
          </a:p>
          <a:p>
            <a:pPr eaLnBrk="1" hangingPunct="1"/>
            <a:endParaRPr lang="ja-JP" altLang="en-US" dirty="0" smtClean="0">
              <a:solidFill>
                <a:srgbClr val="00B050"/>
              </a:solidFill>
            </a:endParaRPr>
          </a:p>
          <a:p>
            <a:pPr eaLnBrk="1" hangingPunct="1">
              <a:buFont typeface="Wingdings 2" pitchFamily="18" charset="2"/>
              <a:buNone/>
            </a:pPr>
            <a:endParaRPr lang="ja-JP" altLang="en-US" dirty="0" smtClean="0"/>
          </a:p>
          <a:p>
            <a:pPr eaLnBrk="1" hangingPunct="1"/>
            <a:endParaRPr lang="ja-JP" altLang="en-US" dirty="0" smtClean="0"/>
          </a:p>
          <a:p>
            <a:pPr eaLnBrk="1" hangingPunct="1"/>
            <a:endParaRPr lang="ja-JP"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読解力の問題例（</a:t>
            </a:r>
            <a:r>
              <a:rPr lang="en-US" altLang="ja-JP" dirty="0" smtClean="0"/>
              <a:t>2000</a:t>
            </a:r>
            <a:r>
              <a:rPr lang="ja-JP" altLang="en-US" dirty="0" smtClean="0"/>
              <a:t>）</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pPr marL="274320" indent="-274320" eaLnBrk="1" fontAlgn="auto" hangingPunct="1">
              <a:spcAft>
                <a:spcPts val="0"/>
              </a:spcAft>
              <a:buFont typeface="Wingdings 2"/>
              <a:buChar char=""/>
              <a:defRPr/>
            </a:pPr>
            <a:r>
              <a:rPr lang="en-US" altLang="ja-JP" b="1" dirty="0" smtClean="0"/>
              <a:t>『</a:t>
            </a:r>
            <a:r>
              <a:rPr lang="ja-JP" altLang="en-US" b="1" dirty="0" smtClean="0"/>
              <a:t>落書き</a:t>
            </a:r>
            <a:r>
              <a:rPr lang="en-US" altLang="ja-JP" b="1" dirty="0" smtClean="0"/>
              <a:t>』</a:t>
            </a:r>
            <a:r>
              <a:rPr lang="ja-JP" altLang="en-US" dirty="0" smtClean="0"/>
              <a:t> 学校の壁の落書きに頭に来ています。壁から落書きを消して塗り直すのは、今度が</a:t>
            </a:r>
            <a:r>
              <a:rPr lang="en-US" altLang="ja-JP" dirty="0" smtClean="0"/>
              <a:t>4</a:t>
            </a:r>
            <a:r>
              <a:rPr lang="ja-JP" altLang="en-US" dirty="0" smtClean="0"/>
              <a:t>度目だからです。想像力という点では見上げたものだけれど、社会に余分な損失を負担させないで、自分を表現する方法を探すべきです。</a:t>
            </a:r>
            <a:br>
              <a:rPr lang="ja-JP" altLang="en-US" dirty="0" smtClean="0"/>
            </a:br>
            <a:r>
              <a:rPr lang="ja-JP" altLang="en-US" dirty="0" smtClean="0"/>
              <a:t>　禁じられている場所に落書きをするという、若い人たちの評価を落とすようなことを、なぜするのでしょう。プロの芸術家は、通りに絵をつるしたりなんかしないで、正式な場所に展示して、金銭的援助を求め、名声を獲得するのではないでしょうか。</a:t>
            </a:r>
            <a:br>
              <a:rPr lang="ja-JP" altLang="en-US" dirty="0" smtClean="0"/>
            </a:br>
            <a:r>
              <a:rPr lang="ja-JP" altLang="en-US" dirty="0" smtClean="0"/>
              <a:t>　わたしの考えでは、建物やフェンス、公園のベンチは、それ自体がすでに芸術作品です。落書きでそうした建築物を台なしにするというのは、ほんとに悲しいことです。それだけではなくて、落書きという手段は、オゾン層を破壊します。そうした「芸術作品」は、そのたび消されてしまうのに、この犯罪的な芸術家達はなぜ落書きをして困らせるのか、本当に私は理解できません。</a:t>
            </a:r>
            <a:br>
              <a:rPr lang="ja-JP" altLang="en-US" dirty="0" smtClean="0"/>
            </a:br>
            <a:r>
              <a:rPr lang="ja-JP" altLang="en-US" dirty="0" smtClean="0"/>
              <a:t>　　　　　　　　　　　　　　　　　　　　　　　　　　　　　　　　　　　　　　　　ヘルガ</a:t>
            </a:r>
            <a:br>
              <a:rPr lang="ja-JP" altLang="en-US" dirty="0" smtClean="0"/>
            </a:br>
            <a:endParaRPr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つづき</a:t>
            </a:r>
            <a:endParaRPr lang="ja-JP" altLang="en-US" dirty="0"/>
          </a:p>
        </p:txBody>
      </p:sp>
      <p:sp>
        <p:nvSpPr>
          <p:cNvPr id="3" name="コンテンツ プレースホルダ 2"/>
          <p:cNvSpPr>
            <a:spLocks noGrp="1"/>
          </p:cNvSpPr>
          <p:nvPr>
            <p:ph idx="1"/>
          </p:nvPr>
        </p:nvSpPr>
        <p:spPr/>
        <p:txBody>
          <a:bodyPr>
            <a:normAutofit fontScale="40000" lnSpcReduction="20000"/>
          </a:bodyPr>
          <a:lstStyle/>
          <a:p>
            <a:pPr marL="274320" indent="-274320" eaLnBrk="1" fontAlgn="auto" hangingPunct="1">
              <a:spcAft>
                <a:spcPts val="0"/>
              </a:spcAft>
              <a:buFont typeface="Wingdings 2"/>
              <a:buChar char=""/>
              <a:defRPr/>
            </a:pPr>
            <a:r>
              <a:rPr lang="ja-JP" altLang="en-US" sz="4200" dirty="0" smtClean="0"/>
              <a:t>十人十色。人の好みなんてさまざまです。世の中はコミュニケーションと広告であふれています。企業のロゴ、お店の看板、通りに面した大きくて目</a:t>
            </a:r>
            <a:r>
              <a:rPr lang="ja-JP" altLang="en-US" sz="4200" dirty="0" err="1" smtClean="0"/>
              <a:t>ざ</a:t>
            </a:r>
            <a:r>
              <a:rPr lang="ja-JP" altLang="en-US" sz="4200" dirty="0" smtClean="0"/>
              <a:t>わり</a:t>
            </a:r>
            <a:r>
              <a:rPr lang="ja-JP" altLang="en-US" sz="4200" dirty="0" err="1" smtClean="0"/>
              <a:t>な</a:t>
            </a:r>
            <a:r>
              <a:rPr lang="ja-JP" altLang="en-US" sz="4200" dirty="0" smtClean="0"/>
              <a:t>ポスター。こういうのは許されるでしょうか。そう、大抵は許されます。では、落書きは許されますか。許せるという人もいれば、許せないという人もいます。</a:t>
            </a:r>
            <a:br>
              <a:rPr lang="ja-JP" altLang="en-US" sz="4200" dirty="0" smtClean="0"/>
            </a:br>
            <a:r>
              <a:rPr lang="ja-JP" altLang="en-US" sz="4200" dirty="0" smtClean="0"/>
              <a:t>　落書きのための代金はだれが払うのでしょう。だれが最後に広告の代金を払うのでしょう。その通り、消費者です。</a:t>
            </a:r>
            <a:br>
              <a:rPr lang="ja-JP" altLang="en-US" sz="4200" dirty="0" smtClean="0"/>
            </a:br>
            <a:r>
              <a:rPr lang="ja-JP" altLang="en-US" sz="4200" dirty="0" smtClean="0"/>
              <a:t>　看板を立てた人は、あなたに許可を求めましたか。求めてはいません。それでは、落書きをする人は許可を求めなければいけませんか。これは単に、コミュニケーションの問題ではないでしょうか。あなた自身の名前も、非行グループの名前も、通りで見かける大きな制作物も、一種のコミュニケーションではないかしら。</a:t>
            </a:r>
            <a:br>
              <a:rPr lang="ja-JP" altLang="en-US" sz="4200" dirty="0" smtClean="0"/>
            </a:br>
            <a:r>
              <a:rPr lang="ja-JP" altLang="en-US" sz="4200" dirty="0" smtClean="0"/>
              <a:t>　数年前に店で見かけた、しま模様やチェックの柄の洋服はどうでしょう。それにスキーウェアも。そうした洋服の模様や色は、花模様が描かれたコンクリートの壁をそっくりそのまま真似たものです。そうした模様や色は受け入れられ、高く評価されているのに、それと同じスタイルの落書きが不愉快とみなされているなんて、笑ってしまいます。</a:t>
            </a:r>
            <a:br>
              <a:rPr lang="ja-JP" altLang="en-US" sz="4200" dirty="0" smtClean="0"/>
            </a:br>
            <a:r>
              <a:rPr lang="ja-JP" altLang="en-US" sz="4200" dirty="0" smtClean="0"/>
              <a:t>　芸術多難の時代です。</a:t>
            </a:r>
            <a:br>
              <a:rPr lang="ja-JP" altLang="en-US" sz="4200" dirty="0" smtClean="0"/>
            </a:br>
            <a:r>
              <a:rPr lang="ja-JP" altLang="en-US" sz="4200" dirty="0" smtClean="0"/>
              <a:t>　　　　　　　　　　　　　　　　　　　　　　　　　　　　　　　　　　　　　　　　ソフィア</a:t>
            </a:r>
            <a:r>
              <a:rPr lang="ja-JP" altLang="en-US" dirty="0" smtClean="0"/>
              <a:t/>
            </a:r>
            <a:br>
              <a:rPr lang="ja-JP" altLang="en-US" dirty="0" smtClean="0"/>
            </a:b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質問</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marL="274320" indent="-274320" eaLnBrk="1" fontAlgn="auto" hangingPunct="1">
              <a:spcAft>
                <a:spcPts val="0"/>
              </a:spcAft>
              <a:buFont typeface="Wingdings 2"/>
              <a:buChar char=""/>
              <a:defRPr/>
            </a:pPr>
            <a:r>
              <a:rPr lang="ja-JP" altLang="en-US" b="1" dirty="0" smtClean="0"/>
              <a:t>問</a:t>
            </a:r>
            <a:r>
              <a:rPr lang="en-US" altLang="ja-JP" b="1" dirty="0" smtClean="0"/>
              <a:t>1</a:t>
            </a:r>
            <a:r>
              <a:rPr lang="ja-JP" altLang="en-US" dirty="0" smtClean="0"/>
              <a:t>：この</a:t>
            </a:r>
            <a:r>
              <a:rPr lang="en-US" altLang="ja-JP" dirty="0" smtClean="0"/>
              <a:t>2</a:t>
            </a:r>
            <a:r>
              <a:rPr lang="ja-JP" altLang="en-US" dirty="0" err="1" smtClean="0"/>
              <a:t>つの</a:t>
            </a:r>
            <a:r>
              <a:rPr lang="ja-JP" altLang="en-US" dirty="0" smtClean="0"/>
              <a:t>手紙のそれぞれに共通する目的は、次のうちのどれですか。</a:t>
            </a:r>
            <a:br>
              <a:rPr lang="ja-JP" altLang="en-US" dirty="0" smtClean="0"/>
            </a:br>
            <a:r>
              <a:rPr lang="ja-JP" altLang="en-US" dirty="0" smtClean="0"/>
              <a:t>　Ａ　落書きとは何かを説明する。</a:t>
            </a:r>
            <a:br>
              <a:rPr lang="ja-JP" altLang="en-US" dirty="0" smtClean="0"/>
            </a:br>
            <a:r>
              <a:rPr lang="ja-JP" altLang="en-US" dirty="0" smtClean="0"/>
              <a:t>　Ｂ　落書きについて意見を述べる。</a:t>
            </a:r>
            <a:br>
              <a:rPr lang="ja-JP" altLang="en-US" dirty="0" smtClean="0"/>
            </a:br>
            <a:r>
              <a:rPr lang="ja-JP" altLang="en-US" dirty="0" smtClean="0"/>
              <a:t>　Ｃ　落書きの人気を説明する。</a:t>
            </a:r>
            <a:br>
              <a:rPr lang="ja-JP" altLang="en-US" dirty="0" smtClean="0"/>
            </a:br>
            <a:r>
              <a:rPr lang="ja-JP" altLang="en-US" dirty="0" smtClean="0"/>
              <a:t>　Ｄ　落書きを取り除くのにどれほどお金がかかるかを人びとに</a:t>
            </a:r>
          </a:p>
          <a:p>
            <a:pPr marL="274320" indent="-274320" eaLnBrk="1" fontAlgn="auto" hangingPunct="1">
              <a:spcAft>
                <a:spcPts val="0"/>
              </a:spcAft>
              <a:buFont typeface="Wingdings 2"/>
              <a:buNone/>
              <a:defRPr/>
            </a:pPr>
            <a:r>
              <a:rPr lang="ja-JP" altLang="en-US" dirty="0" smtClean="0"/>
              <a:t>　　　　　語る。</a:t>
            </a:r>
            <a:br>
              <a:rPr lang="ja-JP" altLang="en-US" dirty="0" smtClean="0"/>
            </a:br>
            <a:r>
              <a:rPr lang="ja-JP" altLang="en-US" b="1" dirty="0" smtClean="0"/>
              <a:t>問２</a:t>
            </a:r>
            <a:r>
              <a:rPr lang="ja-JP" altLang="en-US" dirty="0" smtClean="0"/>
              <a:t>：ソフィアが広告を引き合いに出している理由は何ですか。</a:t>
            </a:r>
          </a:p>
          <a:p>
            <a:pPr marL="274320" indent="-274320" eaLnBrk="1" fontAlgn="auto" hangingPunct="1">
              <a:spcAft>
                <a:spcPts val="0"/>
              </a:spcAft>
              <a:buFont typeface="Wingdings 2"/>
              <a:buNone/>
              <a:defRPr/>
            </a:pPr>
            <a:r>
              <a:rPr lang="ja-JP" altLang="en-US" dirty="0" smtClean="0"/>
              <a:t/>
            </a:r>
            <a:br>
              <a:rPr lang="ja-JP" altLang="en-US" dirty="0" smtClean="0"/>
            </a:br>
            <a:r>
              <a:rPr lang="ja-JP" altLang="en-US" b="1" dirty="0" smtClean="0"/>
              <a:t>問３</a:t>
            </a:r>
            <a:r>
              <a:rPr lang="ja-JP" altLang="en-US" dirty="0" smtClean="0"/>
              <a:t>：あなたは、この</a:t>
            </a:r>
            <a:r>
              <a:rPr lang="en-US" altLang="ja-JP" dirty="0" smtClean="0"/>
              <a:t>2</a:t>
            </a:r>
            <a:r>
              <a:rPr lang="ja-JP" altLang="en-US" dirty="0" smtClean="0"/>
              <a:t>通の手紙のどちらに賛成しますか。</a:t>
            </a:r>
            <a:r>
              <a:rPr lang="ja-JP" altLang="en-US" dirty="0" smtClean="0">
                <a:solidFill>
                  <a:srgbClr val="FF0000"/>
                </a:solidFill>
              </a:rPr>
              <a:t>片方あるいは両方の手紙の内容にふれながら、自分なりの言葉を使ってあなたの答えを説明してください。</a:t>
            </a:r>
          </a:p>
          <a:p>
            <a:pPr marL="274320" indent="-274320" eaLnBrk="1" fontAlgn="auto" hangingPunct="1">
              <a:spcAft>
                <a:spcPts val="0"/>
              </a:spcAft>
              <a:buFont typeface="Wingdings 2"/>
              <a:buNone/>
              <a:defRPr/>
            </a:pPr>
            <a:r>
              <a:rPr lang="ja-JP" altLang="en-US" dirty="0" smtClean="0"/>
              <a:t/>
            </a:r>
            <a:br>
              <a:rPr lang="ja-JP" altLang="en-US" dirty="0" smtClean="0"/>
            </a:br>
            <a:r>
              <a:rPr lang="ja-JP" altLang="en-US" b="1" dirty="0" smtClean="0"/>
              <a:t>問４</a:t>
            </a:r>
            <a:r>
              <a:rPr lang="ja-JP" altLang="en-US" dirty="0" smtClean="0"/>
              <a:t>：手紙に何が書かれているか、内容について考えてみましょう。</a:t>
            </a:r>
            <a:br>
              <a:rPr lang="ja-JP" altLang="en-US" dirty="0" smtClean="0"/>
            </a:br>
            <a:r>
              <a:rPr lang="ja-JP" altLang="en-US" dirty="0" smtClean="0"/>
              <a:t>手紙がどのような書き方で書かれているか、</a:t>
            </a:r>
            <a:r>
              <a:rPr lang="ja-JP" altLang="en-US" dirty="0" smtClean="0">
                <a:solidFill>
                  <a:srgbClr val="FF0000"/>
                </a:solidFill>
              </a:rPr>
              <a:t>スタイル</a:t>
            </a:r>
            <a:r>
              <a:rPr lang="ja-JP" altLang="en-US" dirty="0" smtClean="0"/>
              <a:t>について考えてみましょう。</a:t>
            </a:r>
            <a:br>
              <a:rPr lang="ja-JP" altLang="en-US" dirty="0" smtClean="0"/>
            </a:br>
            <a:r>
              <a:rPr lang="ja-JP" altLang="en-US" dirty="0" smtClean="0"/>
              <a:t>どちらの手紙に賛成するかは別として、あなたの意見では、どちらの手紙がよい手紙だと思いますか。</a:t>
            </a:r>
            <a:r>
              <a:rPr lang="ja-JP" altLang="en-US" dirty="0" smtClean="0">
                <a:solidFill>
                  <a:srgbClr val="FF0000"/>
                </a:solidFill>
              </a:rPr>
              <a:t>片方あるいは両方の手紙の書き方にふれながら、あなたの答えを説明してください。</a:t>
            </a:r>
            <a:endParaRPr lang="ja-JP" alt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日本と欧米の読解の違い</a:t>
            </a:r>
            <a:endParaRPr lang="ja-JP" altLang="en-US" dirty="0"/>
          </a:p>
        </p:txBody>
      </p:sp>
      <p:sp>
        <p:nvSpPr>
          <p:cNvPr id="12291" name="コンテンツ プレースホルダ 2"/>
          <p:cNvSpPr>
            <a:spLocks noGrp="1"/>
          </p:cNvSpPr>
          <p:nvPr>
            <p:ph idx="1"/>
          </p:nvPr>
        </p:nvSpPr>
        <p:spPr/>
        <p:txBody>
          <a:bodyPr/>
          <a:lstStyle/>
          <a:p>
            <a:pPr eaLnBrk="1" hangingPunct="1"/>
            <a:r>
              <a:rPr lang="ja-JP" altLang="en-US" b="1" smtClean="0">
                <a:solidFill>
                  <a:srgbClr val="C00000"/>
                </a:solidFill>
              </a:rPr>
              <a:t>日本：テキストを「</a:t>
            </a:r>
            <a:r>
              <a:rPr lang="ja-JP" altLang="en-US" b="1" smtClean="0">
                <a:solidFill>
                  <a:srgbClr val="0070C0"/>
                </a:solidFill>
              </a:rPr>
              <a:t>正しく</a:t>
            </a:r>
            <a:r>
              <a:rPr lang="ja-JP" altLang="en-US" b="1" smtClean="0">
                <a:solidFill>
                  <a:srgbClr val="C00000"/>
                </a:solidFill>
              </a:rPr>
              <a:t>」理解する</a:t>
            </a:r>
          </a:p>
          <a:p>
            <a:pPr eaLnBrk="1" hangingPunct="1"/>
            <a:r>
              <a:rPr lang="ja-JP" altLang="en-US" b="1" smtClean="0">
                <a:solidFill>
                  <a:srgbClr val="C00000"/>
                </a:solidFill>
              </a:rPr>
              <a:t>　</a:t>
            </a:r>
            <a:r>
              <a:rPr lang="en-US" altLang="ja-JP" b="1" smtClean="0">
                <a:solidFill>
                  <a:srgbClr val="7030A0"/>
                </a:solidFill>
              </a:rPr>
              <a:t>(</a:t>
            </a:r>
            <a:r>
              <a:rPr lang="ja-JP" altLang="en-US" b="1" smtClean="0">
                <a:solidFill>
                  <a:srgbClr val="7030A0"/>
                </a:solidFill>
              </a:rPr>
              <a:t>作者の意図や登場人物の気持ちを読む</a:t>
            </a:r>
            <a:r>
              <a:rPr lang="en-US" altLang="ja-JP" b="1" smtClean="0">
                <a:solidFill>
                  <a:srgbClr val="7030A0"/>
                </a:solidFill>
              </a:rPr>
              <a:t>)</a:t>
            </a:r>
            <a:r>
              <a:rPr lang="ja-JP" altLang="en-US" b="1" smtClean="0">
                <a:solidFill>
                  <a:srgbClr val="7030A0"/>
                </a:solidFill>
              </a:rPr>
              <a:t>　　</a:t>
            </a:r>
          </a:p>
          <a:p>
            <a:pPr eaLnBrk="1" hangingPunct="1"/>
            <a:endParaRPr lang="ja-JP" altLang="en-US" b="1" smtClean="0">
              <a:solidFill>
                <a:srgbClr val="C00000"/>
              </a:solidFill>
            </a:endParaRPr>
          </a:p>
          <a:p>
            <a:pPr eaLnBrk="1" hangingPunct="1"/>
            <a:endParaRPr lang="ja-JP" altLang="en-US" b="1" smtClean="0">
              <a:solidFill>
                <a:srgbClr val="C00000"/>
              </a:solidFill>
            </a:endParaRPr>
          </a:p>
          <a:p>
            <a:pPr eaLnBrk="1" hangingPunct="1"/>
            <a:r>
              <a:rPr lang="ja-JP" altLang="en-US" b="1" smtClean="0">
                <a:solidFill>
                  <a:srgbClr val="C00000"/>
                </a:solidFill>
              </a:rPr>
              <a:t>欧米：テキストを「</a:t>
            </a:r>
            <a:r>
              <a:rPr lang="ja-JP" altLang="en-US" b="1" smtClean="0">
                <a:solidFill>
                  <a:srgbClr val="0070C0"/>
                </a:solidFill>
              </a:rPr>
              <a:t>部分的</a:t>
            </a:r>
            <a:r>
              <a:rPr lang="ja-JP" altLang="en-US" b="1" smtClean="0">
                <a:solidFill>
                  <a:srgbClr val="C00000"/>
                </a:solidFill>
              </a:rPr>
              <a:t>」理解し、その続きを</a:t>
            </a:r>
            <a:r>
              <a:rPr lang="ja-JP" altLang="en-US" b="1" smtClean="0">
                <a:solidFill>
                  <a:srgbClr val="7030A0"/>
                </a:solidFill>
              </a:rPr>
              <a:t>創造する</a:t>
            </a:r>
          </a:p>
          <a:p>
            <a:pPr eaLnBrk="1" hangingPunct="1"/>
            <a:r>
              <a:rPr lang="ja-JP" altLang="en-US" b="1" smtClean="0">
                <a:solidFill>
                  <a:srgbClr val="7030A0"/>
                </a:solidFill>
              </a:rPr>
              <a:t>　　すなわち、</a:t>
            </a:r>
            <a:r>
              <a:rPr lang="ja-JP" altLang="en-US" b="1" smtClean="0">
                <a:solidFill>
                  <a:srgbClr val="00B0F0"/>
                </a:solidFill>
              </a:rPr>
              <a:t>自己表現</a:t>
            </a:r>
            <a:r>
              <a:rPr lang="ja-JP" altLang="en-US" b="1" smtClean="0">
                <a:solidFill>
                  <a:srgbClr val="7030A0"/>
                </a:solidFill>
              </a:rPr>
              <a:t>が含まれる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en-US" altLang="ja-JP" dirty="0" smtClean="0"/>
              <a:t>PISA</a:t>
            </a:r>
            <a:r>
              <a:rPr lang="ja-JP" altLang="en-US" dirty="0" smtClean="0"/>
              <a:t>型読解力と「創造」</a:t>
            </a:r>
            <a:endParaRPr lang="ja-JP" altLang="en-US" dirty="0"/>
          </a:p>
        </p:txBody>
      </p:sp>
      <p:sp>
        <p:nvSpPr>
          <p:cNvPr id="13315" name="コンテンツ プレースホルダ 2"/>
          <p:cNvSpPr>
            <a:spLocks noGrp="1"/>
          </p:cNvSpPr>
          <p:nvPr>
            <p:ph idx="1"/>
          </p:nvPr>
        </p:nvSpPr>
        <p:spPr/>
        <p:txBody>
          <a:bodyPr/>
          <a:lstStyle/>
          <a:p>
            <a:pPr eaLnBrk="1" hangingPunct="1"/>
            <a:r>
              <a:rPr lang="ja-JP" altLang="en-US" sz="3200" smtClean="0">
                <a:ea typeface="ＤＦ平成ゴシック体W5" pitchFamily="1" charset="-128"/>
              </a:rPr>
              <a:t>「読解力とは、①</a:t>
            </a:r>
            <a:r>
              <a:rPr lang="ja-JP" altLang="en-US" sz="3200" smtClean="0">
                <a:solidFill>
                  <a:srgbClr val="00B050"/>
                </a:solidFill>
                <a:ea typeface="ＤＦ平成ゴシック体W5" pitchFamily="1" charset="-128"/>
              </a:rPr>
              <a:t>自らの目標</a:t>
            </a:r>
            <a:r>
              <a:rPr lang="ja-JP" altLang="en-US" sz="3200" smtClean="0">
                <a:ea typeface="ＤＦ平成ゴシック体W5" pitchFamily="1" charset="-128"/>
              </a:rPr>
              <a:t>を達成し、②</a:t>
            </a:r>
            <a:r>
              <a:rPr lang="ja-JP" altLang="en-US" sz="3200" smtClean="0">
                <a:solidFill>
                  <a:srgbClr val="00B050"/>
                </a:solidFill>
                <a:ea typeface="ＤＦ平成ゴシック体W5" pitchFamily="1" charset="-128"/>
              </a:rPr>
              <a:t>自らの知識と可能性</a:t>
            </a:r>
            <a:r>
              <a:rPr lang="ja-JP" altLang="en-US" sz="3200" smtClean="0">
                <a:ea typeface="ＤＦ平成ゴシック体W5" pitchFamily="1" charset="-128"/>
              </a:rPr>
              <a:t>を発達させ、効果的に③</a:t>
            </a:r>
            <a:r>
              <a:rPr lang="ja-JP" altLang="en-US" sz="3200" smtClean="0">
                <a:solidFill>
                  <a:srgbClr val="00B050"/>
                </a:solidFill>
                <a:ea typeface="ＤＦ平成ゴシック体W5" pitchFamily="1" charset="-128"/>
              </a:rPr>
              <a:t>社会に参加</a:t>
            </a:r>
            <a:r>
              <a:rPr lang="ja-JP" altLang="en-US" sz="3200" smtClean="0">
                <a:ea typeface="ＤＦ平成ゴシック体W5" pitchFamily="1" charset="-128"/>
              </a:rPr>
              <a:t>するために、</a:t>
            </a:r>
            <a:r>
              <a:rPr lang="ja-JP" altLang="en-US" sz="3200" smtClean="0">
                <a:solidFill>
                  <a:srgbClr val="0070C0"/>
                </a:solidFill>
                <a:ea typeface="ＤＦ平成ゴシック体W5" pitchFamily="1" charset="-128"/>
              </a:rPr>
              <a:t>書かれたテキスト</a:t>
            </a:r>
            <a:r>
              <a:rPr lang="ja-JP" altLang="en-US" sz="3200" smtClean="0">
                <a:ea typeface="ＤＦ平成ゴシック体W5" pitchFamily="1" charset="-128"/>
              </a:rPr>
              <a:t>を</a:t>
            </a:r>
            <a:r>
              <a:rPr lang="ja-JP" altLang="en-US" sz="3200" smtClean="0">
                <a:solidFill>
                  <a:srgbClr val="FF0000"/>
                </a:solidFill>
                <a:ea typeface="ＤＦ平成ゴシック体W5" pitchFamily="1" charset="-128"/>
              </a:rPr>
              <a:t>理解し、利用し、熟考する能力</a:t>
            </a:r>
            <a:r>
              <a:rPr lang="ja-JP" altLang="en-US" sz="3200" smtClean="0">
                <a:ea typeface="ＤＦ平成ゴシック体W5" pitchFamily="1" charset="-128"/>
              </a:rPr>
              <a:t>である。」</a:t>
            </a:r>
          </a:p>
          <a:p>
            <a:pPr eaLnBrk="1" hangingPunct="1"/>
            <a:endParaRPr lang="ja-JP" altLang="en-US" sz="3200" smtClean="0">
              <a:ea typeface="ＤＦ平成ゴシック体W5" pitchFamily="1" charset="-128"/>
            </a:endParaRPr>
          </a:p>
          <a:p>
            <a:pPr eaLnBrk="1" hangingPunct="1"/>
            <a:r>
              <a:rPr lang="en-US" altLang="ja-JP" sz="3200" smtClean="0">
                <a:ea typeface="ＤＦ平成ゴシック体W5" pitchFamily="1" charset="-128"/>
              </a:rPr>
              <a:t>(</a:t>
            </a:r>
            <a:r>
              <a:rPr lang="ja-JP" altLang="en-US" sz="3200" smtClean="0">
                <a:ea typeface="ＤＦ平成ゴシック体W5" pitchFamily="1" charset="-128"/>
              </a:rPr>
              <a:t>後に示すように</a:t>
            </a:r>
            <a:r>
              <a:rPr lang="en-US" altLang="ja-JP" sz="3200" smtClean="0">
                <a:solidFill>
                  <a:srgbClr val="00B050"/>
                </a:solidFill>
                <a:ea typeface="ＤＦ平成ゴシック体W5" pitchFamily="1" charset="-128"/>
              </a:rPr>
              <a:t>PISA</a:t>
            </a:r>
            <a:r>
              <a:rPr lang="ja-JP" altLang="en-US" sz="3200" smtClean="0">
                <a:solidFill>
                  <a:srgbClr val="00B050"/>
                </a:solidFill>
                <a:ea typeface="ＤＦ平成ゴシック体W5" pitchFamily="1" charset="-128"/>
              </a:rPr>
              <a:t>型学力</a:t>
            </a:r>
            <a:r>
              <a:rPr lang="ja-JP" altLang="en-US" sz="3200" smtClean="0">
                <a:ea typeface="ＤＦ平成ゴシック体W5" pitchFamily="1" charset="-128"/>
              </a:rPr>
              <a:t>は、</a:t>
            </a:r>
          </a:p>
          <a:p>
            <a:pPr eaLnBrk="1" hangingPunct="1"/>
            <a:r>
              <a:rPr lang="ja-JP" altLang="en-US" sz="3200" smtClean="0">
                <a:ea typeface="ＤＦ平成ゴシック体W5" pitchFamily="1" charset="-128"/>
              </a:rPr>
              <a:t>　</a:t>
            </a:r>
            <a:r>
              <a:rPr lang="ja-JP" altLang="en-US" sz="3200" smtClean="0">
                <a:solidFill>
                  <a:srgbClr val="C00000"/>
                </a:solidFill>
                <a:ea typeface="ＤＦ平成ゴシック体W5" pitchFamily="1" charset="-128"/>
              </a:rPr>
              <a:t>生徒自身の意見の生成（創造）</a:t>
            </a:r>
          </a:p>
          <a:p>
            <a:pPr eaLnBrk="1" hangingPunct="1"/>
            <a:r>
              <a:rPr lang="ja-JP" altLang="en-US" smtClean="0"/>
              <a:t>　　</a:t>
            </a:r>
            <a:r>
              <a:rPr lang="ja-JP" altLang="en-US" b="1" smtClean="0">
                <a:solidFill>
                  <a:srgbClr val="C00000"/>
                </a:solidFill>
              </a:rPr>
              <a:t>を含んでいる。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0040"/>
            <a:ext cx="7239000" cy="1143000"/>
          </a:xfrm>
        </p:spPr>
        <p:txBody>
          <a:bodyPr/>
          <a:lstStyle/>
          <a:p>
            <a:pPr eaLnBrk="1" fontAlgn="auto" hangingPunct="1">
              <a:spcAft>
                <a:spcPts val="0"/>
              </a:spcAft>
              <a:defRPr/>
            </a:pPr>
            <a:r>
              <a:rPr lang="ja-JP" altLang="en-US" dirty="0" smtClean="0"/>
              <a:t>日本人の自然認識</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pPr marL="274320" indent="-274320" eaLnBrk="1" fontAlgn="auto" hangingPunct="1">
              <a:spcAft>
                <a:spcPts val="0"/>
              </a:spcAft>
              <a:buFont typeface="Wingdings 2"/>
              <a:buChar char=""/>
              <a:defRPr/>
            </a:pPr>
            <a:r>
              <a:rPr lang="ja-JP" altLang="en-US" dirty="0" smtClean="0"/>
              <a:t>疑問　①私（</a:t>
            </a:r>
            <a:r>
              <a:rPr lang="en-US" altLang="ja-JP" dirty="0" smtClean="0">
                <a:solidFill>
                  <a:srgbClr val="FF0000"/>
                </a:solidFill>
              </a:rPr>
              <a:t>I</a:t>
            </a:r>
            <a:r>
              <a:rPr lang="ja-JP" altLang="en-US" dirty="0" smtClean="0"/>
              <a:t>）はどこにいるのだろう。</a:t>
            </a:r>
          </a:p>
          <a:p>
            <a:pPr marL="274320" indent="-274320" eaLnBrk="1" fontAlgn="auto" hangingPunct="1">
              <a:spcAft>
                <a:spcPts val="0"/>
              </a:spcAft>
              <a:buFont typeface="Wingdings 2"/>
              <a:buChar char=""/>
              <a:defRPr/>
            </a:pPr>
            <a:r>
              <a:rPr lang="ja-JP" altLang="en-US" dirty="0" smtClean="0"/>
              <a:t>　　　②私（</a:t>
            </a:r>
            <a:r>
              <a:rPr lang="en-US" altLang="ja-JP" dirty="0" smtClean="0">
                <a:solidFill>
                  <a:srgbClr val="FF0000"/>
                </a:solidFill>
              </a:rPr>
              <a:t>I</a:t>
            </a:r>
            <a:r>
              <a:rPr lang="ja-JP" altLang="en-US" dirty="0" smtClean="0"/>
              <a:t>）はどのように自然を認識している</a:t>
            </a:r>
          </a:p>
          <a:p>
            <a:pPr marL="274320" indent="-274320" eaLnBrk="1" fontAlgn="auto" hangingPunct="1">
              <a:spcAft>
                <a:spcPts val="0"/>
              </a:spcAft>
              <a:buFont typeface="Wingdings 2"/>
              <a:buNone/>
              <a:defRPr/>
            </a:pPr>
            <a:r>
              <a:rPr lang="ja-JP" altLang="en-US" dirty="0" smtClean="0"/>
              <a:t>　　　　　　のだろう。</a:t>
            </a:r>
          </a:p>
          <a:p>
            <a:pPr marL="274320" indent="-274320" eaLnBrk="1" fontAlgn="auto" hangingPunct="1">
              <a:spcAft>
                <a:spcPts val="0"/>
              </a:spcAft>
              <a:buFont typeface="Wingdings 2"/>
              <a:buNone/>
              <a:defRPr/>
            </a:pPr>
            <a:endParaRPr lang="ja-JP" altLang="en-US" dirty="0" smtClean="0"/>
          </a:p>
          <a:p>
            <a:pPr marL="274320" indent="-274320" eaLnBrk="1" fontAlgn="auto" hangingPunct="1">
              <a:spcAft>
                <a:spcPts val="0"/>
              </a:spcAft>
              <a:buFont typeface="Wingdings 2"/>
              <a:buChar char=""/>
              <a:defRPr/>
            </a:pPr>
            <a:r>
              <a:rPr lang="ja-JP" altLang="en-US" b="1" dirty="0" smtClean="0">
                <a:solidFill>
                  <a:srgbClr val="C00000"/>
                </a:solidFill>
              </a:rPr>
              <a:t>松尾芭蕉の自然認識（松島）</a:t>
            </a:r>
          </a:p>
          <a:p>
            <a:pPr marL="274320" indent="-274320" eaLnBrk="1" fontAlgn="auto" hangingPunct="1">
              <a:spcAft>
                <a:spcPts val="0"/>
              </a:spcAft>
              <a:buFont typeface="Wingdings 2"/>
              <a:buChar char=""/>
              <a:defRPr/>
            </a:pPr>
            <a:endParaRPr lang="ja-JP" altLang="en-US" dirty="0" smtClean="0"/>
          </a:p>
          <a:p>
            <a:pPr marL="274320" indent="-274320" eaLnBrk="1" fontAlgn="auto" hangingPunct="1">
              <a:spcAft>
                <a:spcPts val="0"/>
              </a:spcAft>
              <a:buFont typeface="Wingdings 2"/>
              <a:buChar char=""/>
              <a:defRPr/>
            </a:pPr>
            <a:r>
              <a:rPr lang="ja-JP" altLang="en-US" dirty="0" smtClean="0"/>
              <a:t>抑ことふりにたれ</a:t>
            </a:r>
            <a:r>
              <a:rPr lang="ja-JP" altLang="en-US" dirty="0" err="1" smtClean="0"/>
              <a:t>ど、</a:t>
            </a:r>
            <a:r>
              <a:rPr lang="ja-JP" altLang="en-US" dirty="0" smtClean="0"/>
              <a:t>松嶋は扶桑第一の好風にして、凡洞庭西湖を恥ず。東南より海を</a:t>
            </a:r>
            <a:r>
              <a:rPr lang="ja-JP" altLang="en-US" dirty="0" err="1" smtClean="0"/>
              <a:t>入て、</a:t>
            </a:r>
            <a:r>
              <a:rPr lang="ja-JP" altLang="en-US" dirty="0" smtClean="0"/>
              <a:t>江の中三里、浙江の湖を</a:t>
            </a:r>
            <a:r>
              <a:rPr lang="ja-JP" altLang="en-US" dirty="0" err="1" smtClean="0"/>
              <a:t>たゝふ。嶋嶋</a:t>
            </a:r>
            <a:r>
              <a:rPr lang="ja-JP" altLang="en-US" dirty="0" smtClean="0"/>
              <a:t>の数を尽して、欹ものは天を指、ふすものは波に葡蔔。あるは二重にかさなり三重に畳みて、左にわかれ右につらなる。</a:t>
            </a:r>
            <a:r>
              <a:rPr lang="ja-JP" altLang="en-US" dirty="0" err="1" smtClean="0"/>
              <a:t>負る</a:t>
            </a:r>
            <a:r>
              <a:rPr lang="ja-JP" altLang="en-US" dirty="0" smtClean="0"/>
              <a:t>あり</a:t>
            </a:r>
            <a:r>
              <a:rPr lang="ja-JP" altLang="en-US" dirty="0" err="1" smtClean="0"/>
              <a:t>抱る</a:t>
            </a:r>
            <a:r>
              <a:rPr lang="ja-JP" altLang="en-US" dirty="0" smtClean="0"/>
              <a:t>あり、</a:t>
            </a:r>
            <a:r>
              <a:rPr lang="ja-JP" altLang="en-US" b="1" u="sng" dirty="0" smtClean="0"/>
              <a:t>児孫愛すがごとし②。</a:t>
            </a:r>
            <a:r>
              <a:rPr lang="ja-JP" altLang="en-US" dirty="0" smtClean="0"/>
              <a:t>松の緑こまやかに、枝葉汐風に</a:t>
            </a:r>
            <a:r>
              <a:rPr lang="ja-JP" altLang="en-US" dirty="0" err="1" smtClean="0"/>
              <a:t>吹た</a:t>
            </a:r>
            <a:r>
              <a:rPr lang="ja-JP" altLang="en-US" dirty="0" smtClean="0"/>
              <a:t>はめて、屈曲をのづからためたるがごとし。其景色□然として美人の顔を</a:t>
            </a:r>
            <a:r>
              <a:rPr lang="ja-JP" altLang="en-US" dirty="0" err="1" smtClean="0"/>
              <a:t>粧ふ。</a:t>
            </a:r>
            <a:r>
              <a:rPr lang="ja-JP" altLang="en-US" dirty="0" smtClean="0"/>
              <a:t>ちはや振神のむかし、大山ずみのなせる</a:t>
            </a:r>
            <a:r>
              <a:rPr lang="ja-JP" altLang="en-US" dirty="0" err="1" smtClean="0"/>
              <a:t>わざにや。</a:t>
            </a:r>
            <a:r>
              <a:rPr lang="ja-JP" altLang="en-US" dirty="0" smtClean="0"/>
              <a:t>造化の天工、いづれの人か筆をふる</a:t>
            </a:r>
            <a:r>
              <a:rPr lang="ja-JP" altLang="en-US" dirty="0" err="1" smtClean="0"/>
              <a:t>ひ</a:t>
            </a:r>
            <a:r>
              <a:rPr lang="ja-JP" altLang="en-US" dirty="0" smtClean="0"/>
              <a:t>詞を</a:t>
            </a:r>
            <a:r>
              <a:rPr lang="ja-JP" altLang="en-US" dirty="0" err="1" smtClean="0"/>
              <a:t>尽さむ。</a:t>
            </a:r>
            <a:endParaRPr lang="ja-JP"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キュート">
  <a:themeElements>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キュート">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4378</TotalTime>
  <Words>1120</Words>
  <Application>Microsoft Office PowerPoint</Application>
  <PresentationFormat>画面に合わせる (4:3)</PresentationFormat>
  <Paragraphs>260</Paragraphs>
  <Slides>34</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34</vt:i4>
      </vt:variant>
    </vt:vector>
  </HeadingPairs>
  <TitlesOfParts>
    <vt:vector size="48" baseType="lpstr">
      <vt:lpstr>Arial</vt:lpstr>
      <vt:lpstr>ＭＳ Ｐゴシック</vt:lpstr>
      <vt:lpstr>Trebuchet MS</vt:lpstr>
      <vt:lpstr>HG丸ｺﾞｼｯｸM-PRO</vt:lpstr>
      <vt:lpstr>Wingdings 2</vt:lpstr>
      <vt:lpstr>Wingdings</vt:lpstr>
      <vt:lpstr>Calibri</vt:lpstr>
      <vt:lpstr>微軟正黑體</vt:lpstr>
      <vt:lpstr>ＤＦ平成ゴシック体W5</vt:lpstr>
      <vt:lpstr>Century</vt:lpstr>
      <vt:lpstr>ＭＳ 明朝</vt:lpstr>
      <vt:lpstr>Times New Roman</vt:lpstr>
      <vt:lpstr>ＤＦ特太ゴシック体</vt:lpstr>
      <vt:lpstr>キュート</vt:lpstr>
      <vt:lpstr>創造性を育む教育 – 未来の日本を創る子どもたちの育成</vt:lpstr>
      <vt:lpstr>日本の子どもの特性（欧米と比べて）</vt:lpstr>
      <vt:lpstr>PISA型学力：2000・2003・2006年の3回の成績比較</vt:lpstr>
      <vt:lpstr>読解力の問題例（2000）</vt:lpstr>
      <vt:lpstr>つづき</vt:lpstr>
      <vt:lpstr>質問</vt:lpstr>
      <vt:lpstr>日本と欧米の読解の違い</vt:lpstr>
      <vt:lpstr>PISA型読解力と「創造」</vt:lpstr>
      <vt:lpstr>日本人の自然認識</vt:lpstr>
      <vt:lpstr>欧米人の自然認識 </vt:lpstr>
      <vt:lpstr> 欧米人の自然に対する認識 　　　 デカルト（1596-1650）</vt:lpstr>
      <vt:lpstr>両者の自然の認識方法の違い</vt:lpstr>
      <vt:lpstr>スライド 13</vt:lpstr>
      <vt:lpstr>日本人の知識獲得の特徴</vt:lpstr>
      <vt:lpstr> なぜ日本人は議論が苦手なのか？                     Small creativity by K.YUMINO-08-5-24</vt:lpstr>
      <vt:lpstr>今、なぜ創造・創造性が必要か？</vt:lpstr>
      <vt:lpstr>欧米の創造性教育</vt:lpstr>
      <vt:lpstr>欧米型学力をつける（1）</vt:lpstr>
      <vt:lpstr>欧米型学力をつける（2）</vt:lpstr>
      <vt:lpstr>読解力＋自己表現力促進（例）</vt:lpstr>
      <vt:lpstr>創造性の高い人は「学力:知能」も高いか　⇒ 部分的「正」</vt:lpstr>
      <vt:lpstr>ターマン（USA）の研究より</vt:lpstr>
      <vt:lpstr>創造性テスト（例）</vt:lpstr>
      <vt:lpstr>知能と創造性</vt:lpstr>
      <vt:lpstr>知能テストと創造性テスト（相関:）</vt:lpstr>
      <vt:lpstr>学校で創造性を伸ばす工夫</vt:lpstr>
      <vt:lpstr>つづき</vt:lpstr>
      <vt:lpstr>飛行機はなぜ飛ぶか？</vt:lpstr>
      <vt:lpstr>Wind CAR（風上に走る車）制作</vt:lpstr>
      <vt:lpstr>学生が創ったWind CArs</vt:lpstr>
      <vt:lpstr>問題解決（例）</vt:lpstr>
      <vt:lpstr>閉園危機の動物園を救う</vt:lpstr>
      <vt:lpstr>創造性育てるリーダーシップ</vt:lpstr>
      <vt:lpstr>創造性関係本・HP</vt:lpstr>
    </vt:vector>
  </TitlesOfParts>
  <Company>yumi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PISA型学力の育成に 創造性教育 はいかに貢献できるか</dc:title>
  <dc:creator>ken</dc:creator>
  <cp:lastModifiedBy>ken</cp:lastModifiedBy>
  <cp:revision>56</cp:revision>
  <dcterms:created xsi:type="dcterms:W3CDTF">2008-05-23T07:57:32Z</dcterms:created>
  <dcterms:modified xsi:type="dcterms:W3CDTF">2008-12-01T09:34:40Z</dcterms:modified>
</cp:coreProperties>
</file>