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9"/>
  </p:handoutMasterIdLst>
  <p:sldIdLst>
    <p:sldId id="256" r:id="rId2"/>
    <p:sldId id="257" r:id="rId3"/>
    <p:sldId id="258" r:id="rId4"/>
    <p:sldId id="262" r:id="rId5"/>
    <p:sldId id="288" r:id="rId6"/>
    <p:sldId id="264" r:id="rId7"/>
    <p:sldId id="265" r:id="rId8"/>
    <p:sldId id="273" r:id="rId9"/>
    <p:sldId id="274" r:id="rId10"/>
    <p:sldId id="267" r:id="rId11"/>
    <p:sldId id="276" r:id="rId12"/>
    <p:sldId id="268" r:id="rId13"/>
    <p:sldId id="277" r:id="rId14"/>
    <p:sldId id="280" r:id="rId15"/>
    <p:sldId id="281" r:id="rId16"/>
    <p:sldId id="282" r:id="rId17"/>
    <p:sldId id="266" r:id="rId18"/>
    <p:sldId id="286" r:id="rId19"/>
    <p:sldId id="279" r:id="rId20"/>
    <p:sldId id="287" r:id="rId21"/>
    <p:sldId id="290" r:id="rId22"/>
    <p:sldId id="283" r:id="rId23"/>
    <p:sldId id="270" r:id="rId24"/>
    <p:sldId id="271" r:id="rId25"/>
    <p:sldId id="284" r:id="rId26"/>
    <p:sldId id="285" r:id="rId27"/>
    <p:sldId id="272" r:id="rId28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6B0B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50" d="100"/>
          <a:sy n="50" d="100"/>
        </p:scale>
        <p:origin x="-1452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A0593E-E68D-4A57-AA65-C9BBB7C25754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64350"/>
            <a:chOff x="0" y="0"/>
            <a:chExt cx="5760" cy="4324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white">
            <a:xfrm>
              <a:off x="0" y="331"/>
              <a:ext cx="5760" cy="33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white">
            <a:xfrm>
              <a:off x="0" y="0"/>
              <a:ext cx="5760" cy="35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01" name="Freeform 5"/>
            <p:cNvSpPr>
              <a:spLocks/>
            </p:cNvSpPr>
            <p:nvPr userDrawn="1"/>
          </p:nvSpPr>
          <p:spPr bwMode="ltGray">
            <a:xfrm>
              <a:off x="0" y="1596"/>
              <a:ext cx="5760" cy="1651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773" y="852"/>
                </a:cxn>
                <a:cxn ang="0">
                  <a:pos x="1536" y="594"/>
                </a:cxn>
                <a:cxn ang="0">
                  <a:pos x="2438" y="156"/>
                </a:cxn>
                <a:cxn ang="0">
                  <a:pos x="2678" y="24"/>
                </a:cxn>
                <a:cxn ang="0">
                  <a:pos x="2816" y="30"/>
                </a:cxn>
                <a:cxn ang="0">
                  <a:pos x="2876" y="0"/>
                </a:cxn>
                <a:cxn ang="0">
                  <a:pos x="3032" y="30"/>
                </a:cxn>
                <a:cxn ang="0">
                  <a:pos x="3086" y="12"/>
                </a:cxn>
                <a:cxn ang="0">
                  <a:pos x="3183" y="42"/>
                </a:cxn>
                <a:cxn ang="0">
                  <a:pos x="3333" y="120"/>
                </a:cxn>
                <a:cxn ang="0">
                  <a:pos x="3483" y="234"/>
                </a:cxn>
                <a:cxn ang="0">
                  <a:pos x="3741" y="396"/>
                </a:cxn>
                <a:cxn ang="0">
                  <a:pos x="4156" y="636"/>
                </a:cxn>
                <a:cxn ang="0">
                  <a:pos x="4510" y="768"/>
                </a:cxn>
                <a:cxn ang="0">
                  <a:pos x="4913" y="906"/>
                </a:cxn>
                <a:cxn ang="0">
                  <a:pos x="5304" y="1074"/>
                </a:cxn>
                <a:cxn ang="0">
                  <a:pos x="5760" y="1150"/>
                </a:cxn>
                <a:cxn ang="0">
                  <a:pos x="5760" y="1651"/>
                </a:cxn>
                <a:cxn ang="0">
                  <a:pos x="0" y="1651"/>
                </a:cxn>
                <a:cxn ang="0">
                  <a:pos x="0" y="960"/>
                </a:cxn>
              </a:cxnLst>
              <a:rect l="0" t="0" r="r" b="b"/>
              <a:pathLst>
                <a:path w="5760" h="1651">
                  <a:moveTo>
                    <a:pt x="0" y="960"/>
                  </a:moveTo>
                  <a:cubicBezTo>
                    <a:pt x="237" y="952"/>
                    <a:pt x="517" y="913"/>
                    <a:pt x="773" y="852"/>
                  </a:cubicBezTo>
                  <a:cubicBezTo>
                    <a:pt x="1029" y="791"/>
                    <a:pt x="1259" y="710"/>
                    <a:pt x="1536" y="594"/>
                  </a:cubicBezTo>
                  <a:cubicBezTo>
                    <a:pt x="1814" y="478"/>
                    <a:pt x="2247" y="251"/>
                    <a:pt x="2438" y="156"/>
                  </a:cubicBezTo>
                  <a:cubicBezTo>
                    <a:pt x="2628" y="61"/>
                    <a:pt x="2615" y="45"/>
                    <a:pt x="2678" y="24"/>
                  </a:cubicBezTo>
                  <a:cubicBezTo>
                    <a:pt x="2741" y="3"/>
                    <a:pt x="2783" y="34"/>
                    <a:pt x="2816" y="30"/>
                  </a:cubicBezTo>
                  <a:cubicBezTo>
                    <a:pt x="2849" y="26"/>
                    <a:pt x="2840" y="0"/>
                    <a:pt x="2876" y="0"/>
                  </a:cubicBezTo>
                  <a:cubicBezTo>
                    <a:pt x="2912" y="0"/>
                    <a:pt x="2997" y="28"/>
                    <a:pt x="3032" y="30"/>
                  </a:cubicBezTo>
                  <a:cubicBezTo>
                    <a:pt x="3067" y="32"/>
                    <a:pt x="3061" y="10"/>
                    <a:pt x="3086" y="12"/>
                  </a:cubicBezTo>
                  <a:cubicBezTo>
                    <a:pt x="3112" y="14"/>
                    <a:pt x="3142" y="24"/>
                    <a:pt x="3183" y="42"/>
                  </a:cubicBezTo>
                  <a:cubicBezTo>
                    <a:pt x="3224" y="60"/>
                    <a:pt x="3283" y="88"/>
                    <a:pt x="3333" y="120"/>
                  </a:cubicBezTo>
                  <a:cubicBezTo>
                    <a:pt x="3383" y="152"/>
                    <a:pt x="3415" y="188"/>
                    <a:pt x="3483" y="234"/>
                  </a:cubicBezTo>
                  <a:cubicBezTo>
                    <a:pt x="3551" y="280"/>
                    <a:pt x="3629" y="329"/>
                    <a:pt x="3741" y="396"/>
                  </a:cubicBezTo>
                  <a:cubicBezTo>
                    <a:pt x="3854" y="463"/>
                    <a:pt x="4028" y="574"/>
                    <a:pt x="4156" y="636"/>
                  </a:cubicBezTo>
                  <a:cubicBezTo>
                    <a:pt x="4284" y="698"/>
                    <a:pt x="4384" y="723"/>
                    <a:pt x="4510" y="768"/>
                  </a:cubicBezTo>
                  <a:cubicBezTo>
                    <a:pt x="4637" y="813"/>
                    <a:pt x="4781" y="855"/>
                    <a:pt x="4913" y="906"/>
                  </a:cubicBezTo>
                  <a:cubicBezTo>
                    <a:pt x="5045" y="957"/>
                    <a:pt x="5163" y="1033"/>
                    <a:pt x="5304" y="1074"/>
                  </a:cubicBezTo>
                  <a:cubicBezTo>
                    <a:pt x="5445" y="1115"/>
                    <a:pt x="5543" y="1125"/>
                    <a:pt x="5760" y="1150"/>
                  </a:cubicBezTo>
                  <a:cubicBezTo>
                    <a:pt x="5760" y="1400"/>
                    <a:pt x="5760" y="1651"/>
                    <a:pt x="5760" y="1651"/>
                  </a:cubicBezTo>
                  <a:lnTo>
                    <a:pt x="0" y="1651"/>
                  </a:lnTo>
                  <a:lnTo>
                    <a:pt x="0" y="96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02" name="Freeform 6"/>
            <p:cNvSpPr>
              <a:spLocks/>
            </p:cNvSpPr>
            <p:nvPr userDrawn="1"/>
          </p:nvSpPr>
          <p:spPr bwMode="ltGray">
            <a:xfrm>
              <a:off x="380" y="1597"/>
              <a:ext cx="2495" cy="1054"/>
            </a:xfrm>
            <a:custGeom>
              <a:avLst/>
              <a:gdLst/>
              <a:ahLst/>
              <a:cxnLst>
                <a:cxn ang="0">
                  <a:pos x="909" y="650"/>
                </a:cxn>
                <a:cxn ang="0">
                  <a:pos x="2028" y="116"/>
                </a:cxn>
                <a:cxn ang="0">
                  <a:pos x="2253" y="20"/>
                </a:cxn>
                <a:cxn ang="0">
                  <a:pos x="2304" y="8"/>
                </a:cxn>
                <a:cxn ang="0">
                  <a:pos x="2388" y="20"/>
                </a:cxn>
                <a:cxn ang="0">
                  <a:pos x="2490" y="8"/>
                </a:cxn>
                <a:cxn ang="0">
                  <a:pos x="2424" y="62"/>
                </a:cxn>
                <a:cxn ang="0">
                  <a:pos x="2349" y="158"/>
                </a:cxn>
                <a:cxn ang="0">
                  <a:pos x="2295" y="182"/>
                </a:cxn>
                <a:cxn ang="0">
                  <a:pos x="2271" y="251"/>
                </a:cxn>
                <a:cxn ang="0">
                  <a:pos x="2304" y="332"/>
                </a:cxn>
                <a:cxn ang="0">
                  <a:pos x="2253" y="326"/>
                </a:cxn>
                <a:cxn ang="0">
                  <a:pos x="2226" y="386"/>
                </a:cxn>
                <a:cxn ang="0">
                  <a:pos x="2130" y="491"/>
                </a:cxn>
                <a:cxn ang="0">
                  <a:pos x="1980" y="710"/>
                </a:cxn>
                <a:cxn ang="0">
                  <a:pos x="1884" y="758"/>
                </a:cxn>
                <a:cxn ang="0">
                  <a:pos x="1782" y="845"/>
                </a:cxn>
                <a:cxn ang="0">
                  <a:pos x="1629" y="959"/>
                </a:cxn>
                <a:cxn ang="0">
                  <a:pos x="1458" y="1052"/>
                </a:cxn>
                <a:cxn ang="0">
                  <a:pos x="1560" y="932"/>
                </a:cxn>
                <a:cxn ang="0">
                  <a:pos x="1701" y="770"/>
                </a:cxn>
                <a:cxn ang="0">
                  <a:pos x="1785" y="644"/>
                </a:cxn>
                <a:cxn ang="0">
                  <a:pos x="1935" y="476"/>
                </a:cxn>
                <a:cxn ang="0">
                  <a:pos x="2034" y="350"/>
                </a:cxn>
                <a:cxn ang="0">
                  <a:pos x="2016" y="323"/>
                </a:cxn>
                <a:cxn ang="0">
                  <a:pos x="1947" y="434"/>
                </a:cxn>
                <a:cxn ang="0">
                  <a:pos x="1821" y="587"/>
                </a:cxn>
                <a:cxn ang="0">
                  <a:pos x="1704" y="662"/>
                </a:cxn>
                <a:cxn ang="0">
                  <a:pos x="1620" y="761"/>
                </a:cxn>
                <a:cxn ang="0">
                  <a:pos x="1584" y="728"/>
                </a:cxn>
                <a:cxn ang="0">
                  <a:pos x="1731" y="581"/>
                </a:cxn>
                <a:cxn ang="0">
                  <a:pos x="1851" y="467"/>
                </a:cxn>
                <a:cxn ang="0">
                  <a:pos x="1875" y="413"/>
                </a:cxn>
                <a:cxn ang="0">
                  <a:pos x="1788" y="515"/>
                </a:cxn>
                <a:cxn ang="0">
                  <a:pos x="1689" y="611"/>
                </a:cxn>
                <a:cxn ang="0">
                  <a:pos x="1605" y="665"/>
                </a:cxn>
                <a:cxn ang="0">
                  <a:pos x="1689" y="548"/>
                </a:cxn>
                <a:cxn ang="0">
                  <a:pos x="1746" y="506"/>
                </a:cxn>
                <a:cxn ang="0">
                  <a:pos x="1596" y="611"/>
                </a:cxn>
                <a:cxn ang="0">
                  <a:pos x="1542" y="689"/>
                </a:cxn>
                <a:cxn ang="0">
                  <a:pos x="1500" y="632"/>
                </a:cxn>
                <a:cxn ang="0">
                  <a:pos x="1590" y="563"/>
                </a:cxn>
                <a:cxn ang="0">
                  <a:pos x="1704" y="476"/>
                </a:cxn>
                <a:cxn ang="0">
                  <a:pos x="1659" y="485"/>
                </a:cxn>
                <a:cxn ang="0">
                  <a:pos x="1596" y="524"/>
                </a:cxn>
                <a:cxn ang="0">
                  <a:pos x="1530" y="560"/>
                </a:cxn>
                <a:cxn ang="0">
                  <a:pos x="1470" y="623"/>
                </a:cxn>
                <a:cxn ang="0">
                  <a:pos x="1401" y="662"/>
                </a:cxn>
                <a:cxn ang="0">
                  <a:pos x="1362" y="665"/>
                </a:cxn>
                <a:cxn ang="0">
                  <a:pos x="1263" y="653"/>
                </a:cxn>
                <a:cxn ang="0">
                  <a:pos x="1194" y="668"/>
                </a:cxn>
                <a:cxn ang="0">
                  <a:pos x="879" y="788"/>
                </a:cxn>
                <a:cxn ang="0">
                  <a:pos x="492" y="917"/>
                </a:cxn>
                <a:cxn ang="0">
                  <a:pos x="657" y="851"/>
                </a:cxn>
                <a:cxn ang="0">
                  <a:pos x="1035" y="716"/>
                </a:cxn>
                <a:cxn ang="0">
                  <a:pos x="1062" y="689"/>
                </a:cxn>
                <a:cxn ang="0">
                  <a:pos x="714" y="806"/>
                </a:cxn>
                <a:cxn ang="0">
                  <a:pos x="288" y="905"/>
                </a:cxn>
                <a:cxn ang="0">
                  <a:pos x="207" y="902"/>
                </a:cxn>
                <a:cxn ang="0">
                  <a:pos x="84" y="929"/>
                </a:cxn>
                <a:cxn ang="0">
                  <a:pos x="135" y="902"/>
                </a:cxn>
              </a:cxnLst>
              <a:rect l="0" t="0" r="r" b="b"/>
              <a:pathLst>
                <a:path w="2495" h="1054">
                  <a:moveTo>
                    <a:pt x="135" y="902"/>
                  </a:moveTo>
                  <a:cubicBezTo>
                    <a:pt x="270" y="859"/>
                    <a:pt x="683" y="732"/>
                    <a:pt x="909" y="650"/>
                  </a:cubicBezTo>
                  <a:cubicBezTo>
                    <a:pt x="1135" y="568"/>
                    <a:pt x="1305" y="499"/>
                    <a:pt x="1491" y="410"/>
                  </a:cubicBezTo>
                  <a:cubicBezTo>
                    <a:pt x="1677" y="321"/>
                    <a:pt x="1911" y="179"/>
                    <a:pt x="2028" y="116"/>
                  </a:cubicBezTo>
                  <a:cubicBezTo>
                    <a:pt x="2145" y="53"/>
                    <a:pt x="2156" y="48"/>
                    <a:pt x="2193" y="32"/>
                  </a:cubicBezTo>
                  <a:cubicBezTo>
                    <a:pt x="2230" y="16"/>
                    <a:pt x="2238" y="22"/>
                    <a:pt x="2253" y="20"/>
                  </a:cubicBezTo>
                  <a:cubicBezTo>
                    <a:pt x="2268" y="18"/>
                    <a:pt x="2278" y="22"/>
                    <a:pt x="2286" y="20"/>
                  </a:cubicBezTo>
                  <a:cubicBezTo>
                    <a:pt x="2294" y="18"/>
                    <a:pt x="2296" y="10"/>
                    <a:pt x="2304" y="8"/>
                  </a:cubicBezTo>
                  <a:cubicBezTo>
                    <a:pt x="2312" y="6"/>
                    <a:pt x="2320" y="6"/>
                    <a:pt x="2334" y="8"/>
                  </a:cubicBezTo>
                  <a:cubicBezTo>
                    <a:pt x="2348" y="10"/>
                    <a:pt x="2372" y="21"/>
                    <a:pt x="2388" y="20"/>
                  </a:cubicBezTo>
                  <a:cubicBezTo>
                    <a:pt x="2404" y="19"/>
                    <a:pt x="2416" y="4"/>
                    <a:pt x="2433" y="2"/>
                  </a:cubicBezTo>
                  <a:cubicBezTo>
                    <a:pt x="2450" y="0"/>
                    <a:pt x="2485" y="4"/>
                    <a:pt x="2490" y="8"/>
                  </a:cubicBezTo>
                  <a:cubicBezTo>
                    <a:pt x="2495" y="12"/>
                    <a:pt x="2474" y="17"/>
                    <a:pt x="2463" y="26"/>
                  </a:cubicBezTo>
                  <a:cubicBezTo>
                    <a:pt x="2452" y="35"/>
                    <a:pt x="2437" y="47"/>
                    <a:pt x="2424" y="62"/>
                  </a:cubicBezTo>
                  <a:cubicBezTo>
                    <a:pt x="2411" y="77"/>
                    <a:pt x="2397" y="103"/>
                    <a:pt x="2385" y="119"/>
                  </a:cubicBezTo>
                  <a:cubicBezTo>
                    <a:pt x="2373" y="135"/>
                    <a:pt x="2358" y="149"/>
                    <a:pt x="2349" y="158"/>
                  </a:cubicBezTo>
                  <a:cubicBezTo>
                    <a:pt x="2340" y="167"/>
                    <a:pt x="2340" y="172"/>
                    <a:pt x="2331" y="176"/>
                  </a:cubicBezTo>
                  <a:cubicBezTo>
                    <a:pt x="2322" y="180"/>
                    <a:pt x="2303" y="174"/>
                    <a:pt x="2295" y="182"/>
                  </a:cubicBezTo>
                  <a:cubicBezTo>
                    <a:pt x="2287" y="190"/>
                    <a:pt x="2284" y="216"/>
                    <a:pt x="2280" y="227"/>
                  </a:cubicBezTo>
                  <a:cubicBezTo>
                    <a:pt x="2276" y="238"/>
                    <a:pt x="2268" y="245"/>
                    <a:pt x="2271" y="251"/>
                  </a:cubicBezTo>
                  <a:cubicBezTo>
                    <a:pt x="2274" y="257"/>
                    <a:pt x="2293" y="253"/>
                    <a:pt x="2298" y="266"/>
                  </a:cubicBezTo>
                  <a:cubicBezTo>
                    <a:pt x="2303" y="279"/>
                    <a:pt x="2309" y="319"/>
                    <a:pt x="2304" y="332"/>
                  </a:cubicBezTo>
                  <a:cubicBezTo>
                    <a:pt x="2299" y="345"/>
                    <a:pt x="2273" y="345"/>
                    <a:pt x="2265" y="344"/>
                  </a:cubicBezTo>
                  <a:cubicBezTo>
                    <a:pt x="2257" y="343"/>
                    <a:pt x="2258" y="326"/>
                    <a:pt x="2253" y="326"/>
                  </a:cubicBezTo>
                  <a:cubicBezTo>
                    <a:pt x="2248" y="326"/>
                    <a:pt x="2236" y="337"/>
                    <a:pt x="2232" y="347"/>
                  </a:cubicBezTo>
                  <a:cubicBezTo>
                    <a:pt x="2228" y="357"/>
                    <a:pt x="2228" y="376"/>
                    <a:pt x="2226" y="386"/>
                  </a:cubicBezTo>
                  <a:cubicBezTo>
                    <a:pt x="2224" y="396"/>
                    <a:pt x="2236" y="390"/>
                    <a:pt x="2220" y="407"/>
                  </a:cubicBezTo>
                  <a:cubicBezTo>
                    <a:pt x="2204" y="424"/>
                    <a:pt x="2157" y="463"/>
                    <a:pt x="2130" y="491"/>
                  </a:cubicBezTo>
                  <a:cubicBezTo>
                    <a:pt x="2103" y="519"/>
                    <a:pt x="2083" y="539"/>
                    <a:pt x="2058" y="575"/>
                  </a:cubicBezTo>
                  <a:cubicBezTo>
                    <a:pt x="2033" y="611"/>
                    <a:pt x="1998" y="679"/>
                    <a:pt x="1980" y="710"/>
                  </a:cubicBezTo>
                  <a:cubicBezTo>
                    <a:pt x="1962" y="741"/>
                    <a:pt x="1966" y="756"/>
                    <a:pt x="1950" y="764"/>
                  </a:cubicBezTo>
                  <a:cubicBezTo>
                    <a:pt x="1934" y="772"/>
                    <a:pt x="1906" y="756"/>
                    <a:pt x="1884" y="758"/>
                  </a:cubicBezTo>
                  <a:cubicBezTo>
                    <a:pt x="1862" y="760"/>
                    <a:pt x="1832" y="762"/>
                    <a:pt x="1815" y="776"/>
                  </a:cubicBezTo>
                  <a:cubicBezTo>
                    <a:pt x="1798" y="790"/>
                    <a:pt x="1800" y="826"/>
                    <a:pt x="1782" y="845"/>
                  </a:cubicBezTo>
                  <a:cubicBezTo>
                    <a:pt x="1764" y="864"/>
                    <a:pt x="1730" y="871"/>
                    <a:pt x="1704" y="890"/>
                  </a:cubicBezTo>
                  <a:cubicBezTo>
                    <a:pt x="1678" y="909"/>
                    <a:pt x="1657" y="942"/>
                    <a:pt x="1629" y="959"/>
                  </a:cubicBezTo>
                  <a:cubicBezTo>
                    <a:pt x="1601" y="976"/>
                    <a:pt x="1561" y="980"/>
                    <a:pt x="1533" y="995"/>
                  </a:cubicBezTo>
                  <a:cubicBezTo>
                    <a:pt x="1505" y="1010"/>
                    <a:pt x="1469" y="1050"/>
                    <a:pt x="1458" y="1052"/>
                  </a:cubicBezTo>
                  <a:cubicBezTo>
                    <a:pt x="1447" y="1054"/>
                    <a:pt x="1450" y="1027"/>
                    <a:pt x="1467" y="1007"/>
                  </a:cubicBezTo>
                  <a:cubicBezTo>
                    <a:pt x="1484" y="987"/>
                    <a:pt x="1533" y="955"/>
                    <a:pt x="1560" y="932"/>
                  </a:cubicBezTo>
                  <a:cubicBezTo>
                    <a:pt x="1587" y="909"/>
                    <a:pt x="1606" y="893"/>
                    <a:pt x="1629" y="866"/>
                  </a:cubicBezTo>
                  <a:cubicBezTo>
                    <a:pt x="1652" y="839"/>
                    <a:pt x="1687" y="796"/>
                    <a:pt x="1701" y="770"/>
                  </a:cubicBezTo>
                  <a:cubicBezTo>
                    <a:pt x="1715" y="744"/>
                    <a:pt x="1699" y="731"/>
                    <a:pt x="1713" y="710"/>
                  </a:cubicBezTo>
                  <a:cubicBezTo>
                    <a:pt x="1727" y="689"/>
                    <a:pt x="1759" y="671"/>
                    <a:pt x="1785" y="644"/>
                  </a:cubicBezTo>
                  <a:cubicBezTo>
                    <a:pt x="1811" y="617"/>
                    <a:pt x="1844" y="573"/>
                    <a:pt x="1869" y="545"/>
                  </a:cubicBezTo>
                  <a:cubicBezTo>
                    <a:pt x="1894" y="517"/>
                    <a:pt x="1918" y="500"/>
                    <a:pt x="1935" y="476"/>
                  </a:cubicBezTo>
                  <a:cubicBezTo>
                    <a:pt x="1952" y="452"/>
                    <a:pt x="1955" y="422"/>
                    <a:pt x="1971" y="401"/>
                  </a:cubicBezTo>
                  <a:cubicBezTo>
                    <a:pt x="1987" y="380"/>
                    <a:pt x="2019" y="364"/>
                    <a:pt x="2034" y="350"/>
                  </a:cubicBezTo>
                  <a:cubicBezTo>
                    <a:pt x="2049" y="336"/>
                    <a:pt x="2064" y="318"/>
                    <a:pt x="2061" y="314"/>
                  </a:cubicBezTo>
                  <a:cubicBezTo>
                    <a:pt x="2058" y="310"/>
                    <a:pt x="2031" y="314"/>
                    <a:pt x="2016" y="323"/>
                  </a:cubicBezTo>
                  <a:cubicBezTo>
                    <a:pt x="2001" y="332"/>
                    <a:pt x="1982" y="350"/>
                    <a:pt x="1971" y="368"/>
                  </a:cubicBezTo>
                  <a:cubicBezTo>
                    <a:pt x="1960" y="386"/>
                    <a:pt x="1960" y="412"/>
                    <a:pt x="1947" y="434"/>
                  </a:cubicBezTo>
                  <a:cubicBezTo>
                    <a:pt x="1934" y="456"/>
                    <a:pt x="1914" y="475"/>
                    <a:pt x="1893" y="500"/>
                  </a:cubicBezTo>
                  <a:cubicBezTo>
                    <a:pt x="1872" y="525"/>
                    <a:pt x="1841" y="565"/>
                    <a:pt x="1821" y="587"/>
                  </a:cubicBezTo>
                  <a:cubicBezTo>
                    <a:pt x="1801" y="609"/>
                    <a:pt x="1790" y="619"/>
                    <a:pt x="1770" y="632"/>
                  </a:cubicBezTo>
                  <a:cubicBezTo>
                    <a:pt x="1750" y="645"/>
                    <a:pt x="1727" y="647"/>
                    <a:pt x="1704" y="662"/>
                  </a:cubicBezTo>
                  <a:cubicBezTo>
                    <a:pt x="1681" y="677"/>
                    <a:pt x="1646" y="709"/>
                    <a:pt x="1632" y="725"/>
                  </a:cubicBezTo>
                  <a:cubicBezTo>
                    <a:pt x="1618" y="741"/>
                    <a:pt x="1627" y="754"/>
                    <a:pt x="1620" y="761"/>
                  </a:cubicBezTo>
                  <a:cubicBezTo>
                    <a:pt x="1613" y="768"/>
                    <a:pt x="1593" y="775"/>
                    <a:pt x="1587" y="770"/>
                  </a:cubicBezTo>
                  <a:cubicBezTo>
                    <a:pt x="1581" y="765"/>
                    <a:pt x="1566" y="749"/>
                    <a:pt x="1584" y="728"/>
                  </a:cubicBezTo>
                  <a:cubicBezTo>
                    <a:pt x="1602" y="707"/>
                    <a:pt x="1668" y="665"/>
                    <a:pt x="1692" y="641"/>
                  </a:cubicBezTo>
                  <a:cubicBezTo>
                    <a:pt x="1716" y="617"/>
                    <a:pt x="1714" y="599"/>
                    <a:pt x="1731" y="581"/>
                  </a:cubicBezTo>
                  <a:cubicBezTo>
                    <a:pt x="1748" y="563"/>
                    <a:pt x="1774" y="552"/>
                    <a:pt x="1794" y="533"/>
                  </a:cubicBezTo>
                  <a:cubicBezTo>
                    <a:pt x="1814" y="514"/>
                    <a:pt x="1837" y="482"/>
                    <a:pt x="1851" y="467"/>
                  </a:cubicBezTo>
                  <a:cubicBezTo>
                    <a:pt x="1865" y="452"/>
                    <a:pt x="1874" y="452"/>
                    <a:pt x="1878" y="443"/>
                  </a:cubicBezTo>
                  <a:cubicBezTo>
                    <a:pt x="1882" y="434"/>
                    <a:pt x="1882" y="413"/>
                    <a:pt x="1875" y="413"/>
                  </a:cubicBezTo>
                  <a:cubicBezTo>
                    <a:pt x="1868" y="413"/>
                    <a:pt x="1847" y="426"/>
                    <a:pt x="1833" y="443"/>
                  </a:cubicBezTo>
                  <a:cubicBezTo>
                    <a:pt x="1819" y="460"/>
                    <a:pt x="1804" y="495"/>
                    <a:pt x="1788" y="515"/>
                  </a:cubicBezTo>
                  <a:cubicBezTo>
                    <a:pt x="1772" y="535"/>
                    <a:pt x="1751" y="550"/>
                    <a:pt x="1734" y="566"/>
                  </a:cubicBezTo>
                  <a:cubicBezTo>
                    <a:pt x="1717" y="582"/>
                    <a:pt x="1704" y="595"/>
                    <a:pt x="1689" y="611"/>
                  </a:cubicBezTo>
                  <a:cubicBezTo>
                    <a:pt x="1674" y="627"/>
                    <a:pt x="1655" y="656"/>
                    <a:pt x="1641" y="665"/>
                  </a:cubicBezTo>
                  <a:cubicBezTo>
                    <a:pt x="1627" y="674"/>
                    <a:pt x="1609" y="674"/>
                    <a:pt x="1605" y="665"/>
                  </a:cubicBezTo>
                  <a:cubicBezTo>
                    <a:pt x="1601" y="656"/>
                    <a:pt x="1603" y="627"/>
                    <a:pt x="1617" y="608"/>
                  </a:cubicBezTo>
                  <a:cubicBezTo>
                    <a:pt x="1631" y="589"/>
                    <a:pt x="1672" y="560"/>
                    <a:pt x="1689" y="548"/>
                  </a:cubicBezTo>
                  <a:cubicBezTo>
                    <a:pt x="1706" y="536"/>
                    <a:pt x="1713" y="540"/>
                    <a:pt x="1722" y="533"/>
                  </a:cubicBezTo>
                  <a:cubicBezTo>
                    <a:pt x="1731" y="526"/>
                    <a:pt x="1752" y="507"/>
                    <a:pt x="1746" y="506"/>
                  </a:cubicBezTo>
                  <a:cubicBezTo>
                    <a:pt x="1740" y="505"/>
                    <a:pt x="1711" y="513"/>
                    <a:pt x="1686" y="530"/>
                  </a:cubicBezTo>
                  <a:cubicBezTo>
                    <a:pt x="1661" y="547"/>
                    <a:pt x="1617" y="587"/>
                    <a:pt x="1596" y="611"/>
                  </a:cubicBezTo>
                  <a:cubicBezTo>
                    <a:pt x="1575" y="635"/>
                    <a:pt x="1569" y="661"/>
                    <a:pt x="1560" y="674"/>
                  </a:cubicBezTo>
                  <a:cubicBezTo>
                    <a:pt x="1551" y="687"/>
                    <a:pt x="1549" y="694"/>
                    <a:pt x="1542" y="689"/>
                  </a:cubicBezTo>
                  <a:cubicBezTo>
                    <a:pt x="1535" y="684"/>
                    <a:pt x="1525" y="650"/>
                    <a:pt x="1518" y="641"/>
                  </a:cubicBezTo>
                  <a:cubicBezTo>
                    <a:pt x="1511" y="632"/>
                    <a:pt x="1496" y="639"/>
                    <a:pt x="1500" y="632"/>
                  </a:cubicBezTo>
                  <a:cubicBezTo>
                    <a:pt x="1504" y="625"/>
                    <a:pt x="1527" y="607"/>
                    <a:pt x="1542" y="596"/>
                  </a:cubicBezTo>
                  <a:cubicBezTo>
                    <a:pt x="1557" y="585"/>
                    <a:pt x="1571" y="574"/>
                    <a:pt x="1590" y="563"/>
                  </a:cubicBezTo>
                  <a:cubicBezTo>
                    <a:pt x="1609" y="552"/>
                    <a:pt x="1637" y="541"/>
                    <a:pt x="1656" y="527"/>
                  </a:cubicBezTo>
                  <a:cubicBezTo>
                    <a:pt x="1675" y="513"/>
                    <a:pt x="1692" y="489"/>
                    <a:pt x="1704" y="476"/>
                  </a:cubicBezTo>
                  <a:cubicBezTo>
                    <a:pt x="1716" y="463"/>
                    <a:pt x="1735" y="451"/>
                    <a:pt x="1728" y="452"/>
                  </a:cubicBezTo>
                  <a:cubicBezTo>
                    <a:pt x="1721" y="453"/>
                    <a:pt x="1673" y="473"/>
                    <a:pt x="1659" y="485"/>
                  </a:cubicBezTo>
                  <a:cubicBezTo>
                    <a:pt x="1645" y="497"/>
                    <a:pt x="1652" y="517"/>
                    <a:pt x="1641" y="524"/>
                  </a:cubicBezTo>
                  <a:cubicBezTo>
                    <a:pt x="1630" y="531"/>
                    <a:pt x="1608" y="518"/>
                    <a:pt x="1596" y="524"/>
                  </a:cubicBezTo>
                  <a:cubicBezTo>
                    <a:pt x="1584" y="530"/>
                    <a:pt x="1583" y="554"/>
                    <a:pt x="1572" y="560"/>
                  </a:cubicBezTo>
                  <a:cubicBezTo>
                    <a:pt x="1561" y="566"/>
                    <a:pt x="1541" y="553"/>
                    <a:pt x="1530" y="560"/>
                  </a:cubicBezTo>
                  <a:cubicBezTo>
                    <a:pt x="1519" y="567"/>
                    <a:pt x="1516" y="594"/>
                    <a:pt x="1506" y="605"/>
                  </a:cubicBezTo>
                  <a:cubicBezTo>
                    <a:pt x="1496" y="616"/>
                    <a:pt x="1481" y="611"/>
                    <a:pt x="1470" y="623"/>
                  </a:cubicBezTo>
                  <a:cubicBezTo>
                    <a:pt x="1459" y="635"/>
                    <a:pt x="1448" y="671"/>
                    <a:pt x="1437" y="677"/>
                  </a:cubicBezTo>
                  <a:cubicBezTo>
                    <a:pt x="1426" y="683"/>
                    <a:pt x="1406" y="671"/>
                    <a:pt x="1401" y="662"/>
                  </a:cubicBezTo>
                  <a:cubicBezTo>
                    <a:pt x="1396" y="653"/>
                    <a:pt x="1410" y="623"/>
                    <a:pt x="1404" y="623"/>
                  </a:cubicBezTo>
                  <a:cubicBezTo>
                    <a:pt x="1398" y="623"/>
                    <a:pt x="1384" y="656"/>
                    <a:pt x="1362" y="665"/>
                  </a:cubicBezTo>
                  <a:cubicBezTo>
                    <a:pt x="1340" y="674"/>
                    <a:pt x="1288" y="682"/>
                    <a:pt x="1272" y="680"/>
                  </a:cubicBezTo>
                  <a:cubicBezTo>
                    <a:pt x="1256" y="678"/>
                    <a:pt x="1268" y="660"/>
                    <a:pt x="1263" y="653"/>
                  </a:cubicBezTo>
                  <a:cubicBezTo>
                    <a:pt x="1258" y="646"/>
                    <a:pt x="1253" y="636"/>
                    <a:pt x="1242" y="638"/>
                  </a:cubicBezTo>
                  <a:cubicBezTo>
                    <a:pt x="1231" y="640"/>
                    <a:pt x="1224" y="654"/>
                    <a:pt x="1194" y="668"/>
                  </a:cubicBezTo>
                  <a:cubicBezTo>
                    <a:pt x="1164" y="682"/>
                    <a:pt x="1111" y="702"/>
                    <a:pt x="1059" y="722"/>
                  </a:cubicBezTo>
                  <a:cubicBezTo>
                    <a:pt x="1007" y="742"/>
                    <a:pt x="950" y="763"/>
                    <a:pt x="879" y="788"/>
                  </a:cubicBezTo>
                  <a:cubicBezTo>
                    <a:pt x="808" y="813"/>
                    <a:pt x="698" y="853"/>
                    <a:pt x="633" y="875"/>
                  </a:cubicBezTo>
                  <a:cubicBezTo>
                    <a:pt x="568" y="897"/>
                    <a:pt x="513" y="914"/>
                    <a:pt x="492" y="917"/>
                  </a:cubicBezTo>
                  <a:cubicBezTo>
                    <a:pt x="471" y="920"/>
                    <a:pt x="477" y="904"/>
                    <a:pt x="504" y="893"/>
                  </a:cubicBezTo>
                  <a:cubicBezTo>
                    <a:pt x="531" y="882"/>
                    <a:pt x="602" y="869"/>
                    <a:pt x="657" y="851"/>
                  </a:cubicBezTo>
                  <a:cubicBezTo>
                    <a:pt x="712" y="833"/>
                    <a:pt x="774" y="807"/>
                    <a:pt x="837" y="785"/>
                  </a:cubicBezTo>
                  <a:cubicBezTo>
                    <a:pt x="900" y="763"/>
                    <a:pt x="994" y="733"/>
                    <a:pt x="1035" y="716"/>
                  </a:cubicBezTo>
                  <a:cubicBezTo>
                    <a:pt x="1076" y="699"/>
                    <a:pt x="1079" y="690"/>
                    <a:pt x="1083" y="686"/>
                  </a:cubicBezTo>
                  <a:cubicBezTo>
                    <a:pt x="1087" y="682"/>
                    <a:pt x="1091" y="679"/>
                    <a:pt x="1062" y="689"/>
                  </a:cubicBezTo>
                  <a:cubicBezTo>
                    <a:pt x="1033" y="699"/>
                    <a:pt x="964" y="727"/>
                    <a:pt x="906" y="746"/>
                  </a:cubicBezTo>
                  <a:cubicBezTo>
                    <a:pt x="848" y="765"/>
                    <a:pt x="779" y="788"/>
                    <a:pt x="714" y="806"/>
                  </a:cubicBezTo>
                  <a:cubicBezTo>
                    <a:pt x="649" y="824"/>
                    <a:pt x="584" y="838"/>
                    <a:pt x="513" y="854"/>
                  </a:cubicBezTo>
                  <a:cubicBezTo>
                    <a:pt x="442" y="870"/>
                    <a:pt x="344" y="893"/>
                    <a:pt x="288" y="905"/>
                  </a:cubicBezTo>
                  <a:cubicBezTo>
                    <a:pt x="232" y="917"/>
                    <a:pt x="190" y="926"/>
                    <a:pt x="177" y="926"/>
                  </a:cubicBezTo>
                  <a:cubicBezTo>
                    <a:pt x="164" y="926"/>
                    <a:pt x="208" y="904"/>
                    <a:pt x="207" y="902"/>
                  </a:cubicBezTo>
                  <a:cubicBezTo>
                    <a:pt x="206" y="900"/>
                    <a:pt x="188" y="907"/>
                    <a:pt x="168" y="911"/>
                  </a:cubicBezTo>
                  <a:cubicBezTo>
                    <a:pt x="148" y="915"/>
                    <a:pt x="95" y="929"/>
                    <a:pt x="84" y="929"/>
                  </a:cubicBezTo>
                  <a:cubicBezTo>
                    <a:pt x="73" y="929"/>
                    <a:pt x="91" y="912"/>
                    <a:pt x="99" y="908"/>
                  </a:cubicBezTo>
                  <a:cubicBezTo>
                    <a:pt x="107" y="904"/>
                    <a:pt x="0" y="945"/>
                    <a:pt x="135" y="90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2761" y="1582"/>
              <a:ext cx="1090" cy="944"/>
            </a:xfrm>
            <a:custGeom>
              <a:avLst/>
              <a:gdLst/>
              <a:ahLst/>
              <a:cxnLst>
                <a:cxn ang="0">
                  <a:pos x="262" y="29"/>
                </a:cxn>
                <a:cxn ang="0">
                  <a:pos x="310" y="5"/>
                </a:cxn>
                <a:cxn ang="0">
                  <a:pos x="415" y="80"/>
                </a:cxn>
                <a:cxn ang="0">
                  <a:pos x="415" y="164"/>
                </a:cxn>
                <a:cxn ang="0">
                  <a:pos x="439" y="239"/>
                </a:cxn>
                <a:cxn ang="0">
                  <a:pos x="532" y="266"/>
                </a:cxn>
                <a:cxn ang="0">
                  <a:pos x="544" y="338"/>
                </a:cxn>
                <a:cxn ang="0">
                  <a:pos x="646" y="431"/>
                </a:cxn>
                <a:cxn ang="0">
                  <a:pos x="982" y="641"/>
                </a:cxn>
                <a:cxn ang="0">
                  <a:pos x="1084" y="740"/>
                </a:cxn>
                <a:cxn ang="0">
                  <a:pos x="922" y="722"/>
                </a:cxn>
                <a:cxn ang="0">
                  <a:pos x="826" y="740"/>
                </a:cxn>
                <a:cxn ang="0">
                  <a:pos x="607" y="548"/>
                </a:cxn>
                <a:cxn ang="0">
                  <a:pos x="496" y="536"/>
                </a:cxn>
                <a:cxn ang="0">
                  <a:pos x="520" y="722"/>
                </a:cxn>
                <a:cxn ang="0">
                  <a:pos x="472" y="800"/>
                </a:cxn>
                <a:cxn ang="0">
                  <a:pos x="364" y="833"/>
                </a:cxn>
                <a:cxn ang="0">
                  <a:pos x="205" y="944"/>
                </a:cxn>
                <a:cxn ang="0">
                  <a:pos x="139" y="899"/>
                </a:cxn>
                <a:cxn ang="0">
                  <a:pos x="148" y="818"/>
                </a:cxn>
                <a:cxn ang="0">
                  <a:pos x="103" y="785"/>
                </a:cxn>
                <a:cxn ang="0">
                  <a:pos x="25" y="815"/>
                </a:cxn>
                <a:cxn ang="0">
                  <a:pos x="220" y="647"/>
                </a:cxn>
                <a:cxn ang="0">
                  <a:pos x="307" y="542"/>
                </a:cxn>
                <a:cxn ang="0">
                  <a:pos x="235" y="473"/>
                </a:cxn>
                <a:cxn ang="0">
                  <a:pos x="211" y="404"/>
                </a:cxn>
                <a:cxn ang="0">
                  <a:pos x="190" y="335"/>
                </a:cxn>
                <a:cxn ang="0">
                  <a:pos x="157" y="296"/>
                </a:cxn>
                <a:cxn ang="0">
                  <a:pos x="148" y="236"/>
                </a:cxn>
                <a:cxn ang="0">
                  <a:pos x="121" y="164"/>
                </a:cxn>
                <a:cxn ang="0">
                  <a:pos x="88" y="68"/>
                </a:cxn>
                <a:cxn ang="0">
                  <a:pos x="127" y="89"/>
                </a:cxn>
                <a:cxn ang="0">
                  <a:pos x="139" y="56"/>
                </a:cxn>
                <a:cxn ang="0">
                  <a:pos x="148" y="23"/>
                </a:cxn>
                <a:cxn ang="0">
                  <a:pos x="187" y="53"/>
                </a:cxn>
                <a:cxn ang="0">
                  <a:pos x="196" y="107"/>
                </a:cxn>
                <a:cxn ang="0">
                  <a:pos x="244" y="122"/>
                </a:cxn>
                <a:cxn ang="0">
                  <a:pos x="319" y="155"/>
                </a:cxn>
                <a:cxn ang="0">
                  <a:pos x="361" y="152"/>
                </a:cxn>
                <a:cxn ang="0">
                  <a:pos x="259" y="92"/>
                </a:cxn>
                <a:cxn ang="0">
                  <a:pos x="220" y="44"/>
                </a:cxn>
              </a:cxnLst>
              <a:rect l="0" t="0" r="r" b="b"/>
              <a:pathLst>
                <a:path w="1090" h="944">
                  <a:moveTo>
                    <a:pt x="220" y="44"/>
                  </a:moveTo>
                  <a:cubicBezTo>
                    <a:pt x="214" y="39"/>
                    <a:pt x="250" y="35"/>
                    <a:pt x="262" y="29"/>
                  </a:cubicBezTo>
                  <a:cubicBezTo>
                    <a:pt x="274" y="23"/>
                    <a:pt x="284" y="9"/>
                    <a:pt x="292" y="5"/>
                  </a:cubicBezTo>
                  <a:cubicBezTo>
                    <a:pt x="300" y="1"/>
                    <a:pt x="299" y="0"/>
                    <a:pt x="310" y="5"/>
                  </a:cubicBezTo>
                  <a:cubicBezTo>
                    <a:pt x="321" y="10"/>
                    <a:pt x="341" y="23"/>
                    <a:pt x="358" y="35"/>
                  </a:cubicBezTo>
                  <a:cubicBezTo>
                    <a:pt x="375" y="47"/>
                    <a:pt x="402" y="64"/>
                    <a:pt x="415" y="80"/>
                  </a:cubicBezTo>
                  <a:cubicBezTo>
                    <a:pt x="428" y="96"/>
                    <a:pt x="436" y="114"/>
                    <a:pt x="436" y="128"/>
                  </a:cubicBezTo>
                  <a:cubicBezTo>
                    <a:pt x="436" y="142"/>
                    <a:pt x="414" y="155"/>
                    <a:pt x="415" y="164"/>
                  </a:cubicBezTo>
                  <a:cubicBezTo>
                    <a:pt x="416" y="173"/>
                    <a:pt x="441" y="172"/>
                    <a:pt x="445" y="185"/>
                  </a:cubicBezTo>
                  <a:cubicBezTo>
                    <a:pt x="449" y="198"/>
                    <a:pt x="431" y="226"/>
                    <a:pt x="439" y="239"/>
                  </a:cubicBezTo>
                  <a:cubicBezTo>
                    <a:pt x="447" y="252"/>
                    <a:pt x="475" y="262"/>
                    <a:pt x="490" y="266"/>
                  </a:cubicBezTo>
                  <a:cubicBezTo>
                    <a:pt x="505" y="270"/>
                    <a:pt x="517" y="256"/>
                    <a:pt x="532" y="266"/>
                  </a:cubicBezTo>
                  <a:cubicBezTo>
                    <a:pt x="547" y="276"/>
                    <a:pt x="575" y="314"/>
                    <a:pt x="577" y="326"/>
                  </a:cubicBezTo>
                  <a:cubicBezTo>
                    <a:pt x="579" y="338"/>
                    <a:pt x="546" y="331"/>
                    <a:pt x="544" y="338"/>
                  </a:cubicBezTo>
                  <a:cubicBezTo>
                    <a:pt x="542" y="345"/>
                    <a:pt x="545" y="356"/>
                    <a:pt x="562" y="371"/>
                  </a:cubicBezTo>
                  <a:cubicBezTo>
                    <a:pt x="579" y="386"/>
                    <a:pt x="604" y="404"/>
                    <a:pt x="646" y="431"/>
                  </a:cubicBezTo>
                  <a:cubicBezTo>
                    <a:pt x="688" y="458"/>
                    <a:pt x="761" y="501"/>
                    <a:pt x="817" y="536"/>
                  </a:cubicBezTo>
                  <a:cubicBezTo>
                    <a:pt x="873" y="571"/>
                    <a:pt x="949" y="617"/>
                    <a:pt x="982" y="641"/>
                  </a:cubicBezTo>
                  <a:cubicBezTo>
                    <a:pt x="1015" y="665"/>
                    <a:pt x="995" y="664"/>
                    <a:pt x="1012" y="680"/>
                  </a:cubicBezTo>
                  <a:cubicBezTo>
                    <a:pt x="1029" y="696"/>
                    <a:pt x="1078" y="726"/>
                    <a:pt x="1084" y="740"/>
                  </a:cubicBezTo>
                  <a:cubicBezTo>
                    <a:pt x="1090" y="754"/>
                    <a:pt x="1078" y="767"/>
                    <a:pt x="1051" y="764"/>
                  </a:cubicBezTo>
                  <a:cubicBezTo>
                    <a:pt x="1024" y="761"/>
                    <a:pt x="950" y="724"/>
                    <a:pt x="922" y="722"/>
                  </a:cubicBezTo>
                  <a:cubicBezTo>
                    <a:pt x="894" y="720"/>
                    <a:pt x="896" y="746"/>
                    <a:pt x="880" y="749"/>
                  </a:cubicBezTo>
                  <a:cubicBezTo>
                    <a:pt x="864" y="752"/>
                    <a:pt x="858" y="758"/>
                    <a:pt x="826" y="740"/>
                  </a:cubicBezTo>
                  <a:cubicBezTo>
                    <a:pt x="794" y="722"/>
                    <a:pt x="725" y="673"/>
                    <a:pt x="688" y="641"/>
                  </a:cubicBezTo>
                  <a:cubicBezTo>
                    <a:pt x="651" y="609"/>
                    <a:pt x="630" y="570"/>
                    <a:pt x="607" y="548"/>
                  </a:cubicBezTo>
                  <a:cubicBezTo>
                    <a:pt x="584" y="526"/>
                    <a:pt x="565" y="508"/>
                    <a:pt x="547" y="506"/>
                  </a:cubicBezTo>
                  <a:cubicBezTo>
                    <a:pt x="529" y="504"/>
                    <a:pt x="510" y="515"/>
                    <a:pt x="496" y="536"/>
                  </a:cubicBezTo>
                  <a:cubicBezTo>
                    <a:pt x="482" y="557"/>
                    <a:pt x="459" y="601"/>
                    <a:pt x="463" y="632"/>
                  </a:cubicBezTo>
                  <a:cubicBezTo>
                    <a:pt x="467" y="663"/>
                    <a:pt x="514" y="695"/>
                    <a:pt x="520" y="722"/>
                  </a:cubicBezTo>
                  <a:cubicBezTo>
                    <a:pt x="526" y="749"/>
                    <a:pt x="510" y="784"/>
                    <a:pt x="502" y="797"/>
                  </a:cubicBezTo>
                  <a:cubicBezTo>
                    <a:pt x="494" y="810"/>
                    <a:pt x="480" y="802"/>
                    <a:pt x="472" y="800"/>
                  </a:cubicBezTo>
                  <a:cubicBezTo>
                    <a:pt x="464" y="798"/>
                    <a:pt x="469" y="780"/>
                    <a:pt x="451" y="785"/>
                  </a:cubicBezTo>
                  <a:cubicBezTo>
                    <a:pt x="433" y="790"/>
                    <a:pt x="393" y="814"/>
                    <a:pt x="364" y="833"/>
                  </a:cubicBezTo>
                  <a:cubicBezTo>
                    <a:pt x="335" y="852"/>
                    <a:pt x="303" y="881"/>
                    <a:pt x="277" y="899"/>
                  </a:cubicBezTo>
                  <a:cubicBezTo>
                    <a:pt x="251" y="917"/>
                    <a:pt x="222" y="944"/>
                    <a:pt x="205" y="944"/>
                  </a:cubicBezTo>
                  <a:cubicBezTo>
                    <a:pt x="188" y="944"/>
                    <a:pt x="183" y="906"/>
                    <a:pt x="172" y="899"/>
                  </a:cubicBezTo>
                  <a:cubicBezTo>
                    <a:pt x="161" y="892"/>
                    <a:pt x="150" y="901"/>
                    <a:pt x="139" y="899"/>
                  </a:cubicBezTo>
                  <a:cubicBezTo>
                    <a:pt x="128" y="897"/>
                    <a:pt x="102" y="897"/>
                    <a:pt x="103" y="884"/>
                  </a:cubicBezTo>
                  <a:cubicBezTo>
                    <a:pt x="104" y="871"/>
                    <a:pt x="133" y="839"/>
                    <a:pt x="148" y="818"/>
                  </a:cubicBezTo>
                  <a:cubicBezTo>
                    <a:pt x="163" y="797"/>
                    <a:pt x="203" y="760"/>
                    <a:pt x="196" y="755"/>
                  </a:cubicBezTo>
                  <a:cubicBezTo>
                    <a:pt x="189" y="750"/>
                    <a:pt x="133" y="768"/>
                    <a:pt x="103" y="785"/>
                  </a:cubicBezTo>
                  <a:cubicBezTo>
                    <a:pt x="73" y="802"/>
                    <a:pt x="26" y="852"/>
                    <a:pt x="13" y="857"/>
                  </a:cubicBezTo>
                  <a:cubicBezTo>
                    <a:pt x="0" y="862"/>
                    <a:pt x="5" y="836"/>
                    <a:pt x="25" y="815"/>
                  </a:cubicBezTo>
                  <a:cubicBezTo>
                    <a:pt x="45" y="794"/>
                    <a:pt x="97" y="756"/>
                    <a:pt x="130" y="728"/>
                  </a:cubicBezTo>
                  <a:cubicBezTo>
                    <a:pt x="163" y="700"/>
                    <a:pt x="199" y="671"/>
                    <a:pt x="220" y="647"/>
                  </a:cubicBezTo>
                  <a:cubicBezTo>
                    <a:pt x="241" y="623"/>
                    <a:pt x="245" y="602"/>
                    <a:pt x="259" y="584"/>
                  </a:cubicBezTo>
                  <a:cubicBezTo>
                    <a:pt x="273" y="566"/>
                    <a:pt x="301" y="556"/>
                    <a:pt x="307" y="542"/>
                  </a:cubicBezTo>
                  <a:cubicBezTo>
                    <a:pt x="313" y="528"/>
                    <a:pt x="310" y="511"/>
                    <a:pt x="298" y="500"/>
                  </a:cubicBezTo>
                  <a:cubicBezTo>
                    <a:pt x="286" y="489"/>
                    <a:pt x="240" y="485"/>
                    <a:pt x="235" y="473"/>
                  </a:cubicBezTo>
                  <a:cubicBezTo>
                    <a:pt x="230" y="461"/>
                    <a:pt x="272" y="436"/>
                    <a:pt x="268" y="425"/>
                  </a:cubicBezTo>
                  <a:cubicBezTo>
                    <a:pt x="264" y="414"/>
                    <a:pt x="218" y="414"/>
                    <a:pt x="211" y="404"/>
                  </a:cubicBezTo>
                  <a:cubicBezTo>
                    <a:pt x="204" y="394"/>
                    <a:pt x="229" y="376"/>
                    <a:pt x="226" y="365"/>
                  </a:cubicBezTo>
                  <a:cubicBezTo>
                    <a:pt x="223" y="354"/>
                    <a:pt x="196" y="343"/>
                    <a:pt x="190" y="335"/>
                  </a:cubicBezTo>
                  <a:cubicBezTo>
                    <a:pt x="184" y="327"/>
                    <a:pt x="192" y="320"/>
                    <a:pt x="187" y="314"/>
                  </a:cubicBezTo>
                  <a:cubicBezTo>
                    <a:pt x="182" y="308"/>
                    <a:pt x="167" y="304"/>
                    <a:pt x="157" y="296"/>
                  </a:cubicBezTo>
                  <a:cubicBezTo>
                    <a:pt x="147" y="288"/>
                    <a:pt x="129" y="276"/>
                    <a:pt x="127" y="266"/>
                  </a:cubicBezTo>
                  <a:cubicBezTo>
                    <a:pt x="125" y="256"/>
                    <a:pt x="144" y="246"/>
                    <a:pt x="148" y="236"/>
                  </a:cubicBezTo>
                  <a:cubicBezTo>
                    <a:pt x="152" y="226"/>
                    <a:pt x="155" y="218"/>
                    <a:pt x="151" y="206"/>
                  </a:cubicBezTo>
                  <a:cubicBezTo>
                    <a:pt x="147" y="194"/>
                    <a:pt x="134" y="178"/>
                    <a:pt x="121" y="164"/>
                  </a:cubicBezTo>
                  <a:cubicBezTo>
                    <a:pt x="108" y="150"/>
                    <a:pt x="78" y="141"/>
                    <a:pt x="73" y="125"/>
                  </a:cubicBezTo>
                  <a:cubicBezTo>
                    <a:pt x="68" y="109"/>
                    <a:pt x="78" y="68"/>
                    <a:pt x="88" y="68"/>
                  </a:cubicBezTo>
                  <a:cubicBezTo>
                    <a:pt x="98" y="68"/>
                    <a:pt x="130" y="125"/>
                    <a:pt x="136" y="128"/>
                  </a:cubicBezTo>
                  <a:cubicBezTo>
                    <a:pt x="142" y="131"/>
                    <a:pt x="132" y="100"/>
                    <a:pt x="127" y="89"/>
                  </a:cubicBezTo>
                  <a:cubicBezTo>
                    <a:pt x="122" y="78"/>
                    <a:pt x="101" y="67"/>
                    <a:pt x="103" y="62"/>
                  </a:cubicBezTo>
                  <a:cubicBezTo>
                    <a:pt x="105" y="57"/>
                    <a:pt x="135" y="61"/>
                    <a:pt x="139" y="56"/>
                  </a:cubicBezTo>
                  <a:cubicBezTo>
                    <a:pt x="143" y="51"/>
                    <a:pt x="126" y="37"/>
                    <a:pt x="127" y="32"/>
                  </a:cubicBezTo>
                  <a:cubicBezTo>
                    <a:pt x="128" y="27"/>
                    <a:pt x="142" y="20"/>
                    <a:pt x="148" y="23"/>
                  </a:cubicBezTo>
                  <a:cubicBezTo>
                    <a:pt x="154" y="26"/>
                    <a:pt x="157" y="45"/>
                    <a:pt x="163" y="50"/>
                  </a:cubicBezTo>
                  <a:cubicBezTo>
                    <a:pt x="169" y="55"/>
                    <a:pt x="186" y="42"/>
                    <a:pt x="187" y="53"/>
                  </a:cubicBezTo>
                  <a:cubicBezTo>
                    <a:pt x="188" y="64"/>
                    <a:pt x="171" y="110"/>
                    <a:pt x="172" y="119"/>
                  </a:cubicBezTo>
                  <a:cubicBezTo>
                    <a:pt x="173" y="128"/>
                    <a:pt x="190" y="112"/>
                    <a:pt x="196" y="107"/>
                  </a:cubicBezTo>
                  <a:cubicBezTo>
                    <a:pt x="202" y="102"/>
                    <a:pt x="203" y="86"/>
                    <a:pt x="211" y="89"/>
                  </a:cubicBezTo>
                  <a:cubicBezTo>
                    <a:pt x="219" y="92"/>
                    <a:pt x="237" y="112"/>
                    <a:pt x="244" y="122"/>
                  </a:cubicBezTo>
                  <a:cubicBezTo>
                    <a:pt x="251" y="132"/>
                    <a:pt x="244" y="144"/>
                    <a:pt x="256" y="149"/>
                  </a:cubicBezTo>
                  <a:cubicBezTo>
                    <a:pt x="268" y="154"/>
                    <a:pt x="307" y="148"/>
                    <a:pt x="319" y="155"/>
                  </a:cubicBezTo>
                  <a:cubicBezTo>
                    <a:pt x="331" y="162"/>
                    <a:pt x="318" y="192"/>
                    <a:pt x="325" y="191"/>
                  </a:cubicBezTo>
                  <a:cubicBezTo>
                    <a:pt x="332" y="190"/>
                    <a:pt x="362" y="160"/>
                    <a:pt x="361" y="152"/>
                  </a:cubicBezTo>
                  <a:cubicBezTo>
                    <a:pt x="360" y="144"/>
                    <a:pt x="336" y="153"/>
                    <a:pt x="319" y="143"/>
                  </a:cubicBezTo>
                  <a:cubicBezTo>
                    <a:pt x="302" y="133"/>
                    <a:pt x="262" y="105"/>
                    <a:pt x="259" y="92"/>
                  </a:cubicBezTo>
                  <a:cubicBezTo>
                    <a:pt x="256" y="79"/>
                    <a:pt x="304" y="69"/>
                    <a:pt x="298" y="62"/>
                  </a:cubicBezTo>
                  <a:cubicBezTo>
                    <a:pt x="292" y="55"/>
                    <a:pt x="226" y="49"/>
                    <a:pt x="220" y="4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04" name="Freeform 8"/>
            <p:cNvSpPr>
              <a:spLocks/>
            </p:cNvSpPr>
            <p:nvPr userDrawn="1"/>
          </p:nvSpPr>
          <p:spPr bwMode="ltGray">
            <a:xfrm>
              <a:off x="0" y="2659"/>
              <a:ext cx="5760" cy="1413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02" y="104"/>
                </a:cxn>
                <a:cxn ang="0">
                  <a:pos x="1144" y="0"/>
                </a:cxn>
                <a:cxn ang="0">
                  <a:pos x="1461" y="50"/>
                </a:cxn>
                <a:cxn ang="0">
                  <a:pos x="1720" y="75"/>
                </a:cxn>
                <a:cxn ang="0">
                  <a:pos x="2054" y="17"/>
                </a:cxn>
                <a:cxn ang="0">
                  <a:pos x="2296" y="84"/>
                </a:cxn>
                <a:cxn ang="0">
                  <a:pos x="3423" y="117"/>
                </a:cxn>
                <a:cxn ang="0">
                  <a:pos x="3823" y="25"/>
                </a:cxn>
                <a:cxn ang="0">
                  <a:pos x="3982" y="75"/>
                </a:cxn>
                <a:cxn ang="0">
                  <a:pos x="4082" y="117"/>
                </a:cxn>
                <a:cxn ang="0">
                  <a:pos x="4726" y="135"/>
                </a:cxn>
                <a:cxn ang="0">
                  <a:pos x="4979" y="112"/>
                </a:cxn>
                <a:cxn ang="0">
                  <a:pos x="5397" y="222"/>
                </a:cxn>
                <a:cxn ang="0">
                  <a:pos x="5760" y="206"/>
                </a:cxn>
                <a:cxn ang="0">
                  <a:pos x="5760" y="1224"/>
                </a:cxn>
                <a:cxn ang="0">
                  <a:pos x="0" y="1224"/>
                </a:cxn>
                <a:cxn ang="0">
                  <a:pos x="0" y="230"/>
                </a:cxn>
              </a:cxnLst>
              <a:rect l="0" t="0" r="r" b="b"/>
              <a:pathLst>
                <a:path w="5760" h="1224">
                  <a:moveTo>
                    <a:pt x="0" y="230"/>
                  </a:moveTo>
                  <a:lnTo>
                    <a:pt x="702" y="104"/>
                  </a:lnTo>
                  <a:lnTo>
                    <a:pt x="1144" y="0"/>
                  </a:lnTo>
                  <a:lnTo>
                    <a:pt x="1461" y="50"/>
                  </a:lnTo>
                  <a:lnTo>
                    <a:pt x="1720" y="75"/>
                  </a:lnTo>
                  <a:lnTo>
                    <a:pt x="2054" y="17"/>
                  </a:lnTo>
                  <a:cubicBezTo>
                    <a:pt x="2054" y="17"/>
                    <a:pt x="2068" y="67"/>
                    <a:pt x="2296" y="84"/>
                  </a:cubicBezTo>
                  <a:cubicBezTo>
                    <a:pt x="2579" y="384"/>
                    <a:pt x="3089" y="242"/>
                    <a:pt x="3423" y="117"/>
                  </a:cubicBezTo>
                  <a:cubicBezTo>
                    <a:pt x="3556" y="59"/>
                    <a:pt x="3656" y="33"/>
                    <a:pt x="3823" y="25"/>
                  </a:cubicBezTo>
                  <a:cubicBezTo>
                    <a:pt x="3917" y="13"/>
                    <a:pt x="3832" y="57"/>
                    <a:pt x="3982" y="75"/>
                  </a:cubicBezTo>
                  <a:cubicBezTo>
                    <a:pt x="4025" y="90"/>
                    <a:pt x="3958" y="107"/>
                    <a:pt x="4082" y="117"/>
                  </a:cubicBezTo>
                  <a:cubicBezTo>
                    <a:pt x="4206" y="127"/>
                    <a:pt x="4577" y="136"/>
                    <a:pt x="4726" y="135"/>
                  </a:cubicBezTo>
                  <a:lnTo>
                    <a:pt x="4979" y="112"/>
                  </a:lnTo>
                  <a:lnTo>
                    <a:pt x="5397" y="222"/>
                  </a:lnTo>
                  <a:lnTo>
                    <a:pt x="5760" y="206"/>
                  </a:lnTo>
                  <a:lnTo>
                    <a:pt x="5760" y="1224"/>
                  </a:lnTo>
                  <a:lnTo>
                    <a:pt x="0" y="1224"/>
                  </a:lnTo>
                  <a:lnTo>
                    <a:pt x="0" y="23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05" name="Freeform 9"/>
            <p:cNvSpPr>
              <a:spLocks/>
            </p:cNvSpPr>
            <p:nvPr userDrawn="1"/>
          </p:nvSpPr>
          <p:spPr bwMode="ltGray">
            <a:xfrm>
              <a:off x="0" y="3138"/>
              <a:ext cx="5760" cy="1186"/>
            </a:xfrm>
            <a:custGeom>
              <a:avLst/>
              <a:gdLst/>
              <a:ahLst/>
              <a:cxnLst>
                <a:cxn ang="0">
                  <a:pos x="0" y="1027"/>
                </a:cxn>
                <a:cxn ang="0">
                  <a:pos x="5760" y="1027"/>
                </a:cxn>
                <a:cxn ang="0">
                  <a:pos x="5760" y="409"/>
                </a:cxn>
                <a:cxn ang="0">
                  <a:pos x="4658" y="401"/>
                </a:cxn>
                <a:cxn ang="0">
                  <a:pos x="3948" y="309"/>
                </a:cxn>
                <a:cxn ang="0">
                  <a:pos x="2905" y="351"/>
                </a:cxn>
                <a:cxn ang="0">
                  <a:pos x="1419" y="175"/>
                </a:cxn>
                <a:cxn ang="0">
                  <a:pos x="659" y="84"/>
                </a:cxn>
                <a:cxn ang="0">
                  <a:pos x="0" y="0"/>
                </a:cxn>
                <a:cxn ang="0">
                  <a:pos x="0" y="1027"/>
                </a:cxn>
              </a:cxnLst>
              <a:rect l="0" t="0" r="r" b="b"/>
              <a:pathLst>
                <a:path w="5760" h="1027">
                  <a:moveTo>
                    <a:pt x="0" y="1027"/>
                  </a:moveTo>
                  <a:lnTo>
                    <a:pt x="5760" y="1027"/>
                  </a:lnTo>
                  <a:lnTo>
                    <a:pt x="5760" y="409"/>
                  </a:lnTo>
                  <a:cubicBezTo>
                    <a:pt x="5576" y="305"/>
                    <a:pt x="4960" y="418"/>
                    <a:pt x="4658" y="401"/>
                  </a:cubicBezTo>
                  <a:cubicBezTo>
                    <a:pt x="4356" y="384"/>
                    <a:pt x="4240" y="317"/>
                    <a:pt x="3948" y="309"/>
                  </a:cubicBezTo>
                  <a:cubicBezTo>
                    <a:pt x="3656" y="301"/>
                    <a:pt x="3326" y="373"/>
                    <a:pt x="2905" y="351"/>
                  </a:cubicBezTo>
                  <a:cubicBezTo>
                    <a:pt x="2404" y="342"/>
                    <a:pt x="1978" y="192"/>
                    <a:pt x="1419" y="175"/>
                  </a:cubicBezTo>
                  <a:cubicBezTo>
                    <a:pt x="1045" y="130"/>
                    <a:pt x="918" y="167"/>
                    <a:pt x="659" y="84"/>
                  </a:cubicBezTo>
                  <a:cubicBezTo>
                    <a:pt x="342" y="75"/>
                    <a:pt x="150" y="17"/>
                    <a:pt x="0" y="0"/>
                  </a:cubicBezTo>
                  <a:cubicBezTo>
                    <a:pt x="0" y="513"/>
                    <a:pt x="0" y="1027"/>
                    <a:pt x="0" y="102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410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73100" y="123666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681163" y="3403600"/>
            <a:ext cx="5781675" cy="2581275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354111-F6D6-4AE2-9068-7FDD7F1B9D1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733C3-E641-456C-B88E-77582208831B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B1395-7C33-4E52-832C-1CAD731B4D7C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クリップアート プレースホルダ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29B67F8-6493-4D90-AF18-14077C87070C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ED258-45E3-4654-AC3F-7B7335867D6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9583A-EFE8-4304-BCA3-8B1AFDB1BD0B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92BD9-94E8-41AF-A466-228D8689411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9E959-4DBC-402D-8B31-5719449F227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D298A-B232-489E-93A3-E1F7121118CC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7C9AF-D325-482A-ABFB-B70733254995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82EC3-3414-48B9-BB1C-00FFFC511D5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FF80D-116E-4F05-90F3-82659601717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026"/>
          <p:cNvGrpSpPr>
            <a:grpSpLocks/>
          </p:cNvGrpSpPr>
          <p:nvPr/>
        </p:nvGrpSpPr>
        <p:grpSpPr bwMode="auto">
          <a:xfrm>
            <a:off x="0" y="0"/>
            <a:ext cx="9144000" cy="6864350"/>
            <a:chOff x="0" y="0"/>
            <a:chExt cx="5760" cy="4324"/>
          </a:xfrm>
        </p:grpSpPr>
        <p:sp>
          <p:nvSpPr>
            <p:cNvPr id="3075" name="Rectangle 1027"/>
            <p:cNvSpPr>
              <a:spLocks noChangeArrowheads="1"/>
            </p:cNvSpPr>
            <p:nvPr userDrawn="1"/>
          </p:nvSpPr>
          <p:spPr bwMode="white">
            <a:xfrm>
              <a:off x="0" y="331"/>
              <a:ext cx="5760" cy="33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76" name="Rectangle 1028"/>
            <p:cNvSpPr>
              <a:spLocks noChangeArrowheads="1"/>
            </p:cNvSpPr>
            <p:nvPr userDrawn="1"/>
          </p:nvSpPr>
          <p:spPr bwMode="white">
            <a:xfrm>
              <a:off x="0" y="0"/>
              <a:ext cx="5760" cy="35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77" name="Freeform 1029"/>
            <p:cNvSpPr>
              <a:spLocks/>
            </p:cNvSpPr>
            <p:nvPr userDrawn="1"/>
          </p:nvSpPr>
          <p:spPr bwMode="white">
            <a:xfrm>
              <a:off x="0" y="1596"/>
              <a:ext cx="5760" cy="1651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773" y="852"/>
                </a:cxn>
                <a:cxn ang="0">
                  <a:pos x="1536" y="594"/>
                </a:cxn>
                <a:cxn ang="0">
                  <a:pos x="2438" y="156"/>
                </a:cxn>
                <a:cxn ang="0">
                  <a:pos x="2678" y="24"/>
                </a:cxn>
                <a:cxn ang="0">
                  <a:pos x="2816" y="30"/>
                </a:cxn>
                <a:cxn ang="0">
                  <a:pos x="2876" y="0"/>
                </a:cxn>
                <a:cxn ang="0">
                  <a:pos x="3032" y="30"/>
                </a:cxn>
                <a:cxn ang="0">
                  <a:pos x="3086" y="12"/>
                </a:cxn>
                <a:cxn ang="0">
                  <a:pos x="3183" y="42"/>
                </a:cxn>
                <a:cxn ang="0">
                  <a:pos x="3333" y="120"/>
                </a:cxn>
                <a:cxn ang="0">
                  <a:pos x="3483" y="234"/>
                </a:cxn>
                <a:cxn ang="0">
                  <a:pos x="3741" y="396"/>
                </a:cxn>
                <a:cxn ang="0">
                  <a:pos x="4156" y="636"/>
                </a:cxn>
                <a:cxn ang="0">
                  <a:pos x="4510" y="768"/>
                </a:cxn>
                <a:cxn ang="0">
                  <a:pos x="4913" y="906"/>
                </a:cxn>
                <a:cxn ang="0">
                  <a:pos x="5304" y="1074"/>
                </a:cxn>
                <a:cxn ang="0">
                  <a:pos x="5760" y="1150"/>
                </a:cxn>
                <a:cxn ang="0">
                  <a:pos x="5760" y="1651"/>
                </a:cxn>
                <a:cxn ang="0">
                  <a:pos x="0" y="1651"/>
                </a:cxn>
                <a:cxn ang="0">
                  <a:pos x="0" y="960"/>
                </a:cxn>
              </a:cxnLst>
              <a:rect l="0" t="0" r="r" b="b"/>
              <a:pathLst>
                <a:path w="5760" h="1651">
                  <a:moveTo>
                    <a:pt x="0" y="960"/>
                  </a:moveTo>
                  <a:cubicBezTo>
                    <a:pt x="237" y="952"/>
                    <a:pt x="517" y="913"/>
                    <a:pt x="773" y="852"/>
                  </a:cubicBezTo>
                  <a:cubicBezTo>
                    <a:pt x="1029" y="791"/>
                    <a:pt x="1259" y="710"/>
                    <a:pt x="1536" y="594"/>
                  </a:cubicBezTo>
                  <a:cubicBezTo>
                    <a:pt x="1814" y="478"/>
                    <a:pt x="2247" y="251"/>
                    <a:pt x="2438" y="156"/>
                  </a:cubicBezTo>
                  <a:cubicBezTo>
                    <a:pt x="2628" y="61"/>
                    <a:pt x="2615" y="45"/>
                    <a:pt x="2678" y="24"/>
                  </a:cubicBezTo>
                  <a:cubicBezTo>
                    <a:pt x="2741" y="3"/>
                    <a:pt x="2783" y="34"/>
                    <a:pt x="2816" y="30"/>
                  </a:cubicBezTo>
                  <a:cubicBezTo>
                    <a:pt x="2849" y="26"/>
                    <a:pt x="2840" y="0"/>
                    <a:pt x="2876" y="0"/>
                  </a:cubicBezTo>
                  <a:cubicBezTo>
                    <a:pt x="2912" y="0"/>
                    <a:pt x="2997" y="28"/>
                    <a:pt x="3032" y="30"/>
                  </a:cubicBezTo>
                  <a:cubicBezTo>
                    <a:pt x="3067" y="32"/>
                    <a:pt x="3061" y="10"/>
                    <a:pt x="3086" y="12"/>
                  </a:cubicBezTo>
                  <a:cubicBezTo>
                    <a:pt x="3112" y="14"/>
                    <a:pt x="3142" y="24"/>
                    <a:pt x="3183" y="42"/>
                  </a:cubicBezTo>
                  <a:cubicBezTo>
                    <a:pt x="3224" y="60"/>
                    <a:pt x="3283" y="88"/>
                    <a:pt x="3333" y="120"/>
                  </a:cubicBezTo>
                  <a:cubicBezTo>
                    <a:pt x="3383" y="152"/>
                    <a:pt x="3415" y="188"/>
                    <a:pt x="3483" y="234"/>
                  </a:cubicBezTo>
                  <a:cubicBezTo>
                    <a:pt x="3551" y="280"/>
                    <a:pt x="3629" y="329"/>
                    <a:pt x="3741" y="396"/>
                  </a:cubicBezTo>
                  <a:cubicBezTo>
                    <a:pt x="3854" y="463"/>
                    <a:pt x="4028" y="574"/>
                    <a:pt x="4156" y="636"/>
                  </a:cubicBezTo>
                  <a:cubicBezTo>
                    <a:pt x="4284" y="698"/>
                    <a:pt x="4384" y="723"/>
                    <a:pt x="4510" y="768"/>
                  </a:cubicBezTo>
                  <a:cubicBezTo>
                    <a:pt x="4637" y="813"/>
                    <a:pt x="4781" y="855"/>
                    <a:pt x="4913" y="906"/>
                  </a:cubicBezTo>
                  <a:cubicBezTo>
                    <a:pt x="5045" y="957"/>
                    <a:pt x="5163" y="1033"/>
                    <a:pt x="5304" y="1074"/>
                  </a:cubicBezTo>
                  <a:cubicBezTo>
                    <a:pt x="5445" y="1115"/>
                    <a:pt x="5543" y="1125"/>
                    <a:pt x="5760" y="1150"/>
                  </a:cubicBezTo>
                  <a:cubicBezTo>
                    <a:pt x="5760" y="1400"/>
                    <a:pt x="5760" y="1651"/>
                    <a:pt x="5760" y="1651"/>
                  </a:cubicBezTo>
                  <a:lnTo>
                    <a:pt x="0" y="1651"/>
                  </a:lnTo>
                  <a:lnTo>
                    <a:pt x="0" y="96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78" name="Freeform 1030"/>
            <p:cNvSpPr>
              <a:spLocks/>
            </p:cNvSpPr>
            <p:nvPr userDrawn="1"/>
          </p:nvSpPr>
          <p:spPr bwMode="white">
            <a:xfrm>
              <a:off x="380" y="1597"/>
              <a:ext cx="2495" cy="1054"/>
            </a:xfrm>
            <a:custGeom>
              <a:avLst/>
              <a:gdLst/>
              <a:ahLst/>
              <a:cxnLst>
                <a:cxn ang="0">
                  <a:pos x="909" y="650"/>
                </a:cxn>
                <a:cxn ang="0">
                  <a:pos x="2028" y="116"/>
                </a:cxn>
                <a:cxn ang="0">
                  <a:pos x="2253" y="20"/>
                </a:cxn>
                <a:cxn ang="0">
                  <a:pos x="2304" y="8"/>
                </a:cxn>
                <a:cxn ang="0">
                  <a:pos x="2388" y="20"/>
                </a:cxn>
                <a:cxn ang="0">
                  <a:pos x="2490" y="8"/>
                </a:cxn>
                <a:cxn ang="0">
                  <a:pos x="2424" y="62"/>
                </a:cxn>
                <a:cxn ang="0">
                  <a:pos x="2349" y="158"/>
                </a:cxn>
                <a:cxn ang="0">
                  <a:pos x="2295" y="182"/>
                </a:cxn>
                <a:cxn ang="0">
                  <a:pos x="2271" y="251"/>
                </a:cxn>
                <a:cxn ang="0">
                  <a:pos x="2304" y="332"/>
                </a:cxn>
                <a:cxn ang="0">
                  <a:pos x="2253" y="326"/>
                </a:cxn>
                <a:cxn ang="0">
                  <a:pos x="2226" y="386"/>
                </a:cxn>
                <a:cxn ang="0">
                  <a:pos x="2130" y="491"/>
                </a:cxn>
                <a:cxn ang="0">
                  <a:pos x="1980" y="710"/>
                </a:cxn>
                <a:cxn ang="0">
                  <a:pos x="1884" y="758"/>
                </a:cxn>
                <a:cxn ang="0">
                  <a:pos x="1782" y="845"/>
                </a:cxn>
                <a:cxn ang="0">
                  <a:pos x="1629" y="959"/>
                </a:cxn>
                <a:cxn ang="0">
                  <a:pos x="1458" y="1052"/>
                </a:cxn>
                <a:cxn ang="0">
                  <a:pos x="1560" y="932"/>
                </a:cxn>
                <a:cxn ang="0">
                  <a:pos x="1701" y="770"/>
                </a:cxn>
                <a:cxn ang="0">
                  <a:pos x="1785" y="644"/>
                </a:cxn>
                <a:cxn ang="0">
                  <a:pos x="1935" y="476"/>
                </a:cxn>
                <a:cxn ang="0">
                  <a:pos x="2034" y="350"/>
                </a:cxn>
                <a:cxn ang="0">
                  <a:pos x="2016" y="323"/>
                </a:cxn>
                <a:cxn ang="0">
                  <a:pos x="1947" y="434"/>
                </a:cxn>
                <a:cxn ang="0">
                  <a:pos x="1821" y="587"/>
                </a:cxn>
                <a:cxn ang="0">
                  <a:pos x="1704" y="662"/>
                </a:cxn>
                <a:cxn ang="0">
                  <a:pos x="1620" y="761"/>
                </a:cxn>
                <a:cxn ang="0">
                  <a:pos x="1584" y="728"/>
                </a:cxn>
                <a:cxn ang="0">
                  <a:pos x="1731" y="581"/>
                </a:cxn>
                <a:cxn ang="0">
                  <a:pos x="1851" y="467"/>
                </a:cxn>
                <a:cxn ang="0">
                  <a:pos x="1875" y="413"/>
                </a:cxn>
                <a:cxn ang="0">
                  <a:pos x="1788" y="515"/>
                </a:cxn>
                <a:cxn ang="0">
                  <a:pos x="1689" y="611"/>
                </a:cxn>
                <a:cxn ang="0">
                  <a:pos x="1605" y="665"/>
                </a:cxn>
                <a:cxn ang="0">
                  <a:pos x="1689" y="548"/>
                </a:cxn>
                <a:cxn ang="0">
                  <a:pos x="1746" y="506"/>
                </a:cxn>
                <a:cxn ang="0">
                  <a:pos x="1596" y="611"/>
                </a:cxn>
                <a:cxn ang="0">
                  <a:pos x="1542" y="689"/>
                </a:cxn>
                <a:cxn ang="0">
                  <a:pos x="1500" y="632"/>
                </a:cxn>
                <a:cxn ang="0">
                  <a:pos x="1590" y="563"/>
                </a:cxn>
                <a:cxn ang="0">
                  <a:pos x="1704" y="476"/>
                </a:cxn>
                <a:cxn ang="0">
                  <a:pos x="1659" y="485"/>
                </a:cxn>
                <a:cxn ang="0">
                  <a:pos x="1596" y="524"/>
                </a:cxn>
                <a:cxn ang="0">
                  <a:pos x="1530" y="560"/>
                </a:cxn>
                <a:cxn ang="0">
                  <a:pos x="1470" y="623"/>
                </a:cxn>
                <a:cxn ang="0">
                  <a:pos x="1401" y="662"/>
                </a:cxn>
                <a:cxn ang="0">
                  <a:pos x="1362" y="665"/>
                </a:cxn>
                <a:cxn ang="0">
                  <a:pos x="1263" y="653"/>
                </a:cxn>
                <a:cxn ang="0">
                  <a:pos x="1194" y="668"/>
                </a:cxn>
                <a:cxn ang="0">
                  <a:pos x="879" y="788"/>
                </a:cxn>
                <a:cxn ang="0">
                  <a:pos x="492" y="917"/>
                </a:cxn>
                <a:cxn ang="0">
                  <a:pos x="657" y="851"/>
                </a:cxn>
                <a:cxn ang="0">
                  <a:pos x="1035" y="716"/>
                </a:cxn>
                <a:cxn ang="0">
                  <a:pos x="1062" y="689"/>
                </a:cxn>
                <a:cxn ang="0">
                  <a:pos x="714" y="806"/>
                </a:cxn>
                <a:cxn ang="0">
                  <a:pos x="288" y="905"/>
                </a:cxn>
                <a:cxn ang="0">
                  <a:pos x="207" y="902"/>
                </a:cxn>
                <a:cxn ang="0">
                  <a:pos x="84" y="929"/>
                </a:cxn>
                <a:cxn ang="0">
                  <a:pos x="135" y="902"/>
                </a:cxn>
              </a:cxnLst>
              <a:rect l="0" t="0" r="r" b="b"/>
              <a:pathLst>
                <a:path w="2495" h="1054">
                  <a:moveTo>
                    <a:pt x="135" y="902"/>
                  </a:moveTo>
                  <a:cubicBezTo>
                    <a:pt x="270" y="859"/>
                    <a:pt x="683" y="732"/>
                    <a:pt x="909" y="650"/>
                  </a:cubicBezTo>
                  <a:cubicBezTo>
                    <a:pt x="1135" y="568"/>
                    <a:pt x="1305" y="499"/>
                    <a:pt x="1491" y="410"/>
                  </a:cubicBezTo>
                  <a:cubicBezTo>
                    <a:pt x="1677" y="321"/>
                    <a:pt x="1911" y="179"/>
                    <a:pt x="2028" y="116"/>
                  </a:cubicBezTo>
                  <a:cubicBezTo>
                    <a:pt x="2145" y="53"/>
                    <a:pt x="2156" y="48"/>
                    <a:pt x="2193" y="32"/>
                  </a:cubicBezTo>
                  <a:cubicBezTo>
                    <a:pt x="2230" y="16"/>
                    <a:pt x="2238" y="22"/>
                    <a:pt x="2253" y="20"/>
                  </a:cubicBezTo>
                  <a:cubicBezTo>
                    <a:pt x="2268" y="18"/>
                    <a:pt x="2278" y="22"/>
                    <a:pt x="2286" y="20"/>
                  </a:cubicBezTo>
                  <a:cubicBezTo>
                    <a:pt x="2294" y="18"/>
                    <a:pt x="2296" y="10"/>
                    <a:pt x="2304" y="8"/>
                  </a:cubicBezTo>
                  <a:cubicBezTo>
                    <a:pt x="2312" y="6"/>
                    <a:pt x="2320" y="6"/>
                    <a:pt x="2334" y="8"/>
                  </a:cubicBezTo>
                  <a:cubicBezTo>
                    <a:pt x="2348" y="10"/>
                    <a:pt x="2372" y="21"/>
                    <a:pt x="2388" y="20"/>
                  </a:cubicBezTo>
                  <a:cubicBezTo>
                    <a:pt x="2404" y="19"/>
                    <a:pt x="2416" y="4"/>
                    <a:pt x="2433" y="2"/>
                  </a:cubicBezTo>
                  <a:cubicBezTo>
                    <a:pt x="2450" y="0"/>
                    <a:pt x="2485" y="4"/>
                    <a:pt x="2490" y="8"/>
                  </a:cubicBezTo>
                  <a:cubicBezTo>
                    <a:pt x="2495" y="12"/>
                    <a:pt x="2474" y="17"/>
                    <a:pt x="2463" y="26"/>
                  </a:cubicBezTo>
                  <a:cubicBezTo>
                    <a:pt x="2452" y="35"/>
                    <a:pt x="2437" y="47"/>
                    <a:pt x="2424" y="62"/>
                  </a:cubicBezTo>
                  <a:cubicBezTo>
                    <a:pt x="2411" y="77"/>
                    <a:pt x="2397" y="103"/>
                    <a:pt x="2385" y="119"/>
                  </a:cubicBezTo>
                  <a:cubicBezTo>
                    <a:pt x="2373" y="135"/>
                    <a:pt x="2358" y="149"/>
                    <a:pt x="2349" y="158"/>
                  </a:cubicBezTo>
                  <a:cubicBezTo>
                    <a:pt x="2340" y="167"/>
                    <a:pt x="2340" y="172"/>
                    <a:pt x="2331" y="176"/>
                  </a:cubicBezTo>
                  <a:cubicBezTo>
                    <a:pt x="2322" y="180"/>
                    <a:pt x="2303" y="174"/>
                    <a:pt x="2295" y="182"/>
                  </a:cubicBezTo>
                  <a:cubicBezTo>
                    <a:pt x="2287" y="190"/>
                    <a:pt x="2284" y="216"/>
                    <a:pt x="2280" y="227"/>
                  </a:cubicBezTo>
                  <a:cubicBezTo>
                    <a:pt x="2276" y="238"/>
                    <a:pt x="2268" y="245"/>
                    <a:pt x="2271" y="251"/>
                  </a:cubicBezTo>
                  <a:cubicBezTo>
                    <a:pt x="2274" y="257"/>
                    <a:pt x="2293" y="253"/>
                    <a:pt x="2298" y="266"/>
                  </a:cubicBezTo>
                  <a:cubicBezTo>
                    <a:pt x="2303" y="279"/>
                    <a:pt x="2309" y="319"/>
                    <a:pt x="2304" y="332"/>
                  </a:cubicBezTo>
                  <a:cubicBezTo>
                    <a:pt x="2299" y="345"/>
                    <a:pt x="2273" y="345"/>
                    <a:pt x="2265" y="344"/>
                  </a:cubicBezTo>
                  <a:cubicBezTo>
                    <a:pt x="2257" y="343"/>
                    <a:pt x="2258" y="326"/>
                    <a:pt x="2253" y="326"/>
                  </a:cubicBezTo>
                  <a:cubicBezTo>
                    <a:pt x="2248" y="326"/>
                    <a:pt x="2236" y="337"/>
                    <a:pt x="2232" y="347"/>
                  </a:cubicBezTo>
                  <a:cubicBezTo>
                    <a:pt x="2228" y="357"/>
                    <a:pt x="2228" y="376"/>
                    <a:pt x="2226" y="386"/>
                  </a:cubicBezTo>
                  <a:cubicBezTo>
                    <a:pt x="2224" y="396"/>
                    <a:pt x="2236" y="390"/>
                    <a:pt x="2220" y="407"/>
                  </a:cubicBezTo>
                  <a:cubicBezTo>
                    <a:pt x="2204" y="424"/>
                    <a:pt x="2157" y="463"/>
                    <a:pt x="2130" y="491"/>
                  </a:cubicBezTo>
                  <a:cubicBezTo>
                    <a:pt x="2103" y="519"/>
                    <a:pt x="2083" y="539"/>
                    <a:pt x="2058" y="575"/>
                  </a:cubicBezTo>
                  <a:cubicBezTo>
                    <a:pt x="2033" y="611"/>
                    <a:pt x="1998" y="679"/>
                    <a:pt x="1980" y="710"/>
                  </a:cubicBezTo>
                  <a:cubicBezTo>
                    <a:pt x="1962" y="741"/>
                    <a:pt x="1966" y="756"/>
                    <a:pt x="1950" y="764"/>
                  </a:cubicBezTo>
                  <a:cubicBezTo>
                    <a:pt x="1934" y="772"/>
                    <a:pt x="1906" y="756"/>
                    <a:pt x="1884" y="758"/>
                  </a:cubicBezTo>
                  <a:cubicBezTo>
                    <a:pt x="1862" y="760"/>
                    <a:pt x="1832" y="762"/>
                    <a:pt x="1815" y="776"/>
                  </a:cubicBezTo>
                  <a:cubicBezTo>
                    <a:pt x="1798" y="790"/>
                    <a:pt x="1800" y="826"/>
                    <a:pt x="1782" y="845"/>
                  </a:cubicBezTo>
                  <a:cubicBezTo>
                    <a:pt x="1764" y="864"/>
                    <a:pt x="1730" y="871"/>
                    <a:pt x="1704" y="890"/>
                  </a:cubicBezTo>
                  <a:cubicBezTo>
                    <a:pt x="1678" y="909"/>
                    <a:pt x="1657" y="942"/>
                    <a:pt x="1629" y="959"/>
                  </a:cubicBezTo>
                  <a:cubicBezTo>
                    <a:pt x="1601" y="976"/>
                    <a:pt x="1561" y="980"/>
                    <a:pt x="1533" y="995"/>
                  </a:cubicBezTo>
                  <a:cubicBezTo>
                    <a:pt x="1505" y="1010"/>
                    <a:pt x="1469" y="1050"/>
                    <a:pt x="1458" y="1052"/>
                  </a:cubicBezTo>
                  <a:cubicBezTo>
                    <a:pt x="1447" y="1054"/>
                    <a:pt x="1450" y="1027"/>
                    <a:pt x="1467" y="1007"/>
                  </a:cubicBezTo>
                  <a:cubicBezTo>
                    <a:pt x="1484" y="987"/>
                    <a:pt x="1533" y="955"/>
                    <a:pt x="1560" y="932"/>
                  </a:cubicBezTo>
                  <a:cubicBezTo>
                    <a:pt x="1587" y="909"/>
                    <a:pt x="1606" y="893"/>
                    <a:pt x="1629" y="866"/>
                  </a:cubicBezTo>
                  <a:cubicBezTo>
                    <a:pt x="1652" y="839"/>
                    <a:pt x="1687" y="796"/>
                    <a:pt x="1701" y="770"/>
                  </a:cubicBezTo>
                  <a:cubicBezTo>
                    <a:pt x="1715" y="744"/>
                    <a:pt x="1699" y="731"/>
                    <a:pt x="1713" y="710"/>
                  </a:cubicBezTo>
                  <a:cubicBezTo>
                    <a:pt x="1727" y="689"/>
                    <a:pt x="1759" y="671"/>
                    <a:pt x="1785" y="644"/>
                  </a:cubicBezTo>
                  <a:cubicBezTo>
                    <a:pt x="1811" y="617"/>
                    <a:pt x="1844" y="573"/>
                    <a:pt x="1869" y="545"/>
                  </a:cubicBezTo>
                  <a:cubicBezTo>
                    <a:pt x="1894" y="517"/>
                    <a:pt x="1918" y="500"/>
                    <a:pt x="1935" y="476"/>
                  </a:cubicBezTo>
                  <a:cubicBezTo>
                    <a:pt x="1952" y="452"/>
                    <a:pt x="1955" y="422"/>
                    <a:pt x="1971" y="401"/>
                  </a:cubicBezTo>
                  <a:cubicBezTo>
                    <a:pt x="1987" y="380"/>
                    <a:pt x="2019" y="364"/>
                    <a:pt x="2034" y="350"/>
                  </a:cubicBezTo>
                  <a:cubicBezTo>
                    <a:pt x="2049" y="336"/>
                    <a:pt x="2064" y="318"/>
                    <a:pt x="2061" y="314"/>
                  </a:cubicBezTo>
                  <a:cubicBezTo>
                    <a:pt x="2058" y="310"/>
                    <a:pt x="2031" y="314"/>
                    <a:pt x="2016" y="323"/>
                  </a:cubicBezTo>
                  <a:cubicBezTo>
                    <a:pt x="2001" y="332"/>
                    <a:pt x="1982" y="350"/>
                    <a:pt x="1971" y="368"/>
                  </a:cubicBezTo>
                  <a:cubicBezTo>
                    <a:pt x="1960" y="386"/>
                    <a:pt x="1960" y="412"/>
                    <a:pt x="1947" y="434"/>
                  </a:cubicBezTo>
                  <a:cubicBezTo>
                    <a:pt x="1934" y="456"/>
                    <a:pt x="1914" y="475"/>
                    <a:pt x="1893" y="500"/>
                  </a:cubicBezTo>
                  <a:cubicBezTo>
                    <a:pt x="1872" y="525"/>
                    <a:pt x="1841" y="565"/>
                    <a:pt x="1821" y="587"/>
                  </a:cubicBezTo>
                  <a:cubicBezTo>
                    <a:pt x="1801" y="609"/>
                    <a:pt x="1790" y="619"/>
                    <a:pt x="1770" y="632"/>
                  </a:cubicBezTo>
                  <a:cubicBezTo>
                    <a:pt x="1750" y="645"/>
                    <a:pt x="1727" y="647"/>
                    <a:pt x="1704" y="662"/>
                  </a:cubicBezTo>
                  <a:cubicBezTo>
                    <a:pt x="1681" y="677"/>
                    <a:pt x="1646" y="709"/>
                    <a:pt x="1632" y="725"/>
                  </a:cubicBezTo>
                  <a:cubicBezTo>
                    <a:pt x="1618" y="741"/>
                    <a:pt x="1627" y="754"/>
                    <a:pt x="1620" y="761"/>
                  </a:cubicBezTo>
                  <a:cubicBezTo>
                    <a:pt x="1613" y="768"/>
                    <a:pt x="1593" y="775"/>
                    <a:pt x="1587" y="770"/>
                  </a:cubicBezTo>
                  <a:cubicBezTo>
                    <a:pt x="1581" y="765"/>
                    <a:pt x="1566" y="749"/>
                    <a:pt x="1584" y="728"/>
                  </a:cubicBezTo>
                  <a:cubicBezTo>
                    <a:pt x="1602" y="707"/>
                    <a:pt x="1668" y="665"/>
                    <a:pt x="1692" y="641"/>
                  </a:cubicBezTo>
                  <a:cubicBezTo>
                    <a:pt x="1716" y="617"/>
                    <a:pt x="1714" y="599"/>
                    <a:pt x="1731" y="581"/>
                  </a:cubicBezTo>
                  <a:cubicBezTo>
                    <a:pt x="1748" y="563"/>
                    <a:pt x="1774" y="552"/>
                    <a:pt x="1794" y="533"/>
                  </a:cubicBezTo>
                  <a:cubicBezTo>
                    <a:pt x="1814" y="514"/>
                    <a:pt x="1837" y="482"/>
                    <a:pt x="1851" y="467"/>
                  </a:cubicBezTo>
                  <a:cubicBezTo>
                    <a:pt x="1865" y="452"/>
                    <a:pt x="1874" y="452"/>
                    <a:pt x="1878" y="443"/>
                  </a:cubicBezTo>
                  <a:cubicBezTo>
                    <a:pt x="1882" y="434"/>
                    <a:pt x="1882" y="413"/>
                    <a:pt x="1875" y="413"/>
                  </a:cubicBezTo>
                  <a:cubicBezTo>
                    <a:pt x="1868" y="413"/>
                    <a:pt x="1847" y="426"/>
                    <a:pt x="1833" y="443"/>
                  </a:cubicBezTo>
                  <a:cubicBezTo>
                    <a:pt x="1819" y="460"/>
                    <a:pt x="1804" y="495"/>
                    <a:pt x="1788" y="515"/>
                  </a:cubicBezTo>
                  <a:cubicBezTo>
                    <a:pt x="1772" y="535"/>
                    <a:pt x="1751" y="550"/>
                    <a:pt x="1734" y="566"/>
                  </a:cubicBezTo>
                  <a:cubicBezTo>
                    <a:pt x="1717" y="582"/>
                    <a:pt x="1704" y="595"/>
                    <a:pt x="1689" y="611"/>
                  </a:cubicBezTo>
                  <a:cubicBezTo>
                    <a:pt x="1674" y="627"/>
                    <a:pt x="1655" y="656"/>
                    <a:pt x="1641" y="665"/>
                  </a:cubicBezTo>
                  <a:cubicBezTo>
                    <a:pt x="1627" y="674"/>
                    <a:pt x="1609" y="674"/>
                    <a:pt x="1605" y="665"/>
                  </a:cubicBezTo>
                  <a:cubicBezTo>
                    <a:pt x="1601" y="656"/>
                    <a:pt x="1603" y="627"/>
                    <a:pt x="1617" y="608"/>
                  </a:cubicBezTo>
                  <a:cubicBezTo>
                    <a:pt x="1631" y="589"/>
                    <a:pt x="1672" y="560"/>
                    <a:pt x="1689" y="548"/>
                  </a:cubicBezTo>
                  <a:cubicBezTo>
                    <a:pt x="1706" y="536"/>
                    <a:pt x="1713" y="540"/>
                    <a:pt x="1722" y="533"/>
                  </a:cubicBezTo>
                  <a:cubicBezTo>
                    <a:pt x="1731" y="526"/>
                    <a:pt x="1752" y="507"/>
                    <a:pt x="1746" y="506"/>
                  </a:cubicBezTo>
                  <a:cubicBezTo>
                    <a:pt x="1740" y="505"/>
                    <a:pt x="1711" y="513"/>
                    <a:pt x="1686" y="530"/>
                  </a:cubicBezTo>
                  <a:cubicBezTo>
                    <a:pt x="1661" y="547"/>
                    <a:pt x="1617" y="587"/>
                    <a:pt x="1596" y="611"/>
                  </a:cubicBezTo>
                  <a:cubicBezTo>
                    <a:pt x="1575" y="635"/>
                    <a:pt x="1569" y="661"/>
                    <a:pt x="1560" y="674"/>
                  </a:cubicBezTo>
                  <a:cubicBezTo>
                    <a:pt x="1551" y="687"/>
                    <a:pt x="1549" y="694"/>
                    <a:pt x="1542" y="689"/>
                  </a:cubicBezTo>
                  <a:cubicBezTo>
                    <a:pt x="1535" y="684"/>
                    <a:pt x="1525" y="650"/>
                    <a:pt x="1518" y="641"/>
                  </a:cubicBezTo>
                  <a:cubicBezTo>
                    <a:pt x="1511" y="632"/>
                    <a:pt x="1496" y="639"/>
                    <a:pt x="1500" y="632"/>
                  </a:cubicBezTo>
                  <a:cubicBezTo>
                    <a:pt x="1504" y="625"/>
                    <a:pt x="1527" y="607"/>
                    <a:pt x="1542" y="596"/>
                  </a:cubicBezTo>
                  <a:cubicBezTo>
                    <a:pt x="1557" y="585"/>
                    <a:pt x="1571" y="574"/>
                    <a:pt x="1590" y="563"/>
                  </a:cubicBezTo>
                  <a:cubicBezTo>
                    <a:pt x="1609" y="552"/>
                    <a:pt x="1637" y="541"/>
                    <a:pt x="1656" y="527"/>
                  </a:cubicBezTo>
                  <a:cubicBezTo>
                    <a:pt x="1675" y="513"/>
                    <a:pt x="1692" y="489"/>
                    <a:pt x="1704" y="476"/>
                  </a:cubicBezTo>
                  <a:cubicBezTo>
                    <a:pt x="1716" y="463"/>
                    <a:pt x="1735" y="451"/>
                    <a:pt x="1728" y="452"/>
                  </a:cubicBezTo>
                  <a:cubicBezTo>
                    <a:pt x="1721" y="453"/>
                    <a:pt x="1673" y="473"/>
                    <a:pt x="1659" y="485"/>
                  </a:cubicBezTo>
                  <a:cubicBezTo>
                    <a:pt x="1645" y="497"/>
                    <a:pt x="1652" y="517"/>
                    <a:pt x="1641" y="524"/>
                  </a:cubicBezTo>
                  <a:cubicBezTo>
                    <a:pt x="1630" y="531"/>
                    <a:pt x="1608" y="518"/>
                    <a:pt x="1596" y="524"/>
                  </a:cubicBezTo>
                  <a:cubicBezTo>
                    <a:pt x="1584" y="530"/>
                    <a:pt x="1583" y="554"/>
                    <a:pt x="1572" y="560"/>
                  </a:cubicBezTo>
                  <a:cubicBezTo>
                    <a:pt x="1561" y="566"/>
                    <a:pt x="1541" y="553"/>
                    <a:pt x="1530" y="560"/>
                  </a:cubicBezTo>
                  <a:cubicBezTo>
                    <a:pt x="1519" y="567"/>
                    <a:pt x="1516" y="594"/>
                    <a:pt x="1506" y="605"/>
                  </a:cubicBezTo>
                  <a:cubicBezTo>
                    <a:pt x="1496" y="616"/>
                    <a:pt x="1481" y="611"/>
                    <a:pt x="1470" y="623"/>
                  </a:cubicBezTo>
                  <a:cubicBezTo>
                    <a:pt x="1459" y="635"/>
                    <a:pt x="1448" y="671"/>
                    <a:pt x="1437" y="677"/>
                  </a:cubicBezTo>
                  <a:cubicBezTo>
                    <a:pt x="1426" y="683"/>
                    <a:pt x="1406" y="671"/>
                    <a:pt x="1401" y="662"/>
                  </a:cubicBezTo>
                  <a:cubicBezTo>
                    <a:pt x="1396" y="653"/>
                    <a:pt x="1410" y="623"/>
                    <a:pt x="1404" y="623"/>
                  </a:cubicBezTo>
                  <a:cubicBezTo>
                    <a:pt x="1398" y="623"/>
                    <a:pt x="1384" y="656"/>
                    <a:pt x="1362" y="665"/>
                  </a:cubicBezTo>
                  <a:cubicBezTo>
                    <a:pt x="1340" y="674"/>
                    <a:pt x="1288" y="682"/>
                    <a:pt x="1272" y="680"/>
                  </a:cubicBezTo>
                  <a:cubicBezTo>
                    <a:pt x="1256" y="678"/>
                    <a:pt x="1268" y="660"/>
                    <a:pt x="1263" y="653"/>
                  </a:cubicBezTo>
                  <a:cubicBezTo>
                    <a:pt x="1258" y="646"/>
                    <a:pt x="1253" y="636"/>
                    <a:pt x="1242" y="638"/>
                  </a:cubicBezTo>
                  <a:cubicBezTo>
                    <a:pt x="1231" y="640"/>
                    <a:pt x="1224" y="654"/>
                    <a:pt x="1194" y="668"/>
                  </a:cubicBezTo>
                  <a:cubicBezTo>
                    <a:pt x="1164" y="682"/>
                    <a:pt x="1111" y="702"/>
                    <a:pt x="1059" y="722"/>
                  </a:cubicBezTo>
                  <a:cubicBezTo>
                    <a:pt x="1007" y="742"/>
                    <a:pt x="950" y="763"/>
                    <a:pt x="879" y="788"/>
                  </a:cubicBezTo>
                  <a:cubicBezTo>
                    <a:pt x="808" y="813"/>
                    <a:pt x="698" y="853"/>
                    <a:pt x="633" y="875"/>
                  </a:cubicBezTo>
                  <a:cubicBezTo>
                    <a:pt x="568" y="897"/>
                    <a:pt x="513" y="914"/>
                    <a:pt x="492" y="917"/>
                  </a:cubicBezTo>
                  <a:cubicBezTo>
                    <a:pt x="471" y="920"/>
                    <a:pt x="477" y="904"/>
                    <a:pt x="504" y="893"/>
                  </a:cubicBezTo>
                  <a:cubicBezTo>
                    <a:pt x="531" y="882"/>
                    <a:pt x="602" y="869"/>
                    <a:pt x="657" y="851"/>
                  </a:cubicBezTo>
                  <a:cubicBezTo>
                    <a:pt x="712" y="833"/>
                    <a:pt x="774" y="807"/>
                    <a:pt x="837" y="785"/>
                  </a:cubicBezTo>
                  <a:cubicBezTo>
                    <a:pt x="900" y="763"/>
                    <a:pt x="994" y="733"/>
                    <a:pt x="1035" y="716"/>
                  </a:cubicBezTo>
                  <a:cubicBezTo>
                    <a:pt x="1076" y="699"/>
                    <a:pt x="1079" y="690"/>
                    <a:pt x="1083" y="686"/>
                  </a:cubicBezTo>
                  <a:cubicBezTo>
                    <a:pt x="1087" y="682"/>
                    <a:pt x="1091" y="679"/>
                    <a:pt x="1062" y="689"/>
                  </a:cubicBezTo>
                  <a:cubicBezTo>
                    <a:pt x="1033" y="699"/>
                    <a:pt x="964" y="727"/>
                    <a:pt x="906" y="746"/>
                  </a:cubicBezTo>
                  <a:cubicBezTo>
                    <a:pt x="848" y="765"/>
                    <a:pt x="779" y="788"/>
                    <a:pt x="714" y="806"/>
                  </a:cubicBezTo>
                  <a:cubicBezTo>
                    <a:pt x="649" y="824"/>
                    <a:pt x="584" y="838"/>
                    <a:pt x="513" y="854"/>
                  </a:cubicBezTo>
                  <a:cubicBezTo>
                    <a:pt x="442" y="870"/>
                    <a:pt x="344" y="893"/>
                    <a:pt x="288" y="905"/>
                  </a:cubicBezTo>
                  <a:cubicBezTo>
                    <a:pt x="232" y="917"/>
                    <a:pt x="190" y="926"/>
                    <a:pt x="177" y="926"/>
                  </a:cubicBezTo>
                  <a:cubicBezTo>
                    <a:pt x="164" y="926"/>
                    <a:pt x="208" y="904"/>
                    <a:pt x="207" y="902"/>
                  </a:cubicBezTo>
                  <a:cubicBezTo>
                    <a:pt x="206" y="900"/>
                    <a:pt x="188" y="907"/>
                    <a:pt x="168" y="911"/>
                  </a:cubicBezTo>
                  <a:cubicBezTo>
                    <a:pt x="148" y="915"/>
                    <a:pt x="95" y="929"/>
                    <a:pt x="84" y="929"/>
                  </a:cubicBezTo>
                  <a:cubicBezTo>
                    <a:pt x="73" y="929"/>
                    <a:pt x="91" y="912"/>
                    <a:pt x="99" y="908"/>
                  </a:cubicBezTo>
                  <a:cubicBezTo>
                    <a:pt x="107" y="904"/>
                    <a:pt x="0" y="945"/>
                    <a:pt x="135" y="90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79" name="Freeform 1031"/>
            <p:cNvSpPr>
              <a:spLocks/>
            </p:cNvSpPr>
            <p:nvPr userDrawn="1"/>
          </p:nvSpPr>
          <p:spPr bwMode="white">
            <a:xfrm>
              <a:off x="2761" y="1582"/>
              <a:ext cx="1090" cy="944"/>
            </a:xfrm>
            <a:custGeom>
              <a:avLst/>
              <a:gdLst/>
              <a:ahLst/>
              <a:cxnLst>
                <a:cxn ang="0">
                  <a:pos x="262" y="29"/>
                </a:cxn>
                <a:cxn ang="0">
                  <a:pos x="310" y="5"/>
                </a:cxn>
                <a:cxn ang="0">
                  <a:pos x="415" y="80"/>
                </a:cxn>
                <a:cxn ang="0">
                  <a:pos x="415" y="164"/>
                </a:cxn>
                <a:cxn ang="0">
                  <a:pos x="439" y="239"/>
                </a:cxn>
                <a:cxn ang="0">
                  <a:pos x="532" y="266"/>
                </a:cxn>
                <a:cxn ang="0">
                  <a:pos x="544" y="338"/>
                </a:cxn>
                <a:cxn ang="0">
                  <a:pos x="646" y="431"/>
                </a:cxn>
                <a:cxn ang="0">
                  <a:pos x="982" y="641"/>
                </a:cxn>
                <a:cxn ang="0">
                  <a:pos x="1084" y="740"/>
                </a:cxn>
                <a:cxn ang="0">
                  <a:pos x="922" y="722"/>
                </a:cxn>
                <a:cxn ang="0">
                  <a:pos x="826" y="740"/>
                </a:cxn>
                <a:cxn ang="0">
                  <a:pos x="607" y="548"/>
                </a:cxn>
                <a:cxn ang="0">
                  <a:pos x="496" y="536"/>
                </a:cxn>
                <a:cxn ang="0">
                  <a:pos x="520" y="722"/>
                </a:cxn>
                <a:cxn ang="0">
                  <a:pos x="472" y="800"/>
                </a:cxn>
                <a:cxn ang="0">
                  <a:pos x="364" y="833"/>
                </a:cxn>
                <a:cxn ang="0">
                  <a:pos x="205" y="944"/>
                </a:cxn>
                <a:cxn ang="0">
                  <a:pos x="139" y="899"/>
                </a:cxn>
                <a:cxn ang="0">
                  <a:pos x="148" y="818"/>
                </a:cxn>
                <a:cxn ang="0">
                  <a:pos x="103" y="785"/>
                </a:cxn>
                <a:cxn ang="0">
                  <a:pos x="25" y="815"/>
                </a:cxn>
                <a:cxn ang="0">
                  <a:pos x="220" y="647"/>
                </a:cxn>
                <a:cxn ang="0">
                  <a:pos x="307" y="542"/>
                </a:cxn>
                <a:cxn ang="0">
                  <a:pos x="235" y="473"/>
                </a:cxn>
                <a:cxn ang="0">
                  <a:pos x="211" y="404"/>
                </a:cxn>
                <a:cxn ang="0">
                  <a:pos x="190" y="335"/>
                </a:cxn>
                <a:cxn ang="0">
                  <a:pos x="157" y="296"/>
                </a:cxn>
                <a:cxn ang="0">
                  <a:pos x="148" y="236"/>
                </a:cxn>
                <a:cxn ang="0">
                  <a:pos x="121" y="164"/>
                </a:cxn>
                <a:cxn ang="0">
                  <a:pos x="88" y="68"/>
                </a:cxn>
                <a:cxn ang="0">
                  <a:pos x="127" y="89"/>
                </a:cxn>
                <a:cxn ang="0">
                  <a:pos x="139" y="56"/>
                </a:cxn>
                <a:cxn ang="0">
                  <a:pos x="148" y="23"/>
                </a:cxn>
                <a:cxn ang="0">
                  <a:pos x="187" y="53"/>
                </a:cxn>
                <a:cxn ang="0">
                  <a:pos x="196" y="107"/>
                </a:cxn>
                <a:cxn ang="0">
                  <a:pos x="244" y="122"/>
                </a:cxn>
                <a:cxn ang="0">
                  <a:pos x="319" y="155"/>
                </a:cxn>
                <a:cxn ang="0">
                  <a:pos x="361" y="152"/>
                </a:cxn>
                <a:cxn ang="0">
                  <a:pos x="259" y="92"/>
                </a:cxn>
                <a:cxn ang="0">
                  <a:pos x="220" y="44"/>
                </a:cxn>
              </a:cxnLst>
              <a:rect l="0" t="0" r="r" b="b"/>
              <a:pathLst>
                <a:path w="1090" h="944">
                  <a:moveTo>
                    <a:pt x="220" y="44"/>
                  </a:moveTo>
                  <a:cubicBezTo>
                    <a:pt x="214" y="39"/>
                    <a:pt x="250" y="35"/>
                    <a:pt x="262" y="29"/>
                  </a:cubicBezTo>
                  <a:cubicBezTo>
                    <a:pt x="274" y="23"/>
                    <a:pt x="284" y="9"/>
                    <a:pt x="292" y="5"/>
                  </a:cubicBezTo>
                  <a:cubicBezTo>
                    <a:pt x="300" y="1"/>
                    <a:pt x="299" y="0"/>
                    <a:pt x="310" y="5"/>
                  </a:cubicBezTo>
                  <a:cubicBezTo>
                    <a:pt x="321" y="10"/>
                    <a:pt x="341" y="23"/>
                    <a:pt x="358" y="35"/>
                  </a:cubicBezTo>
                  <a:cubicBezTo>
                    <a:pt x="375" y="47"/>
                    <a:pt x="402" y="64"/>
                    <a:pt x="415" y="80"/>
                  </a:cubicBezTo>
                  <a:cubicBezTo>
                    <a:pt x="428" y="96"/>
                    <a:pt x="436" y="114"/>
                    <a:pt x="436" y="128"/>
                  </a:cubicBezTo>
                  <a:cubicBezTo>
                    <a:pt x="436" y="142"/>
                    <a:pt x="414" y="155"/>
                    <a:pt x="415" y="164"/>
                  </a:cubicBezTo>
                  <a:cubicBezTo>
                    <a:pt x="416" y="173"/>
                    <a:pt x="441" y="172"/>
                    <a:pt x="445" y="185"/>
                  </a:cubicBezTo>
                  <a:cubicBezTo>
                    <a:pt x="449" y="198"/>
                    <a:pt x="431" y="226"/>
                    <a:pt x="439" y="239"/>
                  </a:cubicBezTo>
                  <a:cubicBezTo>
                    <a:pt x="447" y="252"/>
                    <a:pt x="475" y="262"/>
                    <a:pt x="490" y="266"/>
                  </a:cubicBezTo>
                  <a:cubicBezTo>
                    <a:pt x="505" y="270"/>
                    <a:pt x="517" y="256"/>
                    <a:pt x="532" y="266"/>
                  </a:cubicBezTo>
                  <a:cubicBezTo>
                    <a:pt x="547" y="276"/>
                    <a:pt x="575" y="314"/>
                    <a:pt x="577" y="326"/>
                  </a:cubicBezTo>
                  <a:cubicBezTo>
                    <a:pt x="579" y="338"/>
                    <a:pt x="546" y="331"/>
                    <a:pt x="544" y="338"/>
                  </a:cubicBezTo>
                  <a:cubicBezTo>
                    <a:pt x="542" y="345"/>
                    <a:pt x="545" y="356"/>
                    <a:pt x="562" y="371"/>
                  </a:cubicBezTo>
                  <a:cubicBezTo>
                    <a:pt x="579" y="386"/>
                    <a:pt x="604" y="404"/>
                    <a:pt x="646" y="431"/>
                  </a:cubicBezTo>
                  <a:cubicBezTo>
                    <a:pt x="688" y="458"/>
                    <a:pt x="761" y="501"/>
                    <a:pt x="817" y="536"/>
                  </a:cubicBezTo>
                  <a:cubicBezTo>
                    <a:pt x="873" y="571"/>
                    <a:pt x="949" y="617"/>
                    <a:pt x="982" y="641"/>
                  </a:cubicBezTo>
                  <a:cubicBezTo>
                    <a:pt x="1015" y="665"/>
                    <a:pt x="995" y="664"/>
                    <a:pt x="1012" y="680"/>
                  </a:cubicBezTo>
                  <a:cubicBezTo>
                    <a:pt x="1029" y="696"/>
                    <a:pt x="1078" y="726"/>
                    <a:pt x="1084" y="740"/>
                  </a:cubicBezTo>
                  <a:cubicBezTo>
                    <a:pt x="1090" y="754"/>
                    <a:pt x="1078" y="767"/>
                    <a:pt x="1051" y="764"/>
                  </a:cubicBezTo>
                  <a:cubicBezTo>
                    <a:pt x="1024" y="761"/>
                    <a:pt x="950" y="724"/>
                    <a:pt x="922" y="722"/>
                  </a:cubicBezTo>
                  <a:cubicBezTo>
                    <a:pt x="894" y="720"/>
                    <a:pt x="896" y="746"/>
                    <a:pt x="880" y="749"/>
                  </a:cubicBezTo>
                  <a:cubicBezTo>
                    <a:pt x="864" y="752"/>
                    <a:pt x="858" y="758"/>
                    <a:pt x="826" y="740"/>
                  </a:cubicBezTo>
                  <a:cubicBezTo>
                    <a:pt x="794" y="722"/>
                    <a:pt x="725" y="673"/>
                    <a:pt x="688" y="641"/>
                  </a:cubicBezTo>
                  <a:cubicBezTo>
                    <a:pt x="651" y="609"/>
                    <a:pt x="630" y="570"/>
                    <a:pt x="607" y="548"/>
                  </a:cubicBezTo>
                  <a:cubicBezTo>
                    <a:pt x="584" y="526"/>
                    <a:pt x="565" y="508"/>
                    <a:pt x="547" y="506"/>
                  </a:cubicBezTo>
                  <a:cubicBezTo>
                    <a:pt x="529" y="504"/>
                    <a:pt x="510" y="515"/>
                    <a:pt x="496" y="536"/>
                  </a:cubicBezTo>
                  <a:cubicBezTo>
                    <a:pt x="482" y="557"/>
                    <a:pt x="459" y="601"/>
                    <a:pt x="463" y="632"/>
                  </a:cubicBezTo>
                  <a:cubicBezTo>
                    <a:pt x="467" y="663"/>
                    <a:pt x="514" y="695"/>
                    <a:pt x="520" y="722"/>
                  </a:cubicBezTo>
                  <a:cubicBezTo>
                    <a:pt x="526" y="749"/>
                    <a:pt x="510" y="784"/>
                    <a:pt x="502" y="797"/>
                  </a:cubicBezTo>
                  <a:cubicBezTo>
                    <a:pt x="494" y="810"/>
                    <a:pt x="480" y="802"/>
                    <a:pt x="472" y="800"/>
                  </a:cubicBezTo>
                  <a:cubicBezTo>
                    <a:pt x="464" y="798"/>
                    <a:pt x="469" y="780"/>
                    <a:pt x="451" y="785"/>
                  </a:cubicBezTo>
                  <a:cubicBezTo>
                    <a:pt x="433" y="790"/>
                    <a:pt x="393" y="814"/>
                    <a:pt x="364" y="833"/>
                  </a:cubicBezTo>
                  <a:cubicBezTo>
                    <a:pt x="335" y="852"/>
                    <a:pt x="303" y="881"/>
                    <a:pt x="277" y="899"/>
                  </a:cubicBezTo>
                  <a:cubicBezTo>
                    <a:pt x="251" y="917"/>
                    <a:pt x="222" y="944"/>
                    <a:pt x="205" y="944"/>
                  </a:cubicBezTo>
                  <a:cubicBezTo>
                    <a:pt x="188" y="944"/>
                    <a:pt x="183" y="906"/>
                    <a:pt x="172" y="899"/>
                  </a:cubicBezTo>
                  <a:cubicBezTo>
                    <a:pt x="161" y="892"/>
                    <a:pt x="150" y="901"/>
                    <a:pt x="139" y="899"/>
                  </a:cubicBezTo>
                  <a:cubicBezTo>
                    <a:pt x="128" y="897"/>
                    <a:pt x="102" y="897"/>
                    <a:pt x="103" y="884"/>
                  </a:cubicBezTo>
                  <a:cubicBezTo>
                    <a:pt x="104" y="871"/>
                    <a:pt x="133" y="839"/>
                    <a:pt x="148" y="818"/>
                  </a:cubicBezTo>
                  <a:cubicBezTo>
                    <a:pt x="163" y="797"/>
                    <a:pt x="203" y="760"/>
                    <a:pt x="196" y="755"/>
                  </a:cubicBezTo>
                  <a:cubicBezTo>
                    <a:pt x="189" y="750"/>
                    <a:pt x="133" y="768"/>
                    <a:pt x="103" y="785"/>
                  </a:cubicBezTo>
                  <a:cubicBezTo>
                    <a:pt x="73" y="802"/>
                    <a:pt x="26" y="852"/>
                    <a:pt x="13" y="857"/>
                  </a:cubicBezTo>
                  <a:cubicBezTo>
                    <a:pt x="0" y="862"/>
                    <a:pt x="5" y="836"/>
                    <a:pt x="25" y="815"/>
                  </a:cubicBezTo>
                  <a:cubicBezTo>
                    <a:pt x="45" y="794"/>
                    <a:pt x="97" y="756"/>
                    <a:pt x="130" y="728"/>
                  </a:cubicBezTo>
                  <a:cubicBezTo>
                    <a:pt x="163" y="700"/>
                    <a:pt x="199" y="671"/>
                    <a:pt x="220" y="647"/>
                  </a:cubicBezTo>
                  <a:cubicBezTo>
                    <a:pt x="241" y="623"/>
                    <a:pt x="245" y="602"/>
                    <a:pt x="259" y="584"/>
                  </a:cubicBezTo>
                  <a:cubicBezTo>
                    <a:pt x="273" y="566"/>
                    <a:pt x="301" y="556"/>
                    <a:pt x="307" y="542"/>
                  </a:cubicBezTo>
                  <a:cubicBezTo>
                    <a:pt x="313" y="528"/>
                    <a:pt x="310" y="511"/>
                    <a:pt x="298" y="500"/>
                  </a:cubicBezTo>
                  <a:cubicBezTo>
                    <a:pt x="286" y="489"/>
                    <a:pt x="240" y="485"/>
                    <a:pt x="235" y="473"/>
                  </a:cubicBezTo>
                  <a:cubicBezTo>
                    <a:pt x="230" y="461"/>
                    <a:pt x="272" y="436"/>
                    <a:pt x="268" y="425"/>
                  </a:cubicBezTo>
                  <a:cubicBezTo>
                    <a:pt x="264" y="414"/>
                    <a:pt x="218" y="414"/>
                    <a:pt x="211" y="404"/>
                  </a:cubicBezTo>
                  <a:cubicBezTo>
                    <a:pt x="204" y="394"/>
                    <a:pt x="229" y="376"/>
                    <a:pt x="226" y="365"/>
                  </a:cubicBezTo>
                  <a:cubicBezTo>
                    <a:pt x="223" y="354"/>
                    <a:pt x="196" y="343"/>
                    <a:pt x="190" y="335"/>
                  </a:cubicBezTo>
                  <a:cubicBezTo>
                    <a:pt x="184" y="327"/>
                    <a:pt x="192" y="320"/>
                    <a:pt x="187" y="314"/>
                  </a:cubicBezTo>
                  <a:cubicBezTo>
                    <a:pt x="182" y="308"/>
                    <a:pt x="167" y="304"/>
                    <a:pt x="157" y="296"/>
                  </a:cubicBezTo>
                  <a:cubicBezTo>
                    <a:pt x="147" y="288"/>
                    <a:pt x="129" y="276"/>
                    <a:pt x="127" y="266"/>
                  </a:cubicBezTo>
                  <a:cubicBezTo>
                    <a:pt x="125" y="256"/>
                    <a:pt x="144" y="246"/>
                    <a:pt x="148" y="236"/>
                  </a:cubicBezTo>
                  <a:cubicBezTo>
                    <a:pt x="152" y="226"/>
                    <a:pt x="155" y="218"/>
                    <a:pt x="151" y="206"/>
                  </a:cubicBezTo>
                  <a:cubicBezTo>
                    <a:pt x="147" y="194"/>
                    <a:pt x="134" y="178"/>
                    <a:pt x="121" y="164"/>
                  </a:cubicBezTo>
                  <a:cubicBezTo>
                    <a:pt x="108" y="150"/>
                    <a:pt x="78" y="141"/>
                    <a:pt x="73" y="125"/>
                  </a:cubicBezTo>
                  <a:cubicBezTo>
                    <a:pt x="68" y="109"/>
                    <a:pt x="78" y="68"/>
                    <a:pt x="88" y="68"/>
                  </a:cubicBezTo>
                  <a:cubicBezTo>
                    <a:pt x="98" y="68"/>
                    <a:pt x="130" y="125"/>
                    <a:pt x="136" y="128"/>
                  </a:cubicBezTo>
                  <a:cubicBezTo>
                    <a:pt x="142" y="131"/>
                    <a:pt x="132" y="100"/>
                    <a:pt x="127" y="89"/>
                  </a:cubicBezTo>
                  <a:cubicBezTo>
                    <a:pt x="122" y="78"/>
                    <a:pt x="101" y="67"/>
                    <a:pt x="103" y="62"/>
                  </a:cubicBezTo>
                  <a:cubicBezTo>
                    <a:pt x="105" y="57"/>
                    <a:pt x="135" y="61"/>
                    <a:pt x="139" y="56"/>
                  </a:cubicBezTo>
                  <a:cubicBezTo>
                    <a:pt x="143" y="51"/>
                    <a:pt x="126" y="37"/>
                    <a:pt x="127" y="32"/>
                  </a:cubicBezTo>
                  <a:cubicBezTo>
                    <a:pt x="128" y="27"/>
                    <a:pt x="142" y="20"/>
                    <a:pt x="148" y="23"/>
                  </a:cubicBezTo>
                  <a:cubicBezTo>
                    <a:pt x="154" y="26"/>
                    <a:pt x="157" y="45"/>
                    <a:pt x="163" y="50"/>
                  </a:cubicBezTo>
                  <a:cubicBezTo>
                    <a:pt x="169" y="55"/>
                    <a:pt x="186" y="42"/>
                    <a:pt x="187" y="53"/>
                  </a:cubicBezTo>
                  <a:cubicBezTo>
                    <a:pt x="188" y="64"/>
                    <a:pt x="171" y="110"/>
                    <a:pt x="172" y="119"/>
                  </a:cubicBezTo>
                  <a:cubicBezTo>
                    <a:pt x="173" y="128"/>
                    <a:pt x="190" y="112"/>
                    <a:pt x="196" y="107"/>
                  </a:cubicBezTo>
                  <a:cubicBezTo>
                    <a:pt x="202" y="102"/>
                    <a:pt x="203" y="86"/>
                    <a:pt x="211" y="89"/>
                  </a:cubicBezTo>
                  <a:cubicBezTo>
                    <a:pt x="219" y="92"/>
                    <a:pt x="237" y="112"/>
                    <a:pt x="244" y="122"/>
                  </a:cubicBezTo>
                  <a:cubicBezTo>
                    <a:pt x="251" y="132"/>
                    <a:pt x="244" y="144"/>
                    <a:pt x="256" y="149"/>
                  </a:cubicBezTo>
                  <a:cubicBezTo>
                    <a:pt x="268" y="154"/>
                    <a:pt x="307" y="148"/>
                    <a:pt x="319" y="155"/>
                  </a:cubicBezTo>
                  <a:cubicBezTo>
                    <a:pt x="331" y="162"/>
                    <a:pt x="318" y="192"/>
                    <a:pt x="325" y="191"/>
                  </a:cubicBezTo>
                  <a:cubicBezTo>
                    <a:pt x="332" y="190"/>
                    <a:pt x="362" y="160"/>
                    <a:pt x="361" y="152"/>
                  </a:cubicBezTo>
                  <a:cubicBezTo>
                    <a:pt x="360" y="144"/>
                    <a:pt x="336" y="153"/>
                    <a:pt x="319" y="143"/>
                  </a:cubicBezTo>
                  <a:cubicBezTo>
                    <a:pt x="302" y="133"/>
                    <a:pt x="262" y="105"/>
                    <a:pt x="259" y="92"/>
                  </a:cubicBezTo>
                  <a:cubicBezTo>
                    <a:pt x="256" y="79"/>
                    <a:pt x="304" y="69"/>
                    <a:pt x="298" y="62"/>
                  </a:cubicBezTo>
                  <a:cubicBezTo>
                    <a:pt x="292" y="55"/>
                    <a:pt x="226" y="49"/>
                    <a:pt x="220" y="4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0" name="Freeform 1032"/>
            <p:cNvSpPr>
              <a:spLocks/>
            </p:cNvSpPr>
            <p:nvPr userDrawn="1"/>
          </p:nvSpPr>
          <p:spPr bwMode="white">
            <a:xfrm>
              <a:off x="0" y="2659"/>
              <a:ext cx="5760" cy="1413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02" y="104"/>
                </a:cxn>
                <a:cxn ang="0">
                  <a:pos x="1144" y="0"/>
                </a:cxn>
                <a:cxn ang="0">
                  <a:pos x="1461" y="50"/>
                </a:cxn>
                <a:cxn ang="0">
                  <a:pos x="1720" y="75"/>
                </a:cxn>
                <a:cxn ang="0">
                  <a:pos x="2054" y="17"/>
                </a:cxn>
                <a:cxn ang="0">
                  <a:pos x="2296" y="84"/>
                </a:cxn>
                <a:cxn ang="0">
                  <a:pos x="3423" y="117"/>
                </a:cxn>
                <a:cxn ang="0">
                  <a:pos x="3823" y="25"/>
                </a:cxn>
                <a:cxn ang="0">
                  <a:pos x="3982" y="75"/>
                </a:cxn>
                <a:cxn ang="0">
                  <a:pos x="4082" y="117"/>
                </a:cxn>
                <a:cxn ang="0">
                  <a:pos x="4726" y="135"/>
                </a:cxn>
                <a:cxn ang="0">
                  <a:pos x="4979" y="112"/>
                </a:cxn>
                <a:cxn ang="0">
                  <a:pos x="5397" y="222"/>
                </a:cxn>
                <a:cxn ang="0">
                  <a:pos x="5760" y="206"/>
                </a:cxn>
                <a:cxn ang="0">
                  <a:pos x="5760" y="1224"/>
                </a:cxn>
                <a:cxn ang="0">
                  <a:pos x="0" y="1224"/>
                </a:cxn>
                <a:cxn ang="0">
                  <a:pos x="0" y="230"/>
                </a:cxn>
              </a:cxnLst>
              <a:rect l="0" t="0" r="r" b="b"/>
              <a:pathLst>
                <a:path w="5760" h="1224">
                  <a:moveTo>
                    <a:pt x="0" y="230"/>
                  </a:moveTo>
                  <a:lnTo>
                    <a:pt x="702" y="104"/>
                  </a:lnTo>
                  <a:lnTo>
                    <a:pt x="1144" y="0"/>
                  </a:lnTo>
                  <a:lnTo>
                    <a:pt x="1461" y="50"/>
                  </a:lnTo>
                  <a:lnTo>
                    <a:pt x="1720" y="75"/>
                  </a:lnTo>
                  <a:lnTo>
                    <a:pt x="2054" y="17"/>
                  </a:lnTo>
                  <a:cubicBezTo>
                    <a:pt x="2054" y="17"/>
                    <a:pt x="2068" y="67"/>
                    <a:pt x="2296" y="84"/>
                  </a:cubicBezTo>
                  <a:cubicBezTo>
                    <a:pt x="2579" y="384"/>
                    <a:pt x="3089" y="242"/>
                    <a:pt x="3423" y="117"/>
                  </a:cubicBezTo>
                  <a:cubicBezTo>
                    <a:pt x="3556" y="59"/>
                    <a:pt x="3656" y="33"/>
                    <a:pt x="3823" y="25"/>
                  </a:cubicBezTo>
                  <a:cubicBezTo>
                    <a:pt x="3917" y="13"/>
                    <a:pt x="3832" y="57"/>
                    <a:pt x="3982" y="75"/>
                  </a:cubicBezTo>
                  <a:cubicBezTo>
                    <a:pt x="4025" y="90"/>
                    <a:pt x="3958" y="107"/>
                    <a:pt x="4082" y="117"/>
                  </a:cubicBezTo>
                  <a:cubicBezTo>
                    <a:pt x="4206" y="127"/>
                    <a:pt x="4577" y="136"/>
                    <a:pt x="4726" y="135"/>
                  </a:cubicBezTo>
                  <a:lnTo>
                    <a:pt x="4979" y="112"/>
                  </a:lnTo>
                  <a:lnTo>
                    <a:pt x="5397" y="222"/>
                  </a:lnTo>
                  <a:lnTo>
                    <a:pt x="5760" y="206"/>
                  </a:lnTo>
                  <a:lnTo>
                    <a:pt x="5760" y="1224"/>
                  </a:lnTo>
                  <a:lnTo>
                    <a:pt x="0" y="1224"/>
                  </a:lnTo>
                  <a:lnTo>
                    <a:pt x="0" y="23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1" name="Freeform 1033"/>
            <p:cNvSpPr>
              <a:spLocks/>
            </p:cNvSpPr>
            <p:nvPr userDrawn="1"/>
          </p:nvSpPr>
          <p:spPr bwMode="white">
            <a:xfrm>
              <a:off x="0" y="3138"/>
              <a:ext cx="5760" cy="1186"/>
            </a:xfrm>
            <a:custGeom>
              <a:avLst/>
              <a:gdLst/>
              <a:ahLst/>
              <a:cxnLst>
                <a:cxn ang="0">
                  <a:pos x="0" y="1027"/>
                </a:cxn>
                <a:cxn ang="0">
                  <a:pos x="5760" y="1027"/>
                </a:cxn>
                <a:cxn ang="0">
                  <a:pos x="5760" y="409"/>
                </a:cxn>
                <a:cxn ang="0">
                  <a:pos x="4658" y="401"/>
                </a:cxn>
                <a:cxn ang="0">
                  <a:pos x="3948" y="309"/>
                </a:cxn>
                <a:cxn ang="0">
                  <a:pos x="2905" y="351"/>
                </a:cxn>
                <a:cxn ang="0">
                  <a:pos x="1419" y="175"/>
                </a:cxn>
                <a:cxn ang="0">
                  <a:pos x="659" y="84"/>
                </a:cxn>
                <a:cxn ang="0">
                  <a:pos x="0" y="0"/>
                </a:cxn>
                <a:cxn ang="0">
                  <a:pos x="0" y="1027"/>
                </a:cxn>
              </a:cxnLst>
              <a:rect l="0" t="0" r="r" b="b"/>
              <a:pathLst>
                <a:path w="5760" h="1027">
                  <a:moveTo>
                    <a:pt x="0" y="1027"/>
                  </a:moveTo>
                  <a:lnTo>
                    <a:pt x="5760" y="1027"/>
                  </a:lnTo>
                  <a:lnTo>
                    <a:pt x="5760" y="409"/>
                  </a:lnTo>
                  <a:cubicBezTo>
                    <a:pt x="5576" y="305"/>
                    <a:pt x="4960" y="418"/>
                    <a:pt x="4658" y="401"/>
                  </a:cubicBezTo>
                  <a:cubicBezTo>
                    <a:pt x="4356" y="384"/>
                    <a:pt x="4240" y="317"/>
                    <a:pt x="3948" y="309"/>
                  </a:cubicBezTo>
                  <a:cubicBezTo>
                    <a:pt x="3656" y="301"/>
                    <a:pt x="3326" y="373"/>
                    <a:pt x="2905" y="351"/>
                  </a:cubicBezTo>
                  <a:cubicBezTo>
                    <a:pt x="2404" y="342"/>
                    <a:pt x="1978" y="192"/>
                    <a:pt x="1419" y="175"/>
                  </a:cubicBezTo>
                  <a:cubicBezTo>
                    <a:pt x="1045" y="130"/>
                    <a:pt x="918" y="167"/>
                    <a:pt x="659" y="84"/>
                  </a:cubicBezTo>
                  <a:cubicBezTo>
                    <a:pt x="342" y="75"/>
                    <a:pt x="150" y="17"/>
                    <a:pt x="0" y="0"/>
                  </a:cubicBezTo>
                  <a:cubicBezTo>
                    <a:pt x="0" y="513"/>
                    <a:pt x="0" y="1027"/>
                    <a:pt x="0" y="102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082" name="Rectangle 103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83" name="Rectangle 10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84" name="Rectangle 10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ja-JP"/>
          </a:p>
        </p:txBody>
      </p:sp>
      <p:sp>
        <p:nvSpPr>
          <p:cNvPr id="3085" name="Rectangle 10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ja-JP"/>
          </a:p>
        </p:txBody>
      </p:sp>
      <p:sp>
        <p:nvSpPr>
          <p:cNvPr id="3086" name="Rectangle 10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63468CEA-FC62-43B3-B48D-D37CD251F1C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v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40000"/>
        <a:buFont typeface="Wingdings" pitchFamily="2" charset="2"/>
        <a:buChar char="u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yumino@sparc07.ed.shizuoka.ac.jp" TargetMode="External"/><Relationship Id="rId2" Type="http://schemas.openxmlformats.org/officeDocument/2006/relationships/hyperlink" Target="http://wwwsoc.nii.ac.jp/jcs2/index.htm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z="4800" b="1"/>
              <a:t>Creativity Education in the World</a:t>
            </a:r>
            <a:br>
              <a:rPr lang="en-US" altLang="ja-JP" sz="4800" b="1"/>
            </a:br>
            <a:endParaRPr lang="en-US" altLang="ja-JP" sz="4800" b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/>
              <a:t>Kenichi YUMINO, Ph.D</a:t>
            </a:r>
          </a:p>
          <a:p>
            <a:r>
              <a:rPr lang="en-US" altLang="ja-JP" b="1"/>
              <a:t>Shizuoka University, Japan</a:t>
            </a:r>
          </a:p>
          <a:p>
            <a:endParaRPr lang="en-US" altLang="ja-JP" b="1"/>
          </a:p>
          <a:p>
            <a:endParaRPr lang="en-US" altLang="ja-JP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 altLang="ja-JP" sz="4000" b="1"/>
              <a:t>Entrepreneurship- &amp; Creativity Education in Finland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1"/>
              <a:t>Entrepreneurship Edu. </a:t>
            </a:r>
            <a:r>
              <a:rPr lang="en-US" altLang="ja-JP" sz="2400" b="1"/>
              <a:t>Kinder</a:t>
            </a:r>
            <a:r>
              <a:rPr lang="en-US" altLang="ja-JP" b="1"/>
              <a:t> to </a:t>
            </a:r>
            <a:r>
              <a:rPr lang="en-US" altLang="ja-JP" sz="2400" b="1"/>
              <a:t>College</a:t>
            </a:r>
            <a:r>
              <a:rPr lang="en-US" altLang="ja-JP" b="1"/>
              <a:t>.</a:t>
            </a:r>
          </a:p>
          <a:p>
            <a:r>
              <a:rPr lang="en-US" altLang="ja-JP" b="1"/>
              <a:t>Intra Entre. Vs Extra Entre</a:t>
            </a:r>
            <a:r>
              <a:rPr lang="ja-JP" altLang="en-US" b="1"/>
              <a:t>（）</a:t>
            </a:r>
            <a:r>
              <a:rPr lang="en-US" altLang="ja-JP" b="1"/>
              <a:t>.</a:t>
            </a:r>
          </a:p>
          <a:p>
            <a:pPr>
              <a:buFont typeface="Wingdings" pitchFamily="2" charset="2"/>
              <a:buNone/>
            </a:pPr>
            <a:r>
              <a:rPr lang="en-US" altLang="ja-JP" b="1"/>
              <a:t>    </a:t>
            </a:r>
            <a:r>
              <a:rPr lang="en-US" altLang="ja-JP" sz="2400" b="1"/>
              <a:t>Extra Entre.: All things that need to initiate real business.</a:t>
            </a:r>
            <a:endParaRPr lang="en-US" altLang="ja-JP" b="1"/>
          </a:p>
          <a:p>
            <a:r>
              <a:rPr lang="en-US" altLang="ja-JP" sz="2000" b="1">
                <a:latin typeface="ＭＳ明朝" charset="-128"/>
              </a:rPr>
              <a:t>Intra Entre.: Following abilities  can be taught in school.</a:t>
            </a:r>
          </a:p>
          <a:p>
            <a:pPr>
              <a:buFont typeface="Wingdings" pitchFamily="2" charset="2"/>
              <a:buNone/>
            </a:pPr>
            <a:r>
              <a:rPr lang="en-US" altLang="ja-JP" sz="2000" b="1">
                <a:latin typeface="ＭＳ明朝" charset="-128"/>
              </a:rPr>
              <a:t>    Diligence,   Initiative,    Willingness to be of service.</a:t>
            </a:r>
          </a:p>
          <a:p>
            <a:pPr>
              <a:buFont typeface="Wingdings" pitchFamily="2" charset="2"/>
              <a:buNone/>
            </a:pPr>
            <a:r>
              <a:rPr lang="en-US" altLang="ja-JP" sz="2000" b="1">
                <a:latin typeface="ＭＳ明朝" charset="-128"/>
              </a:rPr>
              <a:t>    Social Skills,  Flexibility,  Self-confidence, </a:t>
            </a:r>
          </a:p>
          <a:p>
            <a:pPr>
              <a:buFont typeface="Wingdings" pitchFamily="2" charset="2"/>
              <a:buNone/>
            </a:pPr>
            <a:r>
              <a:rPr lang="en-US" altLang="ja-JP" sz="2000" b="1">
                <a:latin typeface="ＭＳ明朝" charset="-128"/>
              </a:rPr>
              <a:t>   Desire to improve oneself,  Creativeness,  Boldness</a:t>
            </a:r>
          </a:p>
          <a:p>
            <a:pPr>
              <a:buFont typeface="Wingdings" pitchFamily="2" charset="2"/>
              <a:buNone/>
            </a:pPr>
            <a:r>
              <a:rPr lang="en-US" altLang="ja-JP" sz="2000" b="1">
                <a:latin typeface="ＭＳ明朝" charset="-128"/>
              </a:rPr>
              <a:t>    Ability to make choices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Entrepreneurship Edu</a:t>
            </a:r>
            <a:r>
              <a:rPr lang="ja-JP" altLang="en-US" sz="3200"/>
              <a:t>（</a:t>
            </a:r>
            <a:r>
              <a:rPr lang="en-US" altLang="ja-JP" sz="3200"/>
              <a:t>Example</a:t>
            </a:r>
            <a:r>
              <a:rPr lang="ja-JP" altLang="en-US" sz="3200"/>
              <a:t>）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altLang="ja-JP" sz="2400" b="1">
                <a:solidFill>
                  <a:srgbClr val="000000"/>
                </a:solidFill>
                <a:ea typeface="ＭＳ 明朝" pitchFamily="17" charset="-128"/>
              </a:rPr>
              <a:t>Traditional foods, European dressing, European manner/ greeting, Business customs/ negotiation, Cost rating, Economics, Business letter, CM sentences, Sales speech, Budget, Bank systems, Advertising, Insurance, etc. Display, Design, Aesthetic aspects of the goods, Traditional hands crafts, etc. </a:t>
            </a:r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609850"/>
          <a:ext cx="3810000" cy="2857500"/>
        </p:xfrm>
        <a:graphic>
          <a:graphicData uri="http://schemas.openxmlformats.org/presentationml/2006/ole">
            <p:oleObj spid="_x0000_s32775" name="PhotoSuite Image" r:id="rId3" imgW="12192120" imgH="9144000" progId="PhotoSuite.Image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b="1"/>
              <a:t>Creativity Education in China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 b="1"/>
              <a:t>China Creativity Studies Institute</a:t>
            </a:r>
            <a:r>
              <a:rPr lang="ja-JP" altLang="en-US" sz="2400" b="1"/>
              <a:t>（</a:t>
            </a:r>
            <a:r>
              <a:rPr lang="en-US" altLang="ja-JP" sz="1600" b="1"/>
              <a:t>Mem:, </a:t>
            </a:r>
            <a:r>
              <a:rPr lang="en-US" altLang="ja-JP" sz="2400" b="1"/>
              <a:t> </a:t>
            </a:r>
            <a:r>
              <a:rPr lang="en-US" altLang="ja-JP" sz="1600" b="1"/>
              <a:t>10,000, 1994</a:t>
            </a:r>
            <a:r>
              <a:rPr lang="en-US" altLang="ja-JP" sz="2400" b="1"/>
              <a:t> </a:t>
            </a:r>
            <a:r>
              <a:rPr lang="ja-JP" altLang="en-US" sz="2400" b="1"/>
              <a:t>）</a:t>
            </a:r>
          </a:p>
          <a:p>
            <a:pPr>
              <a:lnSpc>
                <a:spcPct val="90000"/>
              </a:lnSpc>
            </a:pPr>
            <a:r>
              <a:rPr lang="en-US" altLang="ja-JP" sz="2400" b="1"/>
              <a:t>More than 200 experimental sites( primary, secondary, college)</a:t>
            </a:r>
          </a:p>
          <a:p>
            <a:pPr>
              <a:lnSpc>
                <a:spcPct val="90000"/>
              </a:lnSpc>
            </a:pPr>
            <a:r>
              <a:rPr lang="en-US" altLang="ja-JP" sz="2400" b="1"/>
              <a:t>More than 100 colleges made “creativity course”</a:t>
            </a:r>
          </a:p>
          <a:p>
            <a:pPr>
              <a:lnSpc>
                <a:spcPct val="90000"/>
              </a:lnSpc>
            </a:pPr>
            <a:r>
              <a:rPr lang="en-US" altLang="ja-JP" sz="2400" b="1"/>
              <a:t>Fostering Creativity  -&gt; National basic policies:</a:t>
            </a:r>
            <a:endParaRPr lang="en-US" altLang="ja-JP" sz="1600" b="1"/>
          </a:p>
          <a:p>
            <a:pPr algn="just">
              <a:lnSpc>
                <a:spcPct val="90000"/>
              </a:lnSpc>
            </a:pPr>
            <a:r>
              <a:rPr lang="en-US" altLang="ja-JP" sz="1600" b="1">
                <a:latin typeface="ＭＳ 明朝" pitchFamily="17" charset="-128"/>
                <a:ea typeface="ＭＳ 明朝" pitchFamily="17" charset="-128"/>
              </a:rPr>
              <a:t>1)Creativity cultivating system that is peculiar to China.</a:t>
            </a:r>
          </a:p>
          <a:p>
            <a:pPr algn="just">
              <a:lnSpc>
                <a:spcPct val="90000"/>
              </a:lnSpc>
            </a:pPr>
            <a:r>
              <a:rPr lang="en-US" altLang="ja-JP" sz="1600" b="1">
                <a:latin typeface="ＭＳ 明朝" pitchFamily="17" charset="-128"/>
                <a:ea typeface="ＭＳ 明朝" pitchFamily="17" charset="-128"/>
              </a:rPr>
              <a:t>2)Establish curriculums for developing creativity.</a:t>
            </a:r>
            <a:endParaRPr lang="en-US" altLang="ja-JP" sz="1600" b="1">
              <a:latin typeface="Century" pitchFamily="18" charset="0"/>
              <a:ea typeface="ＭＳ 明朝" pitchFamily="17" charset="-128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en-US" altLang="ja-JP" sz="1600" b="1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ja-JP" sz="1600" b="1">
              <a:latin typeface="ＭＳ 明朝" pitchFamily="17" charset="-128"/>
              <a:ea typeface="ＭＳ 明朝" pitchFamily="17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1600" b="1">
                <a:latin typeface="ＭＳ 明朝" pitchFamily="17" charset="-128"/>
                <a:ea typeface="ＭＳ 明朝" pitchFamily="17" charset="-128"/>
              </a:rPr>
              <a:t>3) Increase subjects for fostering creativity in engineering &amp; managing fields.</a:t>
            </a:r>
            <a:endParaRPr lang="en-US" altLang="ja-JP" sz="2000" b="1">
              <a:latin typeface="ＭＳ 明朝" pitchFamily="17" charset="-128"/>
              <a:ea typeface="ＭＳ 明朝" pitchFamily="17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2000" b="1">
                <a:latin typeface="ＭＳ 明朝" pitchFamily="17" charset="-128"/>
                <a:ea typeface="ＭＳ 明朝" pitchFamily="17" charset="-128"/>
              </a:rPr>
              <a:t>Characteristics of Creativity Edu. in China</a:t>
            </a:r>
            <a:endParaRPr lang="en-US" altLang="ja-JP" sz="2000"/>
          </a:p>
          <a:p>
            <a:pPr>
              <a:lnSpc>
                <a:spcPct val="90000"/>
              </a:lnSpc>
            </a:pPr>
            <a:r>
              <a:rPr lang="en-US" altLang="ja-JP" sz="1800" b="1"/>
              <a:t>Single subject to all subjects.</a:t>
            </a:r>
            <a:r>
              <a:rPr lang="ja-JP" altLang="en-US" sz="1800" b="1"/>
              <a:t>　</a:t>
            </a:r>
          </a:p>
          <a:p>
            <a:pPr>
              <a:lnSpc>
                <a:spcPct val="90000"/>
              </a:lnSpc>
            </a:pPr>
            <a:r>
              <a:rPr lang="en-US" altLang="ja-JP" sz="1800" b="1"/>
              <a:t>Individual teacher to all of the teachers in the school.</a:t>
            </a:r>
            <a:endParaRPr lang="en-US" altLang="ja-JP" sz="1800" b="1">
              <a:latin typeface="Century" pitchFamily="18" charset="0"/>
              <a:ea typeface="ＭＳ 明朝" pitchFamily="17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1800" b="1">
                <a:latin typeface="ＭＳ 明朝" pitchFamily="17" charset="-128"/>
                <a:ea typeface="ＭＳ 明朝" pitchFamily="17" charset="-128"/>
              </a:rPr>
              <a:t>Move </a:t>
            </a:r>
            <a:r>
              <a:rPr lang="en-US" altLang="ja-JP" sz="1800" b="1">
                <a:latin typeface="Century"/>
                <a:ea typeface="ＭＳ 明朝" pitchFamily="17" charset="-128"/>
              </a:rPr>
              <a:t>“</a:t>
            </a:r>
            <a:r>
              <a:rPr lang="en-US" altLang="ja-JP" sz="1800" b="1">
                <a:latin typeface="ＭＳ 明朝" pitchFamily="17" charset="-128"/>
                <a:ea typeface="ＭＳ 明朝" pitchFamily="17" charset="-128"/>
              </a:rPr>
              <a:t>a stage of trial &amp; errors</a:t>
            </a:r>
            <a:r>
              <a:rPr lang="en-US" altLang="ja-JP" sz="1800" b="1">
                <a:latin typeface="Century"/>
                <a:ea typeface="ＭＳ 明朝" pitchFamily="17" charset="-128"/>
              </a:rPr>
              <a:t>”</a:t>
            </a:r>
            <a:r>
              <a:rPr lang="en-US" altLang="ja-JP" sz="1800" b="1">
                <a:latin typeface="ＭＳ 明朝" pitchFamily="17" charset="-128"/>
                <a:ea typeface="ＭＳ 明朝" pitchFamily="17" charset="-128"/>
              </a:rPr>
              <a:t> to </a:t>
            </a:r>
            <a:r>
              <a:rPr lang="en-US" altLang="ja-JP" sz="1800" b="1">
                <a:latin typeface="Century"/>
                <a:ea typeface="ＭＳ 明朝" pitchFamily="17" charset="-128"/>
              </a:rPr>
              <a:t>“</a:t>
            </a:r>
            <a:r>
              <a:rPr lang="en-US" altLang="ja-JP" sz="1800" b="1">
                <a:latin typeface="ＭＳ 明朝" pitchFamily="17" charset="-128"/>
                <a:ea typeface="ＭＳ 明朝" pitchFamily="17" charset="-128"/>
              </a:rPr>
              <a:t>a stage of  the theory lead</a:t>
            </a:r>
            <a:r>
              <a:rPr lang="en-US" altLang="ja-JP" sz="1800" b="1">
                <a:latin typeface="Century"/>
                <a:ea typeface="ＭＳ 明朝" pitchFamily="17" charset="-128"/>
              </a:rPr>
              <a:t>”</a:t>
            </a:r>
            <a:r>
              <a:rPr lang="en-US" altLang="ja-JP" sz="1800" b="1">
                <a:latin typeface="ＭＳ 明朝" pitchFamily="17" charset="-128"/>
                <a:ea typeface="ＭＳ 明朝" pitchFamily="17" charset="-128"/>
              </a:rPr>
              <a:t>.</a:t>
            </a:r>
            <a:endParaRPr lang="en-US" altLang="ja-JP" sz="1800" b="1"/>
          </a:p>
          <a:p>
            <a:pPr>
              <a:lnSpc>
                <a:spcPct val="90000"/>
              </a:lnSpc>
            </a:pPr>
            <a:r>
              <a:rPr lang="en-US" altLang="ja-JP" sz="1800" b="1">
                <a:latin typeface="ＭＳ 明朝" pitchFamily="17" charset="-128"/>
                <a:ea typeface="ＭＳ 明朝" pitchFamily="17" charset="-128"/>
              </a:rPr>
              <a:t>Move a stage of success in small areas to a stage of getting harvests in broader areas.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b="1"/>
              <a:t>Creativity Education in China</a:t>
            </a:r>
            <a:r>
              <a:rPr lang="ja-JP" altLang="en-US" sz="4000" b="1"/>
              <a:t>（</a:t>
            </a:r>
            <a:r>
              <a:rPr lang="en-US" altLang="ja-JP" sz="4000" b="1"/>
              <a:t>2</a:t>
            </a:r>
            <a:r>
              <a:rPr lang="ja-JP" altLang="en-US" sz="4000" b="1"/>
              <a:t>）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ja-JP" sz="1800" b="1">
                <a:latin typeface="Century" pitchFamily="18" charset="0"/>
                <a:ea typeface="ＭＳ 明朝" pitchFamily="17" charset="-128"/>
              </a:rPr>
              <a:t>Shanghai Bunkou High School</a:t>
            </a:r>
            <a:r>
              <a:rPr lang="ja-JP" altLang="en-US" sz="1800" b="1">
                <a:latin typeface="Century" pitchFamily="18" charset="0"/>
                <a:ea typeface="ＭＳ 明朝" pitchFamily="17" charset="-128"/>
              </a:rPr>
              <a:t>（</a:t>
            </a:r>
            <a:r>
              <a:rPr lang="en-US" altLang="ja-JP" sz="1800" b="1">
                <a:latin typeface="Century" pitchFamily="18" charset="0"/>
                <a:ea typeface="ＭＳ 明朝" pitchFamily="17" charset="-128"/>
              </a:rPr>
              <a:t>Example</a:t>
            </a:r>
            <a:r>
              <a:rPr lang="ja-JP" altLang="en-US" sz="1800" b="1">
                <a:latin typeface="Century" pitchFamily="18" charset="0"/>
                <a:ea typeface="ＭＳ 明朝" pitchFamily="17" charset="-128"/>
              </a:rPr>
              <a:t>）　</a:t>
            </a:r>
          </a:p>
          <a:p>
            <a:pPr algn="just">
              <a:lnSpc>
                <a:spcPct val="90000"/>
              </a:lnSpc>
            </a:pPr>
            <a:r>
              <a:rPr lang="en-US" altLang="ja-JP" sz="1800" b="1">
                <a:latin typeface="Century" pitchFamily="18" charset="0"/>
                <a:ea typeface="ＭＳ 明朝" pitchFamily="17" charset="-128"/>
              </a:rPr>
              <a:t>1. Creativity Education was built into the School System</a:t>
            </a:r>
          </a:p>
          <a:p>
            <a:pPr algn="just">
              <a:lnSpc>
                <a:spcPct val="90000"/>
              </a:lnSpc>
            </a:pPr>
            <a:r>
              <a:rPr lang="ja-JP" altLang="en-US" sz="1800" b="1">
                <a:latin typeface="Century" pitchFamily="18" charset="0"/>
                <a:ea typeface="ＭＳ 明朝" pitchFamily="17" charset="-128"/>
              </a:rPr>
              <a:t>（１）</a:t>
            </a:r>
            <a:r>
              <a:rPr lang="en-US" altLang="ja-JP" sz="1800" b="1">
                <a:latin typeface="Century" pitchFamily="18" charset="0"/>
                <a:ea typeface="ＭＳ 明朝" pitchFamily="17" charset="-128"/>
              </a:rPr>
              <a:t>Philosophy of innovative spirit &amp; personality was made.</a:t>
            </a:r>
          </a:p>
          <a:p>
            <a:pPr algn="just">
              <a:lnSpc>
                <a:spcPct val="90000"/>
              </a:lnSpc>
            </a:pPr>
            <a:r>
              <a:rPr lang="ja-JP" altLang="en-US" sz="1800" b="1">
                <a:latin typeface="Century" pitchFamily="18" charset="0"/>
                <a:ea typeface="ＭＳ 明朝" pitchFamily="17" charset="-128"/>
              </a:rPr>
              <a:t>（２）</a:t>
            </a:r>
            <a:r>
              <a:rPr lang="en-US" altLang="ja-JP" sz="1800" b="1">
                <a:latin typeface="Century" pitchFamily="18" charset="0"/>
                <a:ea typeface="ＭＳ 明朝" pitchFamily="17" charset="-128"/>
              </a:rPr>
              <a:t>Science &amp; Technology Center was built. </a:t>
            </a:r>
          </a:p>
          <a:p>
            <a:pPr algn="just">
              <a:lnSpc>
                <a:spcPct val="90000"/>
              </a:lnSpc>
            </a:pPr>
            <a:r>
              <a:rPr lang="ja-JP" altLang="en-US" sz="1800" b="1">
                <a:latin typeface="Century" pitchFamily="18" charset="0"/>
                <a:ea typeface="ＭＳ 明朝" pitchFamily="17" charset="-128"/>
              </a:rPr>
              <a:t>（３）</a:t>
            </a:r>
            <a:r>
              <a:rPr lang="en-US" altLang="ja-JP" sz="1800" b="1">
                <a:latin typeface="Century" pitchFamily="18" charset="0"/>
                <a:ea typeface="ＭＳ 明朝" pitchFamily="17" charset="-128"/>
              </a:rPr>
              <a:t>Creativity Education was introduced into each subject. </a:t>
            </a:r>
          </a:p>
          <a:p>
            <a:pPr algn="just">
              <a:lnSpc>
                <a:spcPct val="90000"/>
              </a:lnSpc>
            </a:pPr>
            <a:r>
              <a:rPr lang="ja-JP" altLang="en-US" sz="1800" b="1">
                <a:latin typeface="Century" pitchFamily="18" charset="0"/>
                <a:ea typeface="ＭＳ 明朝" pitchFamily="17" charset="-128"/>
              </a:rPr>
              <a:t>　（４）</a:t>
            </a:r>
            <a:r>
              <a:rPr lang="en-US" altLang="ja-JP" sz="1800" b="1">
                <a:latin typeface="Century" pitchFamily="18" charset="0"/>
                <a:ea typeface="ＭＳ 明朝" pitchFamily="17" charset="-128"/>
              </a:rPr>
              <a:t>School Company was made.</a:t>
            </a:r>
          </a:p>
          <a:p>
            <a:pPr algn="just">
              <a:lnSpc>
                <a:spcPct val="90000"/>
              </a:lnSpc>
            </a:pPr>
            <a:r>
              <a:rPr lang="en-US" altLang="ja-JP" sz="1800" b="1">
                <a:latin typeface="Century" pitchFamily="18" charset="0"/>
                <a:ea typeface="ＭＳ 明朝" pitchFamily="17" charset="-128"/>
              </a:rPr>
              <a:t>This school has circles of </a:t>
            </a:r>
            <a:r>
              <a:rPr lang="en-US" altLang="ja-JP" sz="1800" b="1">
                <a:latin typeface="Times New Roman"/>
                <a:ea typeface="ＭＳ 明朝" pitchFamily="17" charset="-128"/>
              </a:rPr>
              <a:t>“</a:t>
            </a:r>
            <a:r>
              <a:rPr lang="en-US" altLang="ja-JP" sz="1800" b="1">
                <a:latin typeface="Century" pitchFamily="18" charset="0"/>
                <a:ea typeface="ＭＳ 明朝" pitchFamily="17" charset="-128"/>
              </a:rPr>
              <a:t>Invention</a:t>
            </a:r>
            <a:r>
              <a:rPr lang="en-US" altLang="ja-JP" sz="1800" b="1">
                <a:latin typeface="Times New Roman"/>
                <a:ea typeface="ＭＳ 明朝" pitchFamily="17" charset="-128"/>
              </a:rPr>
              <a:t>”</a:t>
            </a:r>
            <a:r>
              <a:rPr lang="en-US" altLang="ja-JP" sz="1800" b="1">
                <a:latin typeface="Century" pitchFamily="18" charset="0"/>
                <a:ea typeface="ＭＳ 明朝" pitchFamily="17" charset="-128"/>
              </a:rPr>
              <a:t>, </a:t>
            </a:r>
            <a:r>
              <a:rPr lang="en-US" altLang="ja-JP" sz="1800" b="1">
                <a:latin typeface="Times New Roman"/>
                <a:ea typeface="ＭＳ 明朝" pitchFamily="17" charset="-128"/>
              </a:rPr>
              <a:t>“</a:t>
            </a:r>
            <a:r>
              <a:rPr lang="en-US" altLang="ja-JP" sz="1800" b="1">
                <a:latin typeface="Century" pitchFamily="18" charset="0"/>
                <a:ea typeface="ＭＳ 明朝" pitchFamily="17" charset="-128"/>
              </a:rPr>
              <a:t>Information, Science &amp; Technology</a:t>
            </a:r>
            <a:r>
              <a:rPr lang="en-US" altLang="ja-JP" sz="1800" b="1">
                <a:latin typeface="Times New Roman"/>
                <a:ea typeface="ＭＳ 明朝" pitchFamily="17" charset="-128"/>
              </a:rPr>
              <a:t>”</a:t>
            </a:r>
            <a:r>
              <a:rPr lang="en-US" altLang="ja-JP" sz="1800" b="1">
                <a:latin typeface="Century" pitchFamily="18" charset="0"/>
                <a:ea typeface="ＭＳ 明朝" pitchFamily="17" charset="-128"/>
              </a:rPr>
              <a:t>, and </a:t>
            </a:r>
            <a:r>
              <a:rPr lang="en-US" altLang="ja-JP" sz="1800" b="1">
                <a:latin typeface="Times New Roman"/>
                <a:ea typeface="ＭＳ 明朝" pitchFamily="17" charset="-128"/>
              </a:rPr>
              <a:t>“</a:t>
            </a:r>
            <a:r>
              <a:rPr lang="en-US" altLang="ja-JP" sz="1800" b="1">
                <a:latin typeface="Century" pitchFamily="18" charset="0"/>
                <a:ea typeface="ＭＳ 明朝" pitchFamily="17" charset="-128"/>
              </a:rPr>
              <a:t>Biotechnology</a:t>
            </a:r>
            <a:r>
              <a:rPr lang="en-US" altLang="ja-JP" sz="1800" b="1">
                <a:latin typeface="Times New Roman"/>
                <a:ea typeface="ＭＳ 明朝" pitchFamily="17" charset="-128"/>
              </a:rPr>
              <a:t>”</a:t>
            </a:r>
            <a:r>
              <a:rPr lang="en-US" altLang="ja-JP" sz="1800" b="1">
                <a:latin typeface="Century" pitchFamily="18" charset="0"/>
                <a:ea typeface="ＭＳ 明朝" pitchFamily="17" charset="-128"/>
              </a:rPr>
              <a:t>. 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ja-JP" altLang="en-US" sz="2000" b="1">
                <a:latin typeface="Century" pitchFamily="18" charset="0"/>
                <a:ea typeface="ＭＳ 明朝" pitchFamily="17" charset="-128"/>
              </a:rPr>
              <a:t>（５）</a:t>
            </a:r>
            <a:r>
              <a:rPr lang="en-US" altLang="ja-JP" sz="2000" b="1">
                <a:latin typeface="Century" pitchFamily="18" charset="0"/>
                <a:ea typeface="ＭＳ 明朝" pitchFamily="17" charset="-128"/>
              </a:rPr>
              <a:t>Evaluation System for Creativity Education exists.</a:t>
            </a:r>
          </a:p>
          <a:p>
            <a:pPr algn="just"/>
            <a:r>
              <a:rPr lang="ja-JP" altLang="en-US" sz="2000" b="1">
                <a:latin typeface="Century" pitchFamily="18" charset="0"/>
                <a:ea typeface="ＭＳ 明朝" pitchFamily="17" charset="-128"/>
              </a:rPr>
              <a:t>（６）</a:t>
            </a:r>
            <a:r>
              <a:rPr lang="en-US" altLang="ja-JP" sz="2000" b="1">
                <a:latin typeface="Century" pitchFamily="18" charset="0"/>
                <a:ea typeface="ＭＳ 明朝" pitchFamily="17" charset="-128"/>
              </a:rPr>
              <a:t>The school has a network to the professional experts &amp; organization.</a:t>
            </a:r>
          </a:p>
          <a:p>
            <a:pPr algn="just"/>
            <a:r>
              <a:rPr lang="en-US" altLang="ja-JP" sz="2000" b="1">
                <a:latin typeface="Century" pitchFamily="18" charset="0"/>
                <a:ea typeface="ＭＳ 明朝" pitchFamily="17" charset="-128"/>
              </a:rPr>
              <a:t>2. Creativity Education developed many aspects of the students</a:t>
            </a:r>
            <a:r>
              <a:rPr lang="en-US" altLang="ja-JP" sz="2000" b="1">
                <a:latin typeface="Times New Roman"/>
                <a:ea typeface="ＭＳ 明朝" pitchFamily="17" charset="-128"/>
              </a:rPr>
              <a:t>’</a:t>
            </a:r>
            <a:r>
              <a:rPr lang="en-US" altLang="ja-JP" sz="2000" b="1">
                <a:latin typeface="Century" pitchFamily="18" charset="0"/>
                <a:ea typeface="ＭＳ 明朝" pitchFamily="17" charset="-128"/>
              </a:rPr>
              <a:t> ability. </a:t>
            </a:r>
          </a:p>
          <a:p>
            <a:pPr algn="just"/>
            <a:r>
              <a:rPr lang="en-US" altLang="ja-JP" sz="2000" b="1">
                <a:latin typeface="Century" pitchFamily="18" charset="0"/>
                <a:ea typeface="ＭＳ 明朝" pitchFamily="17" charset="-128"/>
              </a:rPr>
              <a:t>3. Creativity Education raised practical abilities of the students.</a:t>
            </a:r>
          </a:p>
          <a:p>
            <a:endParaRPr lang="en-US" altLang="ja-JP" sz="2000" b="1"/>
          </a:p>
          <a:p>
            <a:endParaRPr lang="en-US" altLang="ja-JP" sz="20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/>
              <a:t>Creativity Education in Taiwan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 typeface="Wingdings" pitchFamily="2" charset="2"/>
              <a:buChar char="u"/>
            </a:pPr>
            <a:r>
              <a:rPr lang="en-US" altLang="ja-JP" sz="2000" b="1"/>
              <a:t>Taiwan interested in Creativity since1960s.</a:t>
            </a:r>
          </a:p>
          <a:p>
            <a:pPr>
              <a:lnSpc>
                <a:spcPct val="90000"/>
              </a:lnSpc>
            </a:pPr>
            <a:r>
              <a:rPr lang="en-US" altLang="ja-JP" sz="2000" b="1"/>
              <a:t>1975←Elementary School: Goal→Creativity</a:t>
            </a:r>
          </a:p>
          <a:p>
            <a:pPr>
              <a:lnSpc>
                <a:spcPct val="90000"/>
              </a:lnSpc>
            </a:pPr>
            <a:r>
              <a:rPr lang="en-US" altLang="ja-JP" sz="2000" b="1"/>
              <a:t>1988→Creative Thinking Center : Taipei City Teachers College.</a:t>
            </a:r>
          </a:p>
          <a:p>
            <a:pPr>
              <a:lnSpc>
                <a:spcPct val="90000"/>
              </a:lnSpc>
            </a:pPr>
            <a:r>
              <a:rPr lang="en-US" altLang="ja-JP" sz="2000" b="1"/>
              <a:t>1999→Cre. Edu. Included in the Law of Education.</a:t>
            </a:r>
            <a:endParaRPr lang="en-US" altLang="ja-JP" sz="2400" b="1"/>
          </a:p>
          <a:p>
            <a:pPr>
              <a:lnSpc>
                <a:spcPct val="90000"/>
              </a:lnSpc>
            </a:pPr>
            <a:r>
              <a:rPr lang="en-US" altLang="ja-JP" sz="2000" b="1"/>
              <a:t>2000→Teachers Training for  Cre. Edu.</a:t>
            </a:r>
            <a:r>
              <a:rPr lang="en-US" altLang="ja-JP" sz="2400" b="1"/>
              <a:t> </a:t>
            </a:r>
          </a:p>
          <a:p>
            <a:pPr>
              <a:lnSpc>
                <a:spcPct val="90000"/>
              </a:lnSpc>
            </a:pPr>
            <a:r>
              <a:rPr lang="en-US" altLang="ja-JP" sz="2000" b="1"/>
              <a:t>2002→Made “Mailing List “ for Elementary &amp; High School Teachers.</a:t>
            </a:r>
          </a:p>
          <a:p>
            <a:pPr>
              <a:lnSpc>
                <a:spcPct val="90000"/>
              </a:lnSpc>
            </a:pPr>
            <a:endParaRPr lang="en-US" altLang="ja-JP" sz="2400" b="1"/>
          </a:p>
          <a:p>
            <a:pPr>
              <a:lnSpc>
                <a:spcPct val="90000"/>
              </a:lnSpc>
            </a:pPr>
            <a:endParaRPr lang="en-US" altLang="ja-JP" sz="2400" b="1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ja-JP" sz="2400" b="1"/>
              <a:t>Organization</a:t>
            </a:r>
          </a:p>
          <a:p>
            <a:r>
              <a:rPr lang="en-US" altLang="ja-JP" sz="2000" b="1"/>
              <a:t>Taipei City Teachers College.</a:t>
            </a:r>
          </a:p>
          <a:p>
            <a:r>
              <a:rPr lang="en-US" altLang="ja-JP" sz="2000" b="1"/>
              <a:t>Taipei Teachers College.</a:t>
            </a:r>
          </a:p>
          <a:p>
            <a:r>
              <a:rPr lang="en-US" altLang="ja-JP" sz="2000" b="1"/>
              <a:t>College of Politics.</a:t>
            </a:r>
          </a:p>
          <a:p>
            <a:r>
              <a:rPr lang="en-US" altLang="ja-JP" sz="2000" b="1"/>
              <a:t>Taito University</a:t>
            </a:r>
          </a:p>
          <a:p>
            <a:r>
              <a:rPr lang="en-US" altLang="ja-JP" sz="2000" b="1"/>
              <a:t>Many Ele. &amp; High Schools.</a:t>
            </a:r>
          </a:p>
          <a:p>
            <a:endParaRPr lang="en-US" altLang="ja-JP" sz="2400" b="1"/>
          </a:p>
          <a:p>
            <a:r>
              <a:rPr lang="en-US" altLang="ja-JP" sz="1800" b="1"/>
              <a:t>Creativity Fostering Center→</a:t>
            </a:r>
            <a:r>
              <a:rPr lang="ja-JP" altLang="en-US" sz="1800" b="1"/>
              <a:t>２０ </a:t>
            </a:r>
            <a:r>
              <a:rPr lang="en-US" altLang="ja-JP" sz="1800" b="1"/>
              <a:t>Colleges</a:t>
            </a:r>
            <a:r>
              <a:rPr lang="en-US" altLang="ja-JP" sz="2400" b="1"/>
              <a:t>.</a:t>
            </a:r>
          </a:p>
          <a:p>
            <a:endParaRPr lang="en-US" altLang="ja-JP" sz="2400" b="1"/>
          </a:p>
          <a:p>
            <a:endParaRPr lang="en-US" altLang="ja-JP" sz="24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b="1"/>
              <a:t>Creativity Education(Example)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ja-JP" b="1"/>
              <a:t>Rika Ele. School.</a:t>
            </a:r>
          </a:p>
          <a:p>
            <a:r>
              <a:rPr lang="en-US" altLang="ja-JP" sz="2400" b="1"/>
              <a:t>Fostering Creativity:</a:t>
            </a:r>
          </a:p>
          <a:p>
            <a:pPr>
              <a:buFont typeface="Wingdings" pitchFamily="2" charset="2"/>
              <a:buNone/>
            </a:pPr>
            <a:r>
              <a:rPr lang="en-US" altLang="ja-JP" sz="2400" b="1"/>
              <a:t>    Pottery, Traditional musical. Nature exploring,  Art &amp; Musical Festival,Play flute.</a:t>
            </a:r>
          </a:p>
          <a:p>
            <a:endParaRPr lang="en-US" altLang="ja-JP" sz="2400" b="1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ja-JP" sz="2400" b="1"/>
              <a:t>Taito Shisei High School.</a:t>
            </a:r>
          </a:p>
          <a:p>
            <a:r>
              <a:rPr lang="en-US" altLang="ja-JP" sz="2000" b="1"/>
              <a:t>Goals:</a:t>
            </a:r>
          </a:p>
          <a:p>
            <a:r>
              <a:rPr lang="ja-JP" altLang="en-US" sz="2000" b="1"/>
              <a:t>　　</a:t>
            </a:r>
            <a:r>
              <a:rPr lang="en-US" altLang="ja-JP" sz="2000" b="1"/>
              <a:t>Move actively, Creation &amp; Innovation, Growth.</a:t>
            </a:r>
          </a:p>
          <a:p>
            <a:r>
              <a:rPr lang="en-US" altLang="ja-JP" sz="2000" b="1"/>
              <a:t>Students are grouped into Arts,</a:t>
            </a:r>
            <a:r>
              <a:rPr lang="ja-JP" altLang="en-US" sz="2000" b="1"/>
              <a:t>　</a:t>
            </a:r>
            <a:r>
              <a:rPr lang="en-US" altLang="ja-JP" sz="2000" b="1"/>
              <a:t>Physical Edu., Music, and Math &amp; Science.</a:t>
            </a:r>
          </a:p>
          <a:p>
            <a:r>
              <a:rPr lang="en-US" altLang="ja-JP" sz="2000" b="1"/>
              <a:t> They are took Creativity Edu. And got a lot of awards.</a:t>
            </a:r>
          </a:p>
          <a:p>
            <a:endParaRPr lang="en-US" altLang="ja-JP" sz="20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2004 Creativity Conference</a:t>
            </a:r>
          </a:p>
        </p:txBody>
      </p:sp>
      <p:sp>
        <p:nvSpPr>
          <p:cNvPr id="4198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  <p:pic>
        <p:nvPicPr>
          <p:cNvPr id="41989" name="Picture 2053" descr="D:\Ichitaro\USA2005\taiwancon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-914400"/>
            <a:ext cx="7778750" cy="8101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/>
              <a:t>Creativity Education in Japan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800" b="1"/>
              <a:t>Comparing total hours of Math+Science</a:t>
            </a:r>
            <a:r>
              <a:rPr lang="ja-JP" altLang="en-US" sz="2800" b="1"/>
              <a:t>（</a:t>
            </a:r>
            <a:r>
              <a:rPr lang="en-US" altLang="ja-JP" sz="2800" b="1"/>
              <a:t>9th grade</a:t>
            </a:r>
            <a:r>
              <a:rPr lang="ja-JP" altLang="en-US" sz="2800" b="1"/>
              <a:t>）</a:t>
            </a:r>
            <a:r>
              <a:rPr lang="en-US" altLang="ja-JP" sz="2800" b="1"/>
              <a:t>in a year.</a:t>
            </a:r>
          </a:p>
          <a:p>
            <a:r>
              <a:rPr lang="en-US" altLang="ja-JP" sz="1800" b="1">
                <a:solidFill>
                  <a:srgbClr val="6B0B32"/>
                </a:solidFill>
              </a:rPr>
              <a:t>Japan</a:t>
            </a:r>
            <a:r>
              <a:rPr lang="ja-JP" altLang="en-US" sz="1800" b="1">
                <a:solidFill>
                  <a:srgbClr val="6B0B32"/>
                </a:solidFill>
              </a:rPr>
              <a:t>　</a:t>
            </a:r>
            <a:r>
              <a:rPr lang="en-US" altLang="ja-JP" sz="1800" b="1">
                <a:solidFill>
                  <a:srgbClr val="6B0B32"/>
                </a:solidFill>
              </a:rPr>
              <a:t>154</a:t>
            </a:r>
            <a:r>
              <a:rPr lang="ja-JP" altLang="en-US" sz="1800" b="1">
                <a:solidFill>
                  <a:srgbClr val="6B0B32"/>
                </a:solidFill>
              </a:rPr>
              <a:t>　</a:t>
            </a:r>
            <a:r>
              <a:rPr lang="ja-JP" altLang="en-US" sz="1800" b="1"/>
              <a:t>　　</a:t>
            </a:r>
            <a:r>
              <a:rPr lang="en-US" altLang="ja-JP" sz="1800" b="1"/>
              <a:t>UK</a:t>
            </a:r>
            <a:r>
              <a:rPr lang="ja-JP" altLang="en-US" sz="1800" b="1"/>
              <a:t>　</a:t>
            </a:r>
            <a:r>
              <a:rPr lang="en-US" altLang="ja-JP" sz="1800" b="1"/>
              <a:t>228      German</a:t>
            </a:r>
            <a:r>
              <a:rPr lang="ja-JP" altLang="en-US" sz="1800" b="1"/>
              <a:t>　</a:t>
            </a:r>
            <a:r>
              <a:rPr lang="en-US" altLang="ja-JP" sz="1800" b="1"/>
              <a:t>226    France</a:t>
            </a:r>
            <a:r>
              <a:rPr lang="ja-JP" altLang="en-US" sz="1800" b="1"/>
              <a:t>　</a:t>
            </a:r>
            <a:r>
              <a:rPr lang="en-US" altLang="ja-JP" sz="1800" b="1"/>
              <a:t>259</a:t>
            </a:r>
          </a:p>
          <a:p>
            <a:r>
              <a:rPr lang="ja-JP" altLang="en-US" sz="1800" b="1"/>
              <a:t>　 </a:t>
            </a:r>
            <a:r>
              <a:rPr lang="en-US" altLang="ja-JP" sz="1800" b="1"/>
              <a:t>USA</a:t>
            </a:r>
            <a:r>
              <a:rPr lang="ja-JP" altLang="en-US" sz="1800" b="1">
                <a:solidFill>
                  <a:srgbClr val="6B0B32"/>
                </a:solidFill>
              </a:rPr>
              <a:t>　</a:t>
            </a:r>
            <a:r>
              <a:rPr lang="en-US" altLang="ja-JP" sz="1800" b="1">
                <a:solidFill>
                  <a:srgbClr val="6B0B32"/>
                </a:solidFill>
              </a:rPr>
              <a:t>295</a:t>
            </a:r>
            <a:r>
              <a:rPr lang="en-US" altLang="ja-JP" sz="1800" b="1"/>
              <a:t>   Austria</a:t>
            </a:r>
            <a:r>
              <a:rPr lang="ja-JP" altLang="en-US" sz="1800" b="1"/>
              <a:t>　</a:t>
            </a:r>
            <a:r>
              <a:rPr lang="en-US" altLang="ja-JP" sz="1800" b="1"/>
              <a:t>390</a:t>
            </a:r>
          </a:p>
          <a:p>
            <a:r>
              <a:rPr lang="en-US" altLang="ja-JP" sz="2000" b="1"/>
              <a:t>Creativity Education in Japan(1965-70s)</a:t>
            </a:r>
          </a:p>
          <a:p>
            <a:pPr>
              <a:buFont typeface="Wingdings" pitchFamily="2" charset="2"/>
              <a:buNone/>
            </a:pPr>
            <a:r>
              <a:rPr lang="en-US" altLang="ja-JP" sz="1800" b="1"/>
              <a:t>          A lot of schools introduced CreEdu.   Books: 57</a:t>
            </a:r>
          </a:p>
          <a:p>
            <a:r>
              <a:rPr lang="en-US" altLang="ja-JP" sz="1600" b="1"/>
              <a:t>Now</a:t>
            </a:r>
            <a:r>
              <a:rPr lang="ja-JP" altLang="en-US" sz="1600" b="1"/>
              <a:t>　</a:t>
            </a:r>
            <a:r>
              <a:rPr lang="en-US" altLang="ja-JP" sz="1600" b="1"/>
              <a:t>very few:  Full: Fukushima Univ. attached High-School.</a:t>
            </a:r>
          </a:p>
          <a:p>
            <a:pPr>
              <a:buFont typeface="Wingdings" pitchFamily="2" charset="2"/>
              <a:buNone/>
            </a:pPr>
            <a:r>
              <a:rPr lang="en-US" altLang="ja-JP" sz="1600" b="1"/>
              <a:t>      Partly: many schools want to develop creativity in “ Integrated Study” that  begins at 3</a:t>
            </a:r>
            <a:r>
              <a:rPr lang="en-US" altLang="ja-JP" sz="1600" b="1" baseline="30000"/>
              <a:t>rd</a:t>
            </a:r>
            <a:r>
              <a:rPr lang="en-US" altLang="ja-JP" sz="1600" b="1"/>
              <a:t>  and  ends 12</a:t>
            </a:r>
            <a:r>
              <a:rPr lang="en-US" altLang="ja-JP" sz="1600" b="1" baseline="30000"/>
              <a:t>th</a:t>
            </a:r>
            <a:r>
              <a:rPr lang="en-US" altLang="ja-JP" sz="1600" b="1"/>
              <a:t> grade. </a:t>
            </a:r>
          </a:p>
          <a:p>
            <a:r>
              <a:rPr lang="en-US" altLang="ja-JP" sz="1600" b="1"/>
              <a:t>Through Robot Contest, many Colleges, technical high schools , higher technical high schools are fostering creativity.</a:t>
            </a:r>
            <a:r>
              <a:rPr lang="ja-JP" altLang="en-US" sz="1600" b="1"/>
              <a:t>　</a:t>
            </a:r>
          </a:p>
          <a:p>
            <a:r>
              <a:rPr lang="en-US" altLang="ja-JP" sz="1600" b="1"/>
              <a:t>Creativity research program:  several universities including “Shizuoka Univ.”.</a:t>
            </a:r>
          </a:p>
          <a:p>
            <a:pPr>
              <a:buFont typeface="Wingdings" pitchFamily="2" charset="2"/>
              <a:buNone/>
            </a:pPr>
            <a:endParaRPr lang="en-US" altLang="ja-JP" sz="16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/>
              <a:t>Lessons  aim at  Creativity</a:t>
            </a:r>
            <a:r>
              <a:rPr lang="en-US" altLang="ja-JP"/>
              <a:t/>
            </a:r>
            <a:br>
              <a:rPr lang="en-US" altLang="ja-JP"/>
            </a:br>
            <a:r>
              <a:rPr lang="en-US" altLang="ja-JP"/>
              <a:t> </a:t>
            </a:r>
            <a:r>
              <a:rPr lang="en-US" altLang="ja-JP" sz="2000" b="1"/>
              <a:t>(</a:t>
            </a:r>
            <a:r>
              <a:rPr lang="en-US" altLang="ja-JP" sz="2000" b="1" u="sng"/>
              <a:t>YUMINO Advice</a:t>
            </a:r>
            <a:r>
              <a:rPr lang="en-US" altLang="ja-JP" sz="2000" b="1"/>
              <a:t>:Fukushima Univ. Attached High-School</a:t>
            </a:r>
            <a:r>
              <a:rPr lang="ja-JP" altLang="en-US" sz="2000" b="1"/>
              <a:t>）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 b="1"/>
              <a:t>Japanese Language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ja-JP" sz="1800" b="1"/>
              <a:t>       Make images from a picture</a:t>
            </a:r>
            <a:r>
              <a:rPr lang="en-US" altLang="ja-JP" sz="1800"/>
              <a:t>.</a:t>
            </a:r>
          </a:p>
          <a:p>
            <a:pPr>
              <a:lnSpc>
                <a:spcPct val="90000"/>
              </a:lnSpc>
            </a:pPr>
            <a:r>
              <a:rPr lang="en-US" altLang="ja-JP" sz="2400" b="1"/>
              <a:t>Social Studies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ja-JP" sz="1800" b="1"/>
              <a:t>    What attract people to the Station Area?</a:t>
            </a:r>
          </a:p>
          <a:p>
            <a:pPr>
              <a:lnSpc>
                <a:spcPct val="90000"/>
              </a:lnSpc>
            </a:pPr>
            <a:r>
              <a:rPr lang="en-US" altLang="ja-JP" sz="2400" b="1"/>
              <a:t>Math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ja-JP" sz="1800" b="1"/>
              <a:t>  Divide equally two an nonsymmetrical figure.</a:t>
            </a:r>
          </a:p>
          <a:p>
            <a:pPr>
              <a:lnSpc>
                <a:spcPct val="90000"/>
              </a:lnSpc>
            </a:pPr>
            <a:r>
              <a:rPr lang="en-US" altLang="ja-JP" sz="2400" b="1"/>
              <a:t>Science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ja-JP" sz="2000" b="1"/>
              <a:t>   Imagine the shapes of volcano and ascertain the shapes using by raw cream. </a:t>
            </a:r>
          </a:p>
          <a:p>
            <a:pPr>
              <a:lnSpc>
                <a:spcPct val="90000"/>
              </a:lnSpc>
            </a:pPr>
            <a:endParaRPr lang="en-US" altLang="ja-JP" sz="2000" b="1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 b="1"/>
              <a:t>Arts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ja-JP" sz="2400" b="1"/>
              <a:t>   </a:t>
            </a:r>
            <a:r>
              <a:rPr lang="en-US" altLang="ja-JP" sz="1800" b="1"/>
              <a:t>Create 3-dimensional art that fit to background landscape.</a:t>
            </a:r>
          </a:p>
          <a:p>
            <a:pPr>
              <a:lnSpc>
                <a:spcPct val="90000"/>
              </a:lnSpc>
            </a:pPr>
            <a:r>
              <a:rPr lang="en-US" altLang="ja-JP" sz="2400" b="1"/>
              <a:t>Physical Education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ja-JP" sz="2400" b="1"/>
              <a:t>    </a:t>
            </a:r>
            <a:r>
              <a:rPr lang="en-US" altLang="ja-JP" sz="1800" b="1"/>
              <a:t>Make an exercise that develop full-body endurance.</a:t>
            </a:r>
            <a:r>
              <a:rPr lang="en-US" altLang="ja-JP" sz="2400" b="1"/>
              <a:t> </a:t>
            </a:r>
          </a:p>
          <a:p>
            <a:pPr>
              <a:lnSpc>
                <a:spcPct val="90000"/>
              </a:lnSpc>
            </a:pPr>
            <a:r>
              <a:rPr lang="en-US" altLang="ja-JP" sz="2400" b="1"/>
              <a:t>Engineering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ja-JP" sz="2000" b="1"/>
              <a:t>     Make a calendar using by suitable softwares</a:t>
            </a:r>
            <a:r>
              <a:rPr lang="en-US" altLang="ja-JP" sz="2400" b="1"/>
              <a:t>.</a:t>
            </a:r>
          </a:p>
          <a:p>
            <a:pPr>
              <a:lnSpc>
                <a:spcPct val="90000"/>
              </a:lnSpc>
            </a:pPr>
            <a:r>
              <a:rPr lang="en-US" altLang="ja-JP" sz="2400" b="1"/>
              <a:t>Homemaking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ja-JP" sz="2400" b="1"/>
              <a:t>    </a:t>
            </a:r>
            <a:r>
              <a:rPr lang="en-US" altLang="ja-JP" sz="2000" b="1"/>
              <a:t>Make a 3-dimensional dress using 2-dimensional forms.</a:t>
            </a:r>
          </a:p>
          <a:p>
            <a:pPr>
              <a:lnSpc>
                <a:spcPct val="90000"/>
              </a:lnSpc>
            </a:pPr>
            <a:endParaRPr lang="en-US" altLang="ja-JP" sz="20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福島</a:t>
            </a:r>
          </a:p>
        </p:txBody>
      </p:sp>
      <p:pic>
        <p:nvPicPr>
          <p:cNvPr id="38916" name="Picture 4" descr="D:\Ichitaro\Doctor\博士2004\PowerPointer\fukushima-poster.jpg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304800"/>
            <a:ext cx="6858000" cy="6172200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/>
              <a:t>What is Creativity Education?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 b="1"/>
              <a:t>Learning and Creation⇒Japanese like learning, not creation. </a:t>
            </a:r>
          </a:p>
          <a:p>
            <a:pPr>
              <a:lnSpc>
                <a:spcPct val="90000"/>
              </a:lnSpc>
              <a:buFont typeface="Wingdings" pitchFamily="2" charset="2"/>
              <a:buChar char="²"/>
            </a:pPr>
            <a:r>
              <a:rPr lang="en-US" altLang="ja-JP" sz="2400" b="1"/>
              <a:t> Confucianism: Learn from authorities(Teacher, Famous books)  is good.</a:t>
            </a:r>
          </a:p>
          <a:p>
            <a:pPr>
              <a:lnSpc>
                <a:spcPct val="90000"/>
              </a:lnSpc>
            </a:pPr>
            <a:r>
              <a:rPr lang="en-US" altLang="ja-JP" sz="2400" b="1"/>
              <a:t>Learn Basics and foster creativity ⇒</a:t>
            </a:r>
            <a:r>
              <a:rPr lang="ja-JP" altLang="en-US" sz="2400" b="1"/>
              <a:t>　</a:t>
            </a:r>
            <a:r>
              <a:rPr lang="en-US" altLang="ja-JP" sz="2400" b="1"/>
              <a:t>important</a:t>
            </a:r>
          </a:p>
          <a:p>
            <a:pPr>
              <a:lnSpc>
                <a:spcPct val="90000"/>
              </a:lnSpc>
            </a:pPr>
            <a:r>
              <a:rPr lang="en-US" altLang="ja-JP" sz="2400" b="1"/>
              <a:t>There are a lot of ways to foster creativity</a:t>
            </a:r>
          </a:p>
          <a:p>
            <a:pPr>
              <a:lnSpc>
                <a:spcPct val="90000"/>
              </a:lnSpc>
              <a:buFont typeface="Wingdings" pitchFamily="2" charset="2"/>
              <a:buChar char="²"/>
            </a:pPr>
            <a:r>
              <a:rPr lang="en-US" altLang="ja-JP" sz="2400" b="1"/>
              <a:t>   Improve(curriculum, teaching method), raise (motivation, curiosity, braveness), etc.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ja-JP" sz="1800" b="1"/>
          </a:p>
          <a:p>
            <a:pPr>
              <a:lnSpc>
                <a:spcPct val="90000"/>
              </a:lnSpc>
            </a:pPr>
            <a:r>
              <a:rPr lang="en-US" altLang="ja-JP" sz="2400" b="1"/>
              <a:t>Education that weigh on not only products but also learning processes </a:t>
            </a:r>
          </a:p>
          <a:p>
            <a:pPr>
              <a:lnSpc>
                <a:spcPct val="90000"/>
              </a:lnSpc>
            </a:pPr>
            <a:r>
              <a:rPr lang="en-US" altLang="ja-JP" sz="2400" b="1"/>
              <a:t>Education that weigh on values that characterized   ideas, actions and expressions of the person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ja-JP" sz="2400" b="1"/>
          </a:p>
          <a:p>
            <a:pPr>
              <a:lnSpc>
                <a:spcPct val="90000"/>
              </a:lnSpc>
            </a:pPr>
            <a:endParaRPr lang="en-US" altLang="ja-JP" sz="1800" b="1"/>
          </a:p>
          <a:p>
            <a:pPr>
              <a:lnSpc>
                <a:spcPct val="90000"/>
              </a:lnSpc>
            </a:pPr>
            <a:endParaRPr lang="en-US" altLang="ja-JP" sz="2400"/>
          </a:p>
          <a:p>
            <a:pPr>
              <a:lnSpc>
                <a:spcPct val="90000"/>
              </a:lnSpc>
            </a:pPr>
            <a:endParaRPr lang="en-US" altLang="ja-JP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b="1">
                <a:latin typeface="Century" pitchFamily="18" charset="0"/>
                <a:ea typeface="ＭＳ 明朝" pitchFamily="17" charset="-128"/>
              </a:rPr>
              <a:t>"Period of Integrated Study</a:t>
            </a:r>
            <a:r>
              <a:rPr lang="en-US" altLang="ja-JP" sz="4000" b="1">
                <a:latin typeface="Times New Roman"/>
                <a:ea typeface="ＭＳ 明朝" pitchFamily="17" charset="-128"/>
              </a:rPr>
              <a:t>“</a:t>
            </a:r>
            <a:r>
              <a:rPr lang="en-US" altLang="ja-JP">
                <a:latin typeface="Century" pitchFamily="18" charset="0"/>
                <a:ea typeface="ＭＳ 明朝" pitchFamily="17" charset="-128"/>
              </a:rPr>
              <a:t/>
            </a:r>
            <a:br>
              <a:rPr lang="en-US" altLang="ja-JP">
                <a:latin typeface="Century" pitchFamily="18" charset="0"/>
                <a:ea typeface="ＭＳ 明朝" pitchFamily="17" charset="-128"/>
              </a:rPr>
            </a:br>
            <a:r>
              <a:rPr lang="en-US" altLang="ja-JP" sz="3200">
                <a:latin typeface="Century" pitchFamily="18" charset="0"/>
                <a:ea typeface="ＭＳ 明朝" pitchFamily="17" charset="-128"/>
              </a:rPr>
              <a:t>110 hours/ year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ja-JP" sz="2400" b="1">
                <a:latin typeface="Century" pitchFamily="18" charset="0"/>
                <a:ea typeface="ＭＳ 明朝" pitchFamily="17" charset="-128"/>
              </a:rPr>
              <a:t> </a:t>
            </a:r>
            <a:endParaRPr lang="en-US" altLang="ja-JP" sz="2400">
              <a:latin typeface="Century" pitchFamily="18" charset="0"/>
              <a:ea typeface="ＭＳ 明朝" pitchFamily="17" charset="-128"/>
            </a:endParaRPr>
          </a:p>
          <a:p>
            <a:pPr algn="just">
              <a:lnSpc>
                <a:spcPct val="90000"/>
              </a:lnSpc>
            </a:pPr>
            <a:r>
              <a:rPr lang="en-US" altLang="ja-JP" sz="2400">
                <a:latin typeface="Century" pitchFamily="18" charset="0"/>
                <a:ea typeface="ＭＳ 明朝" pitchFamily="17" charset="-128"/>
              </a:rPr>
              <a:t>Interdisciplinary and comprehensive courses such as </a:t>
            </a:r>
            <a:r>
              <a:rPr lang="en-US" altLang="ja-JP" sz="2000" b="1" u="sng">
                <a:latin typeface="Century" pitchFamily="18" charset="0"/>
                <a:ea typeface="ＭＳ 明朝" pitchFamily="17" charset="-128"/>
              </a:rPr>
              <a:t>international understanding/ foreign language conversation, information education, environmental education and welfare education </a:t>
            </a:r>
            <a:r>
              <a:rPr lang="en-US" altLang="ja-JP" sz="2000">
                <a:latin typeface="Century" pitchFamily="18" charset="0"/>
                <a:ea typeface="ＭＳ 明朝" pitchFamily="17" charset="-128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altLang="ja-JP" sz="2400">
                <a:latin typeface="Century" pitchFamily="18" charset="0"/>
                <a:ea typeface="ＭＳ 明朝" pitchFamily="17" charset="-128"/>
              </a:rPr>
              <a:t>It aims at helping a child develop </a:t>
            </a:r>
            <a:r>
              <a:rPr lang="en-US" altLang="ja-JP" sz="2400" b="1">
                <a:latin typeface="Century" pitchFamily="18" charset="0"/>
                <a:ea typeface="ＭＳ 明朝" pitchFamily="17" charset="-128"/>
              </a:rPr>
              <a:t>capability and ability to discover and to properly solve problems by oneself.</a:t>
            </a:r>
            <a:endParaRPr lang="en-US" altLang="ja-JP" sz="2400">
              <a:latin typeface="Century" pitchFamily="18" charset="0"/>
              <a:ea typeface="ＭＳ 明朝" pitchFamily="17" charset="-128"/>
            </a:endParaRPr>
          </a:p>
          <a:p>
            <a:pPr algn="just">
              <a:lnSpc>
                <a:spcPct val="90000"/>
              </a:lnSpc>
            </a:pPr>
            <a:r>
              <a:rPr lang="en-US" altLang="ja-JP" sz="2400">
                <a:latin typeface="Century" pitchFamily="18" charset="0"/>
                <a:ea typeface="ＭＳ 明朝" pitchFamily="17" charset="-128"/>
              </a:rPr>
              <a:t> 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ja-JP" sz="2400">
                <a:latin typeface="Century" pitchFamily="18" charset="0"/>
                <a:ea typeface="ＭＳ 明朝" pitchFamily="17" charset="-128"/>
              </a:rPr>
              <a:t> It emphasizes to employ the </a:t>
            </a:r>
            <a:r>
              <a:rPr lang="en-US" altLang="ja-JP" sz="2400" b="1">
                <a:latin typeface="Century" pitchFamily="18" charset="0"/>
                <a:ea typeface="ＭＳ 明朝" pitchFamily="17" charset="-128"/>
              </a:rPr>
              <a:t>hands-on</a:t>
            </a:r>
            <a:r>
              <a:rPr lang="en-US" altLang="ja-JP" sz="2400">
                <a:latin typeface="Century" pitchFamily="18" charset="0"/>
                <a:ea typeface="ＭＳ 明朝" pitchFamily="17" charset="-128"/>
              </a:rPr>
              <a:t> </a:t>
            </a:r>
            <a:r>
              <a:rPr lang="en-US" altLang="ja-JP" sz="2400" b="1">
                <a:latin typeface="Century" pitchFamily="18" charset="0"/>
                <a:ea typeface="ＭＳ 明朝" pitchFamily="17" charset="-128"/>
              </a:rPr>
              <a:t>learning</a:t>
            </a:r>
            <a:r>
              <a:rPr lang="en-US" altLang="ja-JP" sz="2400">
                <a:latin typeface="Century" pitchFamily="18" charset="0"/>
                <a:ea typeface="ＭＳ 明朝" pitchFamily="17" charset="-128"/>
              </a:rPr>
              <a:t> and the problem-solving approaches as in experiential activities in </a:t>
            </a:r>
            <a:r>
              <a:rPr lang="en-US" altLang="ja-JP" sz="2400" b="1">
                <a:latin typeface="Century" pitchFamily="18" charset="0"/>
                <a:ea typeface="ＭＳ 明朝" pitchFamily="17" charset="-128"/>
              </a:rPr>
              <a:t>nature and social activities</a:t>
            </a:r>
            <a:r>
              <a:rPr lang="en-US" altLang="ja-JP" sz="2400">
                <a:latin typeface="Century" pitchFamily="18" charset="0"/>
                <a:ea typeface="ＭＳ 明朝" pitchFamily="17" charset="-128"/>
              </a:rPr>
              <a:t> like volunteer activities, experimentation/ </a:t>
            </a:r>
            <a:r>
              <a:rPr lang="en-US" altLang="ja-JP" sz="2400" b="1">
                <a:latin typeface="Century" pitchFamily="18" charset="0"/>
                <a:ea typeface="ＭＳ 明朝" pitchFamily="17" charset="-128"/>
              </a:rPr>
              <a:t>observation, inquiring, creative activities</a:t>
            </a:r>
            <a:r>
              <a:rPr lang="en-US" altLang="ja-JP" sz="2400">
                <a:latin typeface="Century" pitchFamily="18" charset="0"/>
                <a:ea typeface="ＭＳ 明朝" pitchFamily="17" charset="-128"/>
              </a:rPr>
              <a:t> and other productive activities.</a:t>
            </a:r>
          </a:p>
          <a:p>
            <a:pPr algn="just">
              <a:lnSpc>
                <a:spcPct val="90000"/>
              </a:lnSpc>
            </a:pPr>
            <a:endParaRPr lang="en-US" altLang="ja-JP" sz="2400">
              <a:latin typeface="Century" pitchFamily="18" charset="0"/>
              <a:ea typeface="ＭＳ 明朝" pitchFamily="17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Themes of Integrated Study</a:t>
            </a:r>
            <a:br>
              <a:rPr lang="en-US" altLang="ja-JP"/>
            </a:br>
            <a:r>
              <a:rPr lang="en-US" altLang="ja-JP" sz="3600"/>
              <a:t>(6th graders:examples)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 b="1"/>
              <a:t>Soccer: improvement of kicks &amp; physical strength.</a:t>
            </a:r>
          </a:p>
          <a:p>
            <a:pPr>
              <a:lnSpc>
                <a:spcPct val="90000"/>
              </a:lnSpc>
            </a:pPr>
            <a:r>
              <a:rPr lang="en-US" altLang="ja-JP" sz="2400" b="1"/>
              <a:t>How to make good teeth?</a:t>
            </a:r>
          </a:p>
          <a:p>
            <a:pPr>
              <a:lnSpc>
                <a:spcPct val="90000"/>
              </a:lnSpc>
            </a:pPr>
            <a:r>
              <a:rPr lang="en-US" altLang="ja-JP" sz="2400" b="1"/>
              <a:t>How wind available in the human life?</a:t>
            </a:r>
          </a:p>
          <a:p>
            <a:pPr>
              <a:lnSpc>
                <a:spcPct val="90000"/>
              </a:lnSpc>
            </a:pPr>
            <a:r>
              <a:rPr lang="en-US" altLang="ja-JP" sz="2400" b="1"/>
              <a:t>Make a wonderful musical.</a:t>
            </a:r>
          </a:p>
          <a:p>
            <a:pPr>
              <a:lnSpc>
                <a:spcPct val="90000"/>
              </a:lnSpc>
            </a:pPr>
            <a:r>
              <a:rPr lang="en-US" altLang="ja-JP" sz="2400" b="1"/>
              <a:t>Mystery of human body and various responses.</a:t>
            </a:r>
          </a:p>
          <a:p>
            <a:pPr>
              <a:lnSpc>
                <a:spcPct val="90000"/>
              </a:lnSpc>
            </a:pPr>
            <a:r>
              <a:rPr lang="en-US" altLang="ja-JP" sz="2400" b="1"/>
              <a:t>Flying mechanisms of the plane.   </a:t>
            </a: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ja-JP" sz="2000" b="1"/>
              <a:t>How a hearing dog available for him/her?</a:t>
            </a:r>
          </a:p>
          <a:p>
            <a:r>
              <a:rPr lang="en-US" altLang="ja-JP" sz="2000" b="1"/>
              <a:t>About a dream/ sleep.</a:t>
            </a:r>
          </a:p>
          <a:p>
            <a:r>
              <a:rPr lang="en-US" altLang="ja-JP" sz="2000" b="1"/>
              <a:t>How to make a good design car?</a:t>
            </a:r>
          </a:p>
          <a:p>
            <a:r>
              <a:rPr lang="en-US" altLang="ja-JP" sz="2000" b="1"/>
              <a:t>The reasons why dinosaurs extinguished.</a:t>
            </a:r>
          </a:p>
          <a:p>
            <a:r>
              <a:rPr lang="en-US" altLang="ja-JP" sz="2000" b="1"/>
              <a:t>Medicine and disease.</a:t>
            </a:r>
          </a:p>
          <a:p>
            <a:r>
              <a:rPr lang="en-US" altLang="ja-JP" sz="2000" b="1"/>
              <a:t>Ballet  and music.</a:t>
            </a:r>
          </a:p>
          <a:p>
            <a:r>
              <a:rPr lang="en-US" altLang="ja-JP" sz="2000" b="1"/>
              <a:t>How was humankind born?</a:t>
            </a:r>
          </a:p>
          <a:p>
            <a:pPr>
              <a:buFont typeface="Wingdings" pitchFamily="2" charset="2"/>
              <a:buNone/>
            </a:pPr>
            <a:endParaRPr lang="en-US" altLang="ja-JP" sz="2000" b="1"/>
          </a:p>
          <a:p>
            <a:endParaRPr lang="en-US" altLang="ja-JP" sz="2000" b="1"/>
          </a:p>
          <a:p>
            <a:endParaRPr lang="en-US" altLang="ja-JP"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/>
              <a:t>Fostering Creativity</a:t>
            </a:r>
            <a:r>
              <a:rPr lang="en-US" altLang="ja-JP"/>
              <a:t/>
            </a:r>
            <a:br>
              <a:rPr lang="en-US" altLang="ja-JP"/>
            </a:br>
            <a:r>
              <a:rPr lang="en-US" altLang="ja-JP" sz="2000" b="1" u="sng">
                <a:solidFill>
                  <a:srgbClr val="000000"/>
                </a:solidFill>
                <a:cs typeface="Times New Roman" pitchFamily="18" charset="0"/>
              </a:rPr>
              <a:t>The Practices of Student Teachers that Facilitate Pupils' Understanding</a:t>
            </a:r>
            <a:r>
              <a:rPr lang="en-US" altLang="ja-JP" sz="2000">
                <a:latin typeface="Century" pitchFamily="18" charset="0"/>
                <a:ea typeface="ＭＳ 明朝" pitchFamily="17" charset="-128"/>
              </a:rPr>
              <a:t/>
            </a:r>
            <a:br>
              <a:rPr lang="en-US" altLang="ja-JP" sz="2000">
                <a:latin typeface="Century" pitchFamily="18" charset="0"/>
                <a:ea typeface="ＭＳ 明朝" pitchFamily="17" charset="-128"/>
              </a:rPr>
            </a:br>
            <a:r>
              <a:rPr lang="en-US" altLang="ja-JP" sz="2000" b="1" u="sng">
                <a:solidFill>
                  <a:srgbClr val="000000"/>
                </a:solidFill>
                <a:cs typeface="Times New Roman" pitchFamily="18" charset="0"/>
              </a:rPr>
              <a:t>of Flying Mechanism Deeply and Broadly( Ken YUMINO)</a:t>
            </a:r>
            <a:r>
              <a:rPr lang="en-US" altLang="ja-JP" sz="2000">
                <a:latin typeface="Century" pitchFamily="18" charset="0"/>
                <a:ea typeface="ＭＳ 明朝" pitchFamily="17" charset="-128"/>
              </a:rPr>
              <a:t/>
            </a:r>
            <a:br>
              <a:rPr lang="en-US" altLang="ja-JP" sz="2000">
                <a:latin typeface="Century" pitchFamily="18" charset="0"/>
                <a:ea typeface="ＭＳ 明朝" pitchFamily="17" charset="-128"/>
              </a:rPr>
            </a:br>
            <a:endParaRPr lang="en-US" altLang="ja-JP" sz="2000">
              <a:latin typeface="Century" pitchFamily="18" charset="0"/>
              <a:ea typeface="ＭＳ 明朝" pitchFamily="17" charset="-128"/>
            </a:endParaRPr>
          </a:p>
        </p:txBody>
      </p:sp>
      <p:pic>
        <p:nvPicPr>
          <p:cNvPr id="44036" name="Picture 4" descr="D:\Ichitaro\sozo\Ronbun\zu.jpg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25763" y="1981200"/>
            <a:ext cx="3902075" cy="4876800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pPr algn="l"/>
            <a:r>
              <a:rPr lang="en-US" altLang="ja-JP" sz="3600" b="1"/>
              <a:t>Fostering Creativity</a:t>
            </a:r>
            <a:r>
              <a:rPr lang="en-US" altLang="ja-JP" sz="3600"/>
              <a:t> </a:t>
            </a:r>
            <a:r>
              <a:rPr lang="en-US" altLang="ja-JP" sz="3600" b="1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[</a:t>
            </a:r>
            <a:r>
              <a:rPr lang="en-US" altLang="ja-JP" sz="3600" b="1">
                <a:solidFill>
                  <a:srgbClr val="000000"/>
                </a:solidFill>
                <a:ea typeface="ＭＳ 明朝" pitchFamily="17" charset="-128"/>
              </a:rPr>
              <a:t>Understand deeply</a:t>
            </a:r>
            <a:r>
              <a:rPr lang="en-US" altLang="ja-JP" sz="3600" b="1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]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ja-JP" sz="2000" b="1">
                <a:solidFill>
                  <a:srgbClr val="000000"/>
                </a:solidFill>
                <a:cs typeface="Times New Roman" pitchFamily="18" charset="0"/>
              </a:rPr>
              <a:t> (a) Why does a "lift" occur at the wing which is flying in a level flight?</a:t>
            </a:r>
            <a:endParaRPr lang="en-US" altLang="ja-JP" sz="2000" b="1">
              <a:solidFill>
                <a:srgbClr val="000000"/>
              </a:solidFill>
              <a:ea typeface="ＭＳ 明朝" pitchFamily="17" charset="-128"/>
            </a:endParaRPr>
          </a:p>
          <a:p>
            <a:pPr algn="just">
              <a:lnSpc>
                <a:spcPct val="177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ja-JP" sz="2000" b="1">
                <a:solidFill>
                  <a:srgbClr val="000000"/>
                </a:solidFill>
                <a:cs typeface="Times New Roman" pitchFamily="18" charset="0"/>
              </a:rPr>
              <a:t>(b) Can an airplane keep flying in reversed state?</a:t>
            </a:r>
            <a:endParaRPr lang="en-US" altLang="ja-JP" sz="2000" b="1">
              <a:solidFill>
                <a:srgbClr val="000000"/>
              </a:solidFill>
              <a:ea typeface="ＭＳ 明朝" pitchFamily="17" charset="-128"/>
            </a:endParaRPr>
          </a:p>
          <a:p>
            <a:pPr algn="just">
              <a:lnSpc>
                <a:spcPct val="177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ja-JP" sz="2000" b="1">
                <a:solidFill>
                  <a:srgbClr val="000000"/>
                </a:solidFill>
                <a:cs typeface="Times New Roman" pitchFamily="18" charset="0"/>
              </a:rPr>
              <a:t>(c) What role does the aileron (extra wing) which comes out at landing situation?</a:t>
            </a:r>
            <a:endParaRPr lang="en-US" altLang="ja-JP" sz="2000" b="1">
              <a:solidFill>
                <a:srgbClr val="000000"/>
              </a:solidFill>
              <a:ea typeface="ＭＳ 明朝" pitchFamily="17" charset="-128"/>
            </a:endParaRPr>
          </a:p>
          <a:p>
            <a:pPr algn="just">
              <a:lnSpc>
                <a:spcPct val="177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ja-JP" sz="2000" b="1">
                <a:solidFill>
                  <a:srgbClr val="000000"/>
                </a:solidFill>
                <a:cs typeface="Times New Roman" pitchFamily="18" charset="0"/>
              </a:rPr>
              <a:t>(d) Is the theory that the whirl flow on the surface of wings generates the lift right?</a:t>
            </a:r>
            <a:endParaRPr lang="en-US" altLang="ja-JP" sz="2000" b="1">
              <a:solidFill>
                <a:srgbClr val="000000"/>
              </a:solidFill>
              <a:ea typeface="ＭＳ 明朝" pitchFamily="17" charset="-128"/>
            </a:endParaRPr>
          </a:p>
          <a:p>
            <a:pPr algn="just">
              <a:lnSpc>
                <a:spcPct val="177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ja-JP" sz="2000" b="1">
                <a:solidFill>
                  <a:srgbClr val="000000"/>
                </a:solidFill>
                <a:cs typeface="Times New Roman" pitchFamily="18" charset="0"/>
              </a:rPr>
              <a:t>(e) Can the Theorem of Berunui explain all of a lift that generated in flying?</a:t>
            </a:r>
            <a:endParaRPr lang="en-US" altLang="ja-JP" sz="2000" b="1">
              <a:solidFill>
                <a:srgbClr val="000000"/>
              </a:solidFill>
              <a:ea typeface="ＭＳ 明朝" pitchFamily="17" charset="-128"/>
            </a:endParaRPr>
          </a:p>
          <a:p>
            <a:pPr algn="just">
              <a:lnSpc>
                <a:spcPct val="177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ja-JP" sz="2000" b="1">
                <a:solidFill>
                  <a:srgbClr val="000000"/>
                </a:solidFill>
                <a:cs typeface="Times New Roman" pitchFamily="18" charset="0"/>
              </a:rPr>
              <a:t>(f) Is a principle of an airplane flies the same as a principle of a kite flies?</a:t>
            </a:r>
            <a:endParaRPr lang="en-US" altLang="ja-JP" sz="2000" b="1">
              <a:solidFill>
                <a:srgbClr val="000000"/>
              </a:solidFill>
              <a:ea typeface="ＭＳ 明朝" pitchFamily="17" charset="-128"/>
            </a:endParaRPr>
          </a:p>
          <a:p>
            <a:pPr algn="just">
              <a:lnSpc>
                <a:spcPct val="177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ja-JP" sz="2000" b="1">
                <a:solidFill>
                  <a:srgbClr val="000000"/>
                </a:solidFill>
                <a:cs typeface="Times New Roman" pitchFamily="18" charset="0"/>
              </a:rPr>
              <a:t>(g) Why can a paper airplane fly, although wings are even? </a:t>
            </a:r>
            <a:endParaRPr lang="en-US" altLang="ja-JP" sz="2000" b="1">
              <a:solidFill>
                <a:srgbClr val="000000"/>
              </a:solidFill>
              <a:ea typeface="ＭＳ 明朝" pitchFamily="17" charset="-128"/>
            </a:endParaRPr>
          </a:p>
          <a:p>
            <a:pPr algn="just">
              <a:lnSpc>
                <a:spcPct val="177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ja-JP" sz="2000" b="1">
                <a:solidFill>
                  <a:srgbClr val="000000"/>
                </a:solidFill>
                <a:cs typeface="Times New Roman" pitchFamily="18" charset="0"/>
              </a:rPr>
              <a:t>(h) How a helicopter and an insect fly?</a:t>
            </a:r>
            <a:endParaRPr lang="en-US" altLang="ja-JP" sz="2000" b="1">
              <a:solidFill>
                <a:srgbClr val="000000"/>
              </a:solidFill>
              <a:ea typeface="ＭＳ 明朝" pitchFamily="17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b="1"/>
              <a:t>Fostering Creativity</a:t>
            </a:r>
            <a:r>
              <a:rPr lang="en-US" altLang="ja-JP" sz="3600"/>
              <a:t> </a:t>
            </a:r>
            <a:r>
              <a:rPr lang="en-US" altLang="ja-JP" sz="3600" b="1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[</a:t>
            </a:r>
            <a:r>
              <a:rPr lang="en-US" altLang="ja-JP" sz="3600" b="1">
                <a:solidFill>
                  <a:srgbClr val="000000"/>
                </a:solidFill>
                <a:ea typeface="ＭＳ 明朝" pitchFamily="17" charset="-128"/>
              </a:rPr>
              <a:t>Understand broadly</a:t>
            </a:r>
            <a:r>
              <a:rPr lang="en-US" altLang="ja-JP" sz="3600" b="1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]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77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ja-JP" sz="2000" b="1">
                <a:solidFill>
                  <a:srgbClr val="000000"/>
                </a:solidFill>
                <a:cs typeface="Times New Roman" pitchFamily="18" charset="0"/>
              </a:rPr>
              <a:t>(a) How had an airplane progressed?</a:t>
            </a:r>
            <a:endParaRPr lang="en-US" altLang="ja-JP" sz="2000" b="1">
              <a:solidFill>
                <a:srgbClr val="000000"/>
              </a:solidFill>
              <a:ea typeface="ＭＳ 明朝" pitchFamily="17" charset="-128"/>
            </a:endParaRPr>
          </a:p>
          <a:p>
            <a:pPr algn="just">
              <a:lnSpc>
                <a:spcPct val="177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ja-JP" sz="2000" b="1">
                <a:solidFill>
                  <a:srgbClr val="000000"/>
                </a:solidFill>
                <a:cs typeface="Times New Roman" pitchFamily="18" charset="0"/>
              </a:rPr>
              <a:t>(b) How the development of airplane affected on our life?</a:t>
            </a:r>
            <a:endParaRPr lang="en-US" altLang="ja-JP" sz="2000" b="1">
              <a:solidFill>
                <a:srgbClr val="000000"/>
              </a:solidFill>
              <a:ea typeface="ＭＳ 明朝" pitchFamily="17" charset="-128"/>
            </a:endParaRPr>
          </a:p>
          <a:p>
            <a:pPr algn="just">
              <a:lnSpc>
                <a:spcPct val="177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ja-JP" sz="2000" b="1">
                <a:solidFill>
                  <a:srgbClr val="000000"/>
                </a:solidFill>
                <a:cs typeface="Times New Roman" pitchFamily="18" charset="0"/>
              </a:rPr>
              <a:t>(c) When an airfield is made in some city, how does the industry, the education, and culture grow? </a:t>
            </a:r>
            <a:endParaRPr lang="en-US" altLang="ja-JP" sz="2000" b="1">
              <a:solidFill>
                <a:srgbClr val="000000"/>
              </a:solidFill>
              <a:ea typeface="ＭＳ 明朝" pitchFamily="17" charset="-128"/>
            </a:endParaRPr>
          </a:p>
          <a:p>
            <a:pPr algn="just">
              <a:lnSpc>
                <a:spcPct val="177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ja-JP" sz="2000" b="1">
                <a:solidFill>
                  <a:srgbClr val="000000"/>
                </a:solidFill>
                <a:cs typeface="Times New Roman" pitchFamily="18" charset="0"/>
              </a:rPr>
              <a:t>(d) In order to fly safely, how is the airline company endeavoring?</a:t>
            </a:r>
            <a:endParaRPr lang="en-US" altLang="ja-JP" sz="2000" b="1">
              <a:solidFill>
                <a:srgbClr val="000000"/>
              </a:solidFill>
              <a:ea typeface="ＭＳ 明朝" pitchFamily="17" charset="-128"/>
            </a:endParaRPr>
          </a:p>
          <a:p>
            <a:pPr algn="just">
              <a:lnSpc>
                <a:spcPct val="177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ja-JP" sz="2000" b="1">
                <a:solidFill>
                  <a:srgbClr val="000000"/>
                </a:solidFill>
                <a:cs typeface="Times New Roman" pitchFamily="18" charset="0"/>
              </a:rPr>
              <a:t>(e) How are the airplanes loading on weight on the environments?</a:t>
            </a:r>
            <a:endParaRPr lang="en-US" altLang="ja-JP" sz="2000" b="1">
              <a:solidFill>
                <a:srgbClr val="000000"/>
              </a:solidFill>
              <a:ea typeface="ＭＳ 明朝" pitchFamily="17" charset="-128"/>
            </a:endParaRPr>
          </a:p>
          <a:p>
            <a:pPr algn="just">
              <a:lnSpc>
                <a:spcPct val="177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ja-JP" sz="2000" b="1">
              <a:solidFill>
                <a:srgbClr val="000000"/>
              </a:solidFill>
              <a:ea typeface="ＭＳ 明朝" pitchFamily="17" charset="-128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90800" y="3124200"/>
            <a:ext cx="3810000" cy="4114800"/>
          </a:xfrm>
        </p:spPr>
        <p:txBody>
          <a:bodyPr/>
          <a:lstStyle/>
          <a:p>
            <a:pPr lvl="1" algn="just">
              <a:lnSpc>
                <a:spcPct val="177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ja-JP" sz="2400" b="1"/>
          </a:p>
          <a:p>
            <a:endParaRPr lang="en-US" altLang="ja-JP" sz="2800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b="1" u="sng">
                <a:cs typeface="Times New Roman" pitchFamily="18" charset="0"/>
              </a:rPr>
              <a:t>Fostering Higher Teaching Skills through Making a Wind</a:t>
            </a:r>
            <a:r>
              <a:rPr lang="en-US" altLang="ja-JP" sz="2800" b="1" u="sng"/>
              <a:t>-</a:t>
            </a:r>
            <a:r>
              <a:rPr lang="en-US" altLang="ja-JP" sz="2800" b="1" u="sng">
                <a:cs typeface="Times New Roman" pitchFamily="18" charset="0"/>
              </a:rPr>
              <a:t>Car</a:t>
            </a:r>
            <a:r>
              <a:rPr lang="en-US" altLang="ja-JP" sz="2800">
                <a:ea typeface="ＭＳ 明朝" pitchFamily="17" charset="-128"/>
              </a:rPr>
              <a:t/>
            </a:r>
            <a:br>
              <a:rPr lang="en-US" altLang="ja-JP" sz="2800">
                <a:ea typeface="ＭＳ 明朝" pitchFamily="17" charset="-128"/>
              </a:rPr>
            </a:br>
            <a:endParaRPr lang="en-US" altLang="ja-JP" sz="2800">
              <a:ea typeface="ＭＳ 明朝" pitchFamily="17" charset="-128"/>
            </a:endParaRPr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  <p:pic>
        <p:nvPicPr>
          <p:cNvPr id="46084" name="Picture 1028" descr="D:\Ichitaro\taiwan\Taiwan2004\winca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2133600"/>
            <a:ext cx="69342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b="1" u="sng">
                <a:cs typeface="Times New Roman" pitchFamily="18" charset="0"/>
              </a:rPr>
              <a:t>Fostering Higher Teaching Skills through Making a Wind-Car</a:t>
            </a:r>
            <a:r>
              <a:rPr lang="ja-JP" altLang="en-US" sz="2800" b="1" u="sng"/>
              <a:t>（２）</a:t>
            </a:r>
            <a:r>
              <a:rPr lang="ja-JP" altLang="en-US" sz="2800">
                <a:ea typeface="ＭＳ 明朝" pitchFamily="17" charset="-128"/>
              </a:rPr>
              <a:t/>
            </a:r>
            <a:br>
              <a:rPr lang="ja-JP" altLang="en-US" sz="2800">
                <a:ea typeface="ＭＳ 明朝" pitchFamily="17" charset="-128"/>
              </a:rPr>
            </a:br>
            <a:endParaRPr lang="ja-JP" altLang="en-US" sz="2800">
              <a:ea typeface="ＭＳ 明朝" pitchFamily="17" charset="-128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  <p:pic>
        <p:nvPicPr>
          <p:cNvPr id="47108" name="Picture 4" descr="D:\Ichitaro\taiwan\Taiwan2004\winca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5000"/>
            <a:ext cx="5373688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/>
              <a:t>Information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ja-JP" sz="2000" b="1"/>
              <a:t>YUMINO:</a:t>
            </a:r>
            <a:r>
              <a:rPr lang="ja-JP" altLang="en-US" sz="2000" b="1"/>
              <a:t>　</a:t>
            </a:r>
            <a:r>
              <a:rPr lang="en-US" altLang="ja-JP" sz="2000" b="1"/>
              <a:t>Fostering Creativity in “ Integrated Study”</a:t>
            </a:r>
          </a:p>
          <a:p>
            <a:r>
              <a:rPr lang="ja-JP" altLang="en-US" sz="1800"/>
              <a:t>　　　</a:t>
            </a:r>
          </a:p>
          <a:p>
            <a:r>
              <a:rPr lang="en-US" altLang="ja-JP" sz="2000" b="1"/>
              <a:t>Creativity Education in the World.</a:t>
            </a:r>
            <a:endParaRPr lang="en-US" altLang="ja-JP" sz="1800"/>
          </a:p>
          <a:p>
            <a:r>
              <a:rPr lang="en-US" altLang="ja-JP" sz="1600"/>
              <a:t>Including  USA, Canada, England, Finland German, China, Taiwan, Japan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r>
              <a:rPr lang="en-US" altLang="ja-JP" sz="2000" b="1"/>
              <a:t>Japan Creativity Society</a:t>
            </a:r>
            <a:r>
              <a:rPr lang="ja-JP" altLang="en-US" sz="1800"/>
              <a:t>　</a:t>
            </a:r>
            <a:r>
              <a:rPr lang="ja-JP" altLang="en-US" sz="1800">
                <a:solidFill>
                  <a:srgbClr val="6B0B32"/>
                </a:solidFill>
              </a:rPr>
              <a:t>　</a:t>
            </a:r>
            <a:r>
              <a:rPr lang="en-US" altLang="ja-JP" sz="1400" b="1">
                <a:solidFill>
                  <a:srgbClr val="6B0B32"/>
                </a:solidFill>
                <a:hlinkClick r:id="rId2"/>
              </a:rPr>
              <a:t>http://wwwsoc.nii.ac.jp/jcs2/index.html</a:t>
            </a:r>
            <a:endParaRPr lang="en-US" altLang="ja-JP" sz="1400" b="1">
              <a:solidFill>
                <a:srgbClr val="6B0B32"/>
              </a:solidFill>
            </a:endParaRPr>
          </a:p>
          <a:p>
            <a:endParaRPr lang="en-US" altLang="ja-JP" sz="1400" b="1">
              <a:solidFill>
                <a:srgbClr val="6B0B32"/>
              </a:solidFill>
            </a:endParaRPr>
          </a:p>
          <a:p>
            <a:r>
              <a:rPr lang="en-US" altLang="ja-JP" sz="2000"/>
              <a:t>YUMINO’s HP</a:t>
            </a:r>
          </a:p>
          <a:p>
            <a:pPr lvl="1"/>
            <a:r>
              <a:rPr lang="en-US" altLang="ja-JP" sz="1800" b="1">
                <a:solidFill>
                  <a:srgbClr val="6B0B32"/>
                </a:solidFill>
              </a:rPr>
              <a:t>http://sparc07.ed.shizuoka.ac.jp </a:t>
            </a:r>
          </a:p>
          <a:p>
            <a:pPr lvl="1"/>
            <a:r>
              <a:rPr lang="en-US" altLang="ja-JP" sz="1800" b="1"/>
              <a:t>Mail</a:t>
            </a:r>
          </a:p>
          <a:p>
            <a:pPr lvl="1"/>
            <a:r>
              <a:rPr lang="en-US" altLang="ja-JP" sz="1400" b="1">
                <a:solidFill>
                  <a:srgbClr val="6B0B32"/>
                </a:solidFill>
                <a:hlinkClick r:id="rId3"/>
              </a:rPr>
              <a:t>yumino@sparc07.ed.shizuoka.ac.jp</a:t>
            </a:r>
            <a:endParaRPr lang="en-US" altLang="ja-JP" sz="1400" b="1">
              <a:solidFill>
                <a:srgbClr val="6B0B32"/>
              </a:solidFill>
            </a:endParaRPr>
          </a:p>
          <a:p>
            <a:pPr lvl="1"/>
            <a:endParaRPr lang="en-US" altLang="ja-JP" sz="1400" b="1">
              <a:solidFill>
                <a:srgbClr val="6B0B3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/>
              <a:t>Why Creativity Education is so important now days?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altLang="ja-JP" sz="2000" b="1"/>
              <a:t>Maintain a limited earth environment.</a:t>
            </a:r>
          </a:p>
          <a:p>
            <a:pPr lvl="2">
              <a:buFont typeface="Wingdings" pitchFamily="2" charset="2"/>
              <a:buChar char="²"/>
            </a:pPr>
            <a:r>
              <a:rPr lang="en-US" altLang="ja-JP" sz="2000" b="1"/>
              <a:t> Blue diode(Dr. Nakamura invented) , a fuel battery car, etc. </a:t>
            </a:r>
          </a:p>
          <a:p>
            <a:pPr lvl="2"/>
            <a:r>
              <a:rPr lang="en-US" altLang="ja-JP" sz="2000" b="1"/>
              <a:t>For the succession of an unique culture of each country.</a:t>
            </a:r>
          </a:p>
          <a:p>
            <a:pPr lvl="2"/>
            <a:r>
              <a:rPr lang="en-US" altLang="ja-JP" sz="2000" b="1"/>
              <a:t>Fostering abilities that lead Knowledge-Creation Society.</a:t>
            </a:r>
          </a:p>
          <a:p>
            <a:pPr lvl="2"/>
            <a:r>
              <a:rPr lang="en-US" altLang="ja-JP" sz="2000" b="1"/>
              <a:t>Appearance of life-span learning society.</a:t>
            </a:r>
          </a:p>
          <a:p>
            <a:pPr lvl="2"/>
            <a:r>
              <a:rPr lang="en-US" altLang="ja-JP" sz="2000" b="1"/>
              <a:t>Make a meaningful life.</a:t>
            </a:r>
          </a:p>
          <a:p>
            <a:pPr lvl="2">
              <a:buFont typeface="Wingdings" pitchFamily="2" charset="2"/>
              <a:buNone/>
            </a:pPr>
            <a:r>
              <a:rPr lang="en-US" altLang="ja-JP" sz="2000" b="1" u="sng"/>
              <a:t>A few Japan’s elementary and high schools introduced Creativity Education. But at the under- &amp; graduate schools, several schools  introduced it(mainly engineering and business areas, not an  education area.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altLang="ja-JP" sz="2800" b="1" u="sng">
              <a:solidFill>
                <a:srgbClr val="6B0B32"/>
              </a:solidFill>
            </a:endParaRPr>
          </a:p>
          <a:p>
            <a:pPr lvl="2">
              <a:buFont typeface="Wingdings" pitchFamily="2" charset="2"/>
              <a:buNone/>
            </a:pPr>
            <a:endParaRPr lang="en-US" altLang="ja-JP" sz="2000" b="1" u="sng"/>
          </a:p>
          <a:p>
            <a:pPr lvl="2">
              <a:buFont typeface="Wingdings" pitchFamily="2" charset="2"/>
              <a:buNone/>
            </a:pPr>
            <a:endParaRPr lang="en-US" altLang="ja-JP" sz="2000" b="1" u="sng"/>
          </a:p>
          <a:p>
            <a:pPr lvl="2"/>
            <a:endParaRPr lang="en-US" altLang="ja-JP" sz="2000"/>
          </a:p>
          <a:p>
            <a:pPr lvl="1"/>
            <a:endParaRPr lang="en-US" altLang="ja-JP" sz="2400"/>
          </a:p>
          <a:p>
            <a:endParaRPr lang="en-US" altLang="ja-JP" sz="2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/>
              <a:t>Creativity Education in England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000" b="1"/>
              <a:t>From 2000</a:t>
            </a:r>
            <a:r>
              <a:rPr lang="ja-JP" altLang="en-US" sz="2000" b="1"/>
              <a:t>：</a:t>
            </a:r>
            <a:r>
              <a:rPr lang="en-US" altLang="ja-JP" sz="2000" b="1"/>
              <a:t>QCA-Project began</a:t>
            </a:r>
          </a:p>
          <a:p>
            <a:pPr>
              <a:lnSpc>
                <a:spcPct val="90000"/>
              </a:lnSpc>
            </a:pPr>
            <a:r>
              <a:rPr lang="en-US" altLang="ja-JP" sz="2000" b="1"/>
              <a:t>More than </a:t>
            </a:r>
            <a:r>
              <a:rPr lang="ja-JP" altLang="en-US" sz="2000" b="1"/>
              <a:t>１０００ </a:t>
            </a:r>
            <a:r>
              <a:rPr lang="en-US" altLang="ja-JP" sz="2000" b="1"/>
              <a:t>primary and secondary schools introduced</a:t>
            </a:r>
          </a:p>
          <a:p>
            <a:pPr>
              <a:lnSpc>
                <a:spcPct val="90000"/>
              </a:lnSpc>
            </a:pPr>
            <a:r>
              <a:rPr lang="en-US" altLang="ja-JP" sz="2000" b="1"/>
              <a:t>In a subject or cross-curriculum</a:t>
            </a:r>
          </a:p>
          <a:p>
            <a:pPr>
              <a:lnSpc>
                <a:spcPct val="90000"/>
              </a:lnSpc>
            </a:pPr>
            <a:r>
              <a:rPr lang="en-US" altLang="ja-JP" sz="2000" b="1"/>
              <a:t>What is creativity?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 sz="2000" b="1"/>
              <a:t>　　</a:t>
            </a:r>
            <a:r>
              <a:rPr lang="en-US" altLang="ja-JP" sz="2000" b="1"/>
              <a:t>/Imagination/Imagination with purposes/Originality of the products/Have the products value in the light of aims?</a:t>
            </a:r>
            <a:r>
              <a:rPr lang="ja-JP" altLang="en-US" sz="2000" b="1"/>
              <a:t>　</a:t>
            </a:r>
          </a:p>
          <a:p>
            <a:pPr>
              <a:lnSpc>
                <a:spcPct val="90000"/>
              </a:lnSpc>
            </a:pPr>
            <a:r>
              <a:rPr lang="en-US" altLang="ja-JP" sz="2000" b="1"/>
              <a:t>Example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 sz="2000" b="1"/>
              <a:t>　　・</a:t>
            </a:r>
            <a:r>
              <a:rPr lang="en-US" altLang="ja-JP" sz="2000" b="1"/>
              <a:t>Victoria Primary(Leeds)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ja-JP" sz="2000" b="1"/>
              <a:t>     </a:t>
            </a:r>
            <a:r>
              <a:rPr lang="ja-JP" altLang="en-US" sz="2000" b="1"/>
              <a:t>・</a:t>
            </a:r>
            <a:r>
              <a:rPr lang="en-US" altLang="ja-JP" sz="2000" b="1"/>
              <a:t>Teachers’ Kit (100 pages manual: QCA made)</a:t>
            </a:r>
          </a:p>
          <a:p>
            <a:pPr>
              <a:lnSpc>
                <a:spcPct val="90000"/>
              </a:lnSpc>
            </a:pPr>
            <a:endParaRPr lang="en-US" altLang="ja-JP" sz="2000" b="1"/>
          </a:p>
          <a:p>
            <a:pPr>
              <a:lnSpc>
                <a:spcPct val="90000"/>
              </a:lnSpc>
            </a:pPr>
            <a:endParaRPr lang="en-US" altLang="ja-JP" sz="1800"/>
          </a:p>
        </p:txBody>
      </p:sp>
      <p:pic>
        <p:nvPicPr>
          <p:cNvPr id="13318" name="Picture 6" descr="D:\Ichitaro\kouen\福島2004.5.27\図表\Mason-head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2286000"/>
            <a:ext cx="3810000" cy="3744913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/>
              <a:t>Creativity: </a:t>
            </a:r>
            <a:r>
              <a:rPr lang="en-US" altLang="ja-JP" sz="3600" b="1"/>
              <a:t>Find it, Promote it</a:t>
            </a:r>
            <a:r>
              <a:rPr lang="en-US" altLang="ja-JP"/>
              <a:t> </a:t>
            </a:r>
            <a:br>
              <a:rPr lang="en-US" altLang="ja-JP"/>
            </a:br>
            <a:r>
              <a:rPr lang="en-US" altLang="ja-JP" sz="2400" b="1"/>
              <a:t>http://www.ncaction.org.uk/creativity/index.htm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ja-JP" sz="2400" b="1"/>
              <a:t>What is creativity?</a:t>
            </a:r>
          </a:p>
          <a:p>
            <a:r>
              <a:rPr lang="en-US" altLang="ja-JP" sz="2400" b="1"/>
              <a:t>Why is creativity so important?</a:t>
            </a:r>
          </a:p>
          <a:p>
            <a:r>
              <a:rPr lang="en-US" altLang="ja-JP" sz="2400" b="1"/>
              <a:t>How can you spot creativity?</a:t>
            </a:r>
          </a:p>
          <a:p>
            <a:r>
              <a:rPr lang="en-US" altLang="ja-JP" sz="2400" b="1"/>
              <a:t>How can teachers promote creativity?</a:t>
            </a:r>
          </a:p>
          <a:p>
            <a:r>
              <a:rPr lang="en-US" altLang="ja-JP" sz="2400" b="1"/>
              <a:t>How can heads and managers promote creativity?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ja-JP"/>
              <a:t>Creativity in action examples</a:t>
            </a:r>
          </a:p>
          <a:p>
            <a:r>
              <a:rPr lang="en-US" altLang="ja-JP"/>
              <a:t>Organization and resources</a:t>
            </a:r>
          </a:p>
          <a:p>
            <a:r>
              <a:rPr lang="en-US" altLang="ja-JP"/>
              <a:t>About QCA’s creativity project</a:t>
            </a:r>
          </a:p>
          <a:p>
            <a:endParaRPr lang="en-US" altLang="ja-JP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写真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ja-JP" altLang="ja-JP"/>
          </a:p>
        </p:txBody>
      </p:sp>
      <p:pic>
        <p:nvPicPr>
          <p:cNvPr id="16393" name="Picture 9" descr="D:\TMP\l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11430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/>
              <a:t>Creativity Education in USA &amp; Canada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800" b="1"/>
              <a:t>Colleges &amp; Graduate Courses</a:t>
            </a:r>
          </a:p>
          <a:p>
            <a:pPr>
              <a:buFont typeface="Wingdings" pitchFamily="2" charset="2"/>
              <a:buNone/>
            </a:pPr>
            <a:r>
              <a:rPr lang="ja-JP" altLang="en-US"/>
              <a:t>　</a:t>
            </a:r>
            <a:r>
              <a:rPr lang="en-US" altLang="ja-JP" sz="2000" b="1"/>
              <a:t>USA:</a:t>
            </a:r>
            <a:r>
              <a:rPr lang="ja-JP" altLang="en-US"/>
              <a:t>　</a:t>
            </a:r>
            <a:r>
              <a:rPr lang="ja-JP" altLang="en-US" sz="1400" b="1"/>
              <a:t>・</a:t>
            </a:r>
            <a:r>
              <a:rPr lang="en-US" altLang="ja-JP" sz="1800" b="1"/>
              <a:t>Harvard</a:t>
            </a:r>
            <a:r>
              <a:rPr lang="ja-JP" altLang="en-US" sz="1400" b="1"/>
              <a:t>　　</a:t>
            </a:r>
            <a:r>
              <a:rPr lang="ja-JP" altLang="en-US" sz="1800" b="1"/>
              <a:t>・</a:t>
            </a:r>
            <a:r>
              <a:rPr lang="en-US" altLang="ja-JP" sz="1800" b="1"/>
              <a:t>NY State-U Buffalo</a:t>
            </a:r>
            <a:r>
              <a:rPr lang="ja-JP" altLang="en-US" sz="1400" b="1"/>
              <a:t>　</a:t>
            </a:r>
            <a:r>
              <a:rPr lang="ja-JP" altLang="en-US" sz="1800" b="1"/>
              <a:t>・</a:t>
            </a:r>
            <a:r>
              <a:rPr lang="en-US" altLang="ja-JP" sz="1800" b="1"/>
              <a:t>Georgia  </a:t>
            </a:r>
            <a:r>
              <a:rPr lang="ja-JP" altLang="en-US" sz="1800" b="1"/>
              <a:t>・</a:t>
            </a:r>
            <a:r>
              <a:rPr lang="en-US" altLang="ja-JP" sz="1800" b="1"/>
              <a:t>Iowa</a:t>
            </a:r>
          </a:p>
          <a:p>
            <a:pPr>
              <a:buFont typeface="Wingdings" pitchFamily="2" charset="2"/>
              <a:buNone/>
            </a:pPr>
            <a:r>
              <a:rPr lang="ja-JP" altLang="en-US" sz="1800" b="1"/>
              <a:t>　　　 ・</a:t>
            </a:r>
            <a:r>
              <a:rPr lang="en-US" altLang="ja-JP" sz="1800" b="1"/>
              <a:t>UC Santa Barbara</a:t>
            </a:r>
          </a:p>
          <a:p>
            <a:pPr>
              <a:buFont typeface="Wingdings" pitchFamily="2" charset="2"/>
              <a:buNone/>
            </a:pPr>
            <a:r>
              <a:rPr lang="en-US" altLang="ja-JP" sz="1600" b="1"/>
              <a:t>      </a:t>
            </a:r>
            <a:r>
              <a:rPr lang="en-US" altLang="ja-JP" sz="2000" b="1"/>
              <a:t>Canada:</a:t>
            </a:r>
            <a:r>
              <a:rPr lang="en-US" altLang="ja-JP" sz="1600" b="1"/>
              <a:t>    </a:t>
            </a:r>
            <a:r>
              <a:rPr lang="ja-JP" altLang="en-US" sz="1600" b="1"/>
              <a:t>・</a:t>
            </a:r>
            <a:r>
              <a:rPr lang="en-US" altLang="ja-JP" sz="1600" b="1"/>
              <a:t>UBC       </a:t>
            </a:r>
            <a:r>
              <a:rPr lang="ja-JP" altLang="en-US" sz="1600" b="1"/>
              <a:t>・</a:t>
            </a:r>
            <a:r>
              <a:rPr lang="en-US" altLang="ja-JP" sz="1600" b="1"/>
              <a:t>Univ. of Alberta     </a:t>
            </a:r>
            <a:r>
              <a:rPr lang="ja-JP" altLang="en-US" sz="1600" b="1"/>
              <a:t>・</a:t>
            </a:r>
            <a:r>
              <a:rPr lang="en-US" altLang="ja-JP" sz="1600" b="1"/>
              <a:t>Univ. of Calgary</a:t>
            </a:r>
            <a:endParaRPr lang="en-US" altLang="ja-JP" sz="1800" b="1"/>
          </a:p>
          <a:p>
            <a:r>
              <a:rPr lang="en-US" altLang="ja-JP" sz="2800" b="1"/>
              <a:t>Elementary &amp; High-School</a:t>
            </a:r>
            <a:r>
              <a:rPr lang="ja-JP" altLang="en-US" sz="2800" b="1"/>
              <a:t>　　</a:t>
            </a:r>
          </a:p>
          <a:p>
            <a:pPr>
              <a:buFont typeface="Wingdings" pitchFamily="2" charset="2"/>
              <a:buNone/>
            </a:pPr>
            <a:r>
              <a:rPr lang="ja-JP" altLang="en-US" sz="1800" b="1"/>
              <a:t>          </a:t>
            </a:r>
            <a:r>
              <a:rPr lang="en-US" altLang="ja-JP" sz="1800" b="1"/>
              <a:t>Thousands of schools and classes</a:t>
            </a:r>
          </a:p>
          <a:p>
            <a:r>
              <a:rPr lang="en-US" altLang="ja-JP" sz="2800" b="1"/>
              <a:t>Gifted &amp; Talented Education</a:t>
            </a:r>
          </a:p>
          <a:p>
            <a:pPr>
              <a:buFont typeface="Wingdings" pitchFamily="2" charset="2"/>
              <a:buNone/>
            </a:pPr>
            <a:r>
              <a:rPr lang="ja-JP" altLang="en-US" sz="2800" b="1"/>
              <a:t>　 </a:t>
            </a:r>
            <a:r>
              <a:rPr lang="ja-JP" altLang="en-US" sz="1800" b="1"/>
              <a:t>・</a:t>
            </a:r>
            <a:r>
              <a:rPr lang="en-US" altLang="ja-JP" sz="1800" b="1"/>
              <a:t>About 10% of Students take( differ from state to state) </a:t>
            </a:r>
          </a:p>
          <a:p>
            <a:r>
              <a:rPr lang="ja-JP" altLang="en-US" sz="2000" b="1"/>
              <a:t>・</a:t>
            </a:r>
            <a:r>
              <a:rPr lang="en-US" altLang="ja-JP" sz="2000" b="1"/>
              <a:t>Training : Workshop of CPSI </a:t>
            </a:r>
          </a:p>
          <a:p>
            <a:pPr>
              <a:buFont typeface="Wingdings" pitchFamily="2" charset="2"/>
              <a:buNone/>
            </a:pPr>
            <a:endParaRPr lang="en-US" altLang="ja-JP" sz="2000" b="1"/>
          </a:p>
          <a:p>
            <a:pPr>
              <a:buFont typeface="Wingdings" pitchFamily="2" charset="2"/>
              <a:buNone/>
            </a:pPr>
            <a:endParaRPr lang="en-US" altLang="ja-JP" sz="2000" b="1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1524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ja-JP" altLang="ja-JP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/>
              <a:t>Harvard  Critical/Creative Thinking Course(MA)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en-US" altLang="ja-JP" sz="2400" b="1">
              <a:latin typeface="Century" pitchFamily="18" charset="0"/>
              <a:ea typeface="ＭＳ 明朝" pitchFamily="17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2400" b="1">
                <a:solidFill>
                  <a:srgbClr val="000000"/>
                </a:solidFill>
                <a:ea typeface="Helv"/>
                <a:cs typeface="Helv"/>
              </a:rPr>
              <a:t>The CCT Program provides students with an understanding of the processes of critical thinking and creativity.</a:t>
            </a:r>
          </a:p>
          <a:p>
            <a:pPr>
              <a:lnSpc>
                <a:spcPct val="90000"/>
              </a:lnSpc>
            </a:pPr>
            <a:r>
              <a:rPr lang="en-US" altLang="ja-JP" sz="2400" b="1">
                <a:solidFill>
                  <a:srgbClr val="000000"/>
                </a:solidFill>
                <a:ea typeface="Helv"/>
                <a:cs typeface="Helv"/>
              </a:rPr>
              <a:t>CCT courses and workshops have covered psychological studies of the scope, limits, and techniques of critical and creative thought, information processing, and conceptual learning in children and young adults</a:t>
            </a:r>
          </a:p>
          <a:p>
            <a:pPr>
              <a:lnSpc>
                <a:spcPct val="90000"/>
              </a:lnSpc>
            </a:pPr>
            <a:r>
              <a:rPr lang="en-US" altLang="ja-JP" sz="2400" b="1">
                <a:solidFill>
                  <a:srgbClr val="000000"/>
                </a:solidFill>
                <a:ea typeface="Helv"/>
                <a:cs typeface="Helv"/>
              </a:rPr>
              <a:t>; philosophical studies of techniques in reasoning, argument, logical thinking, valuing, and judging; and work with cognitive structures and metacognitive techniques for stimulating creativity and critical thought. At the same time, social justice concerns motivate the work of many CCT students and faculty. </a:t>
            </a:r>
            <a:endParaRPr lang="en-US" altLang="ja-JP" sz="2400" b="1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endParaRPr lang="en-US" altLang="ja-JP" sz="2000" b="1">
              <a:latin typeface="Century" pitchFamily="18" charset="0"/>
              <a:ea typeface="ＭＳ 明朝" pitchFamily="17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2400" b="1">
                <a:solidFill>
                  <a:srgbClr val="000000"/>
                </a:solidFill>
                <a:ea typeface="Helv"/>
                <a:cs typeface="Helv"/>
              </a:rPr>
              <a:t>Philosophical studies of techniques in reasoning, argument, logical thinking, valuing, and judging; and work with cognitive structures and metacognitive techniques for stimulating creativity and critical thought. At the same time, social justice concerns motivate the work of many CCT students and faculty. </a:t>
            </a:r>
            <a:endParaRPr lang="en-US" altLang="ja-JP" sz="2400" b="1"/>
          </a:p>
          <a:p>
            <a:pPr>
              <a:lnSpc>
                <a:spcPct val="90000"/>
              </a:lnSpc>
            </a:pPr>
            <a:endParaRPr lang="en-US" altLang="ja-JP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/>
              <a:t>NY State Buffalo-Creative Studies Course</a:t>
            </a:r>
            <a:r>
              <a:rPr lang="ja-JP" altLang="en-US" b="1"/>
              <a:t>（</a:t>
            </a:r>
            <a:r>
              <a:rPr lang="en-US" altLang="ja-JP" b="1"/>
              <a:t>MA</a:t>
            </a:r>
            <a:r>
              <a:rPr lang="ja-JP" altLang="en-US" b="1"/>
              <a:t>）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ja-JP" sz="2400" b="1">
                <a:latin typeface="Century" pitchFamily="18" charset="0"/>
                <a:ea typeface="ＭＳ 明朝" pitchFamily="17" charset="-128"/>
              </a:rPr>
              <a:t>More than 100 Students learn 4-P(Muneyoshi, 2005).</a:t>
            </a:r>
          </a:p>
          <a:p>
            <a:pPr algn="just">
              <a:lnSpc>
                <a:spcPct val="90000"/>
              </a:lnSpc>
            </a:pPr>
            <a:r>
              <a:rPr lang="en-US" altLang="ja-JP" sz="2400" b="1">
                <a:latin typeface="Century" pitchFamily="18" charset="0"/>
                <a:ea typeface="ＭＳ 明朝" pitchFamily="17" charset="-128"/>
              </a:rPr>
              <a:t>1)Person: Fostering creative personality.</a:t>
            </a:r>
          </a:p>
          <a:p>
            <a:pPr algn="just">
              <a:lnSpc>
                <a:spcPct val="90000"/>
              </a:lnSpc>
            </a:pPr>
            <a:r>
              <a:rPr lang="en-US" altLang="ja-JP" sz="2400" b="1">
                <a:latin typeface="Century" pitchFamily="18" charset="0"/>
                <a:ea typeface="ＭＳ 明朝" pitchFamily="17" charset="-128"/>
              </a:rPr>
              <a:t>2)Process: Creative problem solving.</a:t>
            </a:r>
          </a:p>
          <a:p>
            <a:pPr algn="just">
              <a:lnSpc>
                <a:spcPct val="90000"/>
              </a:lnSpc>
            </a:pPr>
            <a:r>
              <a:rPr lang="en-US" altLang="ja-JP" sz="2400" b="1">
                <a:latin typeface="Century" pitchFamily="18" charset="0"/>
                <a:ea typeface="ＭＳ 明朝" pitchFamily="17" charset="-128"/>
              </a:rPr>
              <a:t>3)Product: What is creative products.</a:t>
            </a:r>
          </a:p>
          <a:p>
            <a:pPr algn="just">
              <a:lnSpc>
                <a:spcPct val="90000"/>
              </a:lnSpc>
            </a:pPr>
            <a:r>
              <a:rPr lang="en-US" altLang="ja-JP" sz="2400" b="1">
                <a:latin typeface="Century" pitchFamily="18" charset="0"/>
                <a:ea typeface="ＭＳ 明朝" pitchFamily="17" charset="-128"/>
              </a:rPr>
              <a:t>4)Press: To study the environments that develop creativity.</a:t>
            </a:r>
            <a:endParaRPr lang="en-US" altLang="ja-JP" sz="2400" b="1"/>
          </a:p>
        </p:txBody>
      </p:sp>
      <p:sp>
        <p:nvSpPr>
          <p:cNvPr id="30724" name="Rectangle 102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ja-JP" sz="2400" b="1">
                <a:latin typeface="Century" pitchFamily="18" charset="0"/>
                <a:ea typeface="ＭＳ 明朝" pitchFamily="17" charset="-128"/>
              </a:rPr>
              <a:t>It is so important that how much members concern about the activities of the team. </a:t>
            </a:r>
          </a:p>
          <a:p>
            <a:pPr algn="just">
              <a:lnSpc>
                <a:spcPct val="90000"/>
              </a:lnSpc>
            </a:pPr>
            <a:r>
              <a:rPr lang="en-US" altLang="ja-JP" sz="2400" b="1">
                <a:latin typeface="Century" pitchFamily="18" charset="0"/>
                <a:ea typeface="ＭＳ 明朝" pitchFamily="17" charset="-128"/>
              </a:rPr>
              <a:t>Here, the lectures, practices, workshops that develop creativity are teaching.</a:t>
            </a:r>
          </a:p>
          <a:p>
            <a:pPr algn="just">
              <a:lnSpc>
                <a:spcPct val="90000"/>
              </a:lnSpc>
            </a:pPr>
            <a:r>
              <a:rPr lang="en-US" altLang="ja-JP" sz="2400" b="1">
                <a:latin typeface="Century" pitchFamily="18" charset="0"/>
                <a:ea typeface="ＭＳ 明朝" pitchFamily="17" charset="-128"/>
              </a:rPr>
              <a:t>10 subjects that are opened: Creative problem solving, etc.</a:t>
            </a:r>
            <a:endParaRPr lang="en-US" altLang="ja-JP" sz="24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TFUJI2">
  <a:themeElements>
    <a:clrScheme name="MTFUJI2 2">
      <a:dk1>
        <a:srgbClr val="2E2E48"/>
      </a:dk1>
      <a:lt1>
        <a:srgbClr val="B9CCE9"/>
      </a:lt1>
      <a:dk2>
        <a:srgbClr val="1451AA"/>
      </a:dk2>
      <a:lt2>
        <a:srgbClr val="C0D7D8"/>
      </a:lt2>
      <a:accent1>
        <a:srgbClr val="D6D5B2"/>
      </a:accent1>
      <a:accent2>
        <a:srgbClr val="FFFFE9"/>
      </a:accent2>
      <a:accent3>
        <a:srgbClr val="D9E2F2"/>
      </a:accent3>
      <a:accent4>
        <a:srgbClr val="26263C"/>
      </a:accent4>
      <a:accent5>
        <a:srgbClr val="E8E7D5"/>
      </a:accent5>
      <a:accent6>
        <a:srgbClr val="E7E7D3"/>
      </a:accent6>
      <a:hlink>
        <a:srgbClr val="6B94D1"/>
      </a:hlink>
      <a:folHlink>
        <a:srgbClr val="FFFFFF"/>
      </a:folHlink>
    </a:clrScheme>
    <a:fontScheme name="MTFUJI2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TFUJI2 1">
        <a:dk1>
          <a:srgbClr val="1C357C"/>
        </a:dk1>
        <a:lt1>
          <a:srgbClr val="FFFFFF"/>
        </a:lt1>
        <a:dk2>
          <a:srgbClr val="224094"/>
        </a:dk2>
        <a:lt2>
          <a:srgbClr val="FFFFCC"/>
        </a:lt2>
        <a:accent1>
          <a:srgbClr val="86864C"/>
        </a:accent1>
        <a:accent2>
          <a:srgbClr val="809AE2"/>
        </a:accent2>
        <a:accent3>
          <a:srgbClr val="ABAFC8"/>
        </a:accent3>
        <a:accent4>
          <a:srgbClr val="DADADA"/>
        </a:accent4>
        <a:accent5>
          <a:srgbClr val="C3C3B2"/>
        </a:accent5>
        <a:accent6>
          <a:srgbClr val="738BCD"/>
        </a:accent6>
        <a:hlink>
          <a:srgbClr val="000000"/>
        </a:hlink>
        <a:folHlink>
          <a:srgbClr val="2E5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FUJI2 2">
        <a:dk1>
          <a:srgbClr val="2E2E48"/>
        </a:dk1>
        <a:lt1>
          <a:srgbClr val="B9CCE9"/>
        </a:lt1>
        <a:dk2>
          <a:srgbClr val="1451AA"/>
        </a:dk2>
        <a:lt2>
          <a:srgbClr val="C0D7D8"/>
        </a:lt2>
        <a:accent1>
          <a:srgbClr val="D6D5B2"/>
        </a:accent1>
        <a:accent2>
          <a:srgbClr val="FFFFE9"/>
        </a:accent2>
        <a:accent3>
          <a:srgbClr val="D9E2F2"/>
        </a:accent3>
        <a:accent4>
          <a:srgbClr val="26263C"/>
        </a:accent4>
        <a:accent5>
          <a:srgbClr val="E8E7D5"/>
        </a:accent5>
        <a:accent6>
          <a:srgbClr val="E7E7D3"/>
        </a:accent6>
        <a:hlink>
          <a:srgbClr val="6B94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AEAEA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E1E1E1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4">
        <a:dk1>
          <a:srgbClr val="000000"/>
        </a:dk1>
        <a:lt1>
          <a:srgbClr val="9CB8E0"/>
        </a:lt1>
        <a:dk2>
          <a:srgbClr val="000000"/>
        </a:dk2>
        <a:lt2>
          <a:srgbClr val="AAC9CA"/>
        </a:lt2>
        <a:accent1>
          <a:srgbClr val="D6D5B2"/>
        </a:accent1>
        <a:accent2>
          <a:srgbClr val="E8E7CE"/>
        </a:accent2>
        <a:accent3>
          <a:srgbClr val="CBD8ED"/>
        </a:accent3>
        <a:accent4>
          <a:srgbClr val="000000"/>
        </a:accent4>
        <a:accent5>
          <a:srgbClr val="E8E7D5"/>
        </a:accent5>
        <a:accent6>
          <a:srgbClr val="D2D1BA"/>
        </a:accent6>
        <a:hlink>
          <a:srgbClr val="4579C5"/>
        </a:hlink>
        <a:folHlink>
          <a:srgbClr val="C4F2F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5">
        <a:dk1>
          <a:srgbClr val="000000"/>
        </a:dk1>
        <a:lt1>
          <a:srgbClr val="6892D0"/>
        </a:lt1>
        <a:dk2>
          <a:srgbClr val="000000"/>
        </a:dk2>
        <a:lt2>
          <a:srgbClr val="7590B3"/>
        </a:lt2>
        <a:accent1>
          <a:srgbClr val="BEBB94"/>
        </a:accent1>
        <a:accent2>
          <a:srgbClr val="DDDDDD"/>
        </a:accent2>
        <a:accent3>
          <a:srgbClr val="B9C7E4"/>
        </a:accent3>
        <a:accent4>
          <a:srgbClr val="000000"/>
        </a:accent4>
        <a:accent5>
          <a:srgbClr val="DBDAC8"/>
        </a:accent5>
        <a:accent6>
          <a:srgbClr val="C8C8C8"/>
        </a:accent6>
        <a:hlink>
          <a:srgbClr val="363199"/>
        </a:hlink>
        <a:folHlink>
          <a:srgbClr val="91D6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6">
        <a:dk1>
          <a:srgbClr val="456697"/>
        </a:dk1>
        <a:lt1>
          <a:srgbClr val="FFFFFF"/>
        </a:lt1>
        <a:dk2>
          <a:srgbClr val="386AB4"/>
        </a:dk2>
        <a:lt2>
          <a:srgbClr val="FFFFCC"/>
        </a:lt2>
        <a:accent1>
          <a:srgbClr val="8A8F5D"/>
        </a:accent1>
        <a:accent2>
          <a:srgbClr val="97ACBF"/>
        </a:accent2>
        <a:accent3>
          <a:srgbClr val="AEB9D6"/>
        </a:accent3>
        <a:accent4>
          <a:srgbClr val="DADADA"/>
        </a:accent4>
        <a:accent5>
          <a:srgbClr val="C4C6B6"/>
        </a:accent5>
        <a:accent6>
          <a:srgbClr val="889BAD"/>
        </a:accent6>
        <a:hlink>
          <a:srgbClr val="1B265F"/>
        </a:hlink>
        <a:folHlink>
          <a:srgbClr val="24A9D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FUJI2 7">
        <a:dk1>
          <a:srgbClr val="2545A1"/>
        </a:dk1>
        <a:lt1>
          <a:srgbClr val="FFFFFF"/>
        </a:lt1>
        <a:dk2>
          <a:srgbClr val="2C53C0"/>
        </a:dk2>
        <a:lt2>
          <a:srgbClr val="FFCC00"/>
        </a:lt2>
        <a:accent1>
          <a:srgbClr val="D28E34"/>
        </a:accent1>
        <a:accent2>
          <a:srgbClr val="AF96C0"/>
        </a:accent2>
        <a:accent3>
          <a:srgbClr val="ACB3DC"/>
        </a:accent3>
        <a:accent4>
          <a:srgbClr val="DADADA"/>
        </a:accent4>
        <a:accent5>
          <a:srgbClr val="E5C6AE"/>
        </a:accent5>
        <a:accent6>
          <a:srgbClr val="9E87AE"/>
        </a:accent6>
        <a:hlink>
          <a:srgbClr val="14265A"/>
        </a:hlink>
        <a:folHlink>
          <a:srgbClr val="C141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4D32D5"/>
    </a:dk1>
    <a:lt1>
      <a:srgbClr val="B9CCE9"/>
    </a:lt1>
    <a:dk2>
      <a:srgbClr val="1451AA"/>
    </a:dk2>
    <a:lt2>
      <a:srgbClr val="C0D7D8"/>
    </a:lt2>
    <a:accent1>
      <a:srgbClr val="D6D5B2"/>
    </a:accent1>
    <a:accent2>
      <a:srgbClr val="FFFFE9"/>
    </a:accent2>
    <a:accent3>
      <a:srgbClr val="D9E2F2"/>
    </a:accent3>
    <a:accent4>
      <a:srgbClr val="4029B6"/>
    </a:accent4>
    <a:accent5>
      <a:srgbClr val="E8E7D5"/>
    </a:accent5>
    <a:accent6>
      <a:srgbClr val="E7E7D3"/>
    </a:accent6>
    <a:hlink>
      <a:srgbClr val="6B94D1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Designs\MTFUJI2.POT</Template>
  <TotalTime>10027</TotalTime>
  <Words>1425</Words>
  <Application>Microsoft Office PowerPoint</Application>
  <PresentationFormat>画面に合わせる (4:3)</PresentationFormat>
  <Paragraphs>211</Paragraphs>
  <Slides>27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7" baseType="lpstr">
      <vt:lpstr>Times New Roman</vt:lpstr>
      <vt:lpstr>ＭＳ Ｐゴシック</vt:lpstr>
      <vt:lpstr>Wingdings</vt:lpstr>
      <vt:lpstr>ＭＳ Ｐ明朝</vt:lpstr>
      <vt:lpstr>Century</vt:lpstr>
      <vt:lpstr>ＭＳ 明朝</vt:lpstr>
      <vt:lpstr>Helv</vt:lpstr>
      <vt:lpstr>ＭＳ明朝</vt:lpstr>
      <vt:lpstr>MTFUJI2</vt:lpstr>
      <vt:lpstr>PhotoSuite Image</vt:lpstr>
      <vt:lpstr>Creativity Education in the World </vt:lpstr>
      <vt:lpstr>What is Creativity Education?</vt:lpstr>
      <vt:lpstr>Why Creativity Education is so important now days?</vt:lpstr>
      <vt:lpstr>Creativity Education in England</vt:lpstr>
      <vt:lpstr>Creativity: Find it, Promote it  http://www.ncaction.org.uk/creativity/index.htm</vt:lpstr>
      <vt:lpstr>写真</vt:lpstr>
      <vt:lpstr>Creativity Education in USA &amp; Canada</vt:lpstr>
      <vt:lpstr>Harvard  Critical/Creative Thinking Course(MA)</vt:lpstr>
      <vt:lpstr>NY State Buffalo-Creative Studies Course（MA）</vt:lpstr>
      <vt:lpstr>Entrepreneurship- &amp; Creativity Education in Finland</vt:lpstr>
      <vt:lpstr>Entrepreneurship Edu（Example）</vt:lpstr>
      <vt:lpstr>Creativity Education in China</vt:lpstr>
      <vt:lpstr>Creativity Education in China（2）</vt:lpstr>
      <vt:lpstr>Creativity Education in Taiwan</vt:lpstr>
      <vt:lpstr>Creativity Education(Example)</vt:lpstr>
      <vt:lpstr>2004 Creativity Conference</vt:lpstr>
      <vt:lpstr>Creativity Education in Japan</vt:lpstr>
      <vt:lpstr>Lessons  aim at  Creativity  (YUMINO Advice:Fukushima Univ. Attached High-School）</vt:lpstr>
      <vt:lpstr>福島</vt:lpstr>
      <vt:lpstr>"Period of Integrated Study“ 110 hours/ year</vt:lpstr>
      <vt:lpstr>Themes of Integrated Study (6th graders:examples)</vt:lpstr>
      <vt:lpstr>Fostering Creativity The Practices of Student Teachers that Facilitate Pupils' Understanding of Flying Mechanism Deeply and Broadly( Ken YUMINO) </vt:lpstr>
      <vt:lpstr>Fostering Creativity [Understand deeply]</vt:lpstr>
      <vt:lpstr>Fostering Creativity [Understand broadly]</vt:lpstr>
      <vt:lpstr>Fostering Higher Teaching Skills through Making a Wind-Car </vt:lpstr>
      <vt:lpstr>Fostering Higher Teaching Skills through Making a Wind-Car（２） </vt:lpstr>
      <vt:lpstr>Information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世界の創造性教育と日本</dc:title>
  <dc:creator>弓野憲一</dc:creator>
  <cp:lastModifiedBy>yumino</cp:lastModifiedBy>
  <cp:revision>53</cp:revision>
  <dcterms:created xsi:type="dcterms:W3CDTF">2004-05-16T10:36:06Z</dcterms:created>
  <dcterms:modified xsi:type="dcterms:W3CDTF">2012-01-17T09:43:45Z</dcterms:modified>
</cp:coreProperties>
</file>